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98" r:id="rId1"/>
    <p:sldMasterId id="2147483910" r:id="rId2"/>
  </p:sldMasterIdLst>
  <p:notesMasterIdLst>
    <p:notesMasterId r:id="rId43"/>
  </p:notesMasterIdLst>
  <p:handoutMasterIdLst>
    <p:handoutMasterId r:id="rId44"/>
  </p:handoutMasterIdLst>
  <p:sldIdLst>
    <p:sldId id="319" r:id="rId3"/>
    <p:sldId id="565" r:id="rId4"/>
    <p:sldId id="331" r:id="rId5"/>
    <p:sldId id="498" r:id="rId6"/>
    <p:sldId id="265" r:id="rId7"/>
    <p:sldId id="566" r:id="rId8"/>
    <p:sldId id="567" r:id="rId9"/>
    <p:sldId id="268" r:id="rId10"/>
    <p:sldId id="499" r:id="rId11"/>
    <p:sldId id="501" r:id="rId12"/>
    <p:sldId id="503" r:id="rId13"/>
    <p:sldId id="512" r:id="rId14"/>
    <p:sldId id="535" r:id="rId15"/>
    <p:sldId id="521" r:id="rId16"/>
    <p:sldId id="502" r:id="rId17"/>
    <p:sldId id="284" r:id="rId18"/>
    <p:sldId id="483" r:id="rId19"/>
    <p:sldId id="522" r:id="rId20"/>
    <p:sldId id="524" r:id="rId21"/>
    <p:sldId id="525" r:id="rId22"/>
    <p:sldId id="526" r:id="rId23"/>
    <p:sldId id="568" r:id="rId24"/>
    <p:sldId id="283" r:id="rId25"/>
    <p:sldId id="285" r:id="rId26"/>
    <p:sldId id="286" r:id="rId27"/>
    <p:sldId id="287" r:id="rId28"/>
    <p:sldId id="534" r:id="rId29"/>
    <p:sldId id="549" r:id="rId30"/>
    <p:sldId id="564" r:id="rId31"/>
    <p:sldId id="441" r:id="rId32"/>
    <p:sldId id="536" r:id="rId33"/>
    <p:sldId id="537" r:id="rId34"/>
    <p:sldId id="538" r:id="rId35"/>
    <p:sldId id="545" r:id="rId36"/>
    <p:sldId id="546" r:id="rId37"/>
    <p:sldId id="540" r:id="rId38"/>
    <p:sldId id="541" r:id="rId39"/>
    <p:sldId id="562" r:id="rId40"/>
    <p:sldId id="560" r:id="rId41"/>
    <p:sldId id="330" r:id="rId42"/>
  </p:sldIdLst>
  <p:sldSz cx="9144000" cy="6858000" type="screen4x3"/>
  <p:notesSz cx="674211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09BB"/>
    <a:srgbClr val="FE22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4" autoAdjust="0"/>
    <p:restoredTop sz="94659" autoAdjust="0"/>
  </p:normalViewPr>
  <p:slideViewPr>
    <p:cSldViewPr>
      <p:cViewPr varScale="1">
        <p:scale>
          <a:sx n="86" d="100"/>
          <a:sy n="86" d="100"/>
        </p:scale>
        <p:origin x="171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1424"/>
    </p:cViewPr>
  </p:sorterViewPr>
  <p:notesViewPr>
    <p:cSldViewPr>
      <p:cViewPr varScale="1">
        <p:scale>
          <a:sx n="78" d="100"/>
          <a:sy n="78" d="100"/>
        </p:scale>
        <p:origin x="-1482" y="-84"/>
      </p:cViewPr>
      <p:guideLst>
        <p:guide orient="horz" pos="3110"/>
        <p:guide pos="212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2922588"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eaLnBrk="1" hangingPunct="1">
              <a:defRPr sz="1300"/>
            </a:lvl1pPr>
          </a:lstStyle>
          <a:p>
            <a:pPr>
              <a:defRPr/>
            </a:pPr>
            <a:endParaRPr lang="en-US"/>
          </a:p>
        </p:txBody>
      </p:sp>
      <p:sp>
        <p:nvSpPr>
          <p:cNvPr id="110595" name="Rectangle 3"/>
          <p:cNvSpPr>
            <a:spLocks noGrp="1" noChangeArrowheads="1"/>
          </p:cNvSpPr>
          <p:nvPr>
            <p:ph type="dt" sz="quarter" idx="1"/>
          </p:nvPr>
        </p:nvSpPr>
        <p:spPr bwMode="auto">
          <a:xfrm>
            <a:off x="3819525" y="0"/>
            <a:ext cx="29210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eaLnBrk="1" hangingPunct="1">
              <a:defRPr sz="1300"/>
            </a:lvl1pPr>
          </a:lstStyle>
          <a:p>
            <a:pPr>
              <a:defRPr/>
            </a:pPr>
            <a:endParaRPr lang="en-US"/>
          </a:p>
        </p:txBody>
      </p:sp>
      <p:sp>
        <p:nvSpPr>
          <p:cNvPr id="110596" name="Rectangle 4"/>
          <p:cNvSpPr>
            <a:spLocks noGrp="1" noChangeArrowheads="1"/>
          </p:cNvSpPr>
          <p:nvPr>
            <p:ph type="ftr" sz="quarter" idx="2"/>
          </p:nvPr>
        </p:nvSpPr>
        <p:spPr bwMode="auto">
          <a:xfrm>
            <a:off x="0" y="9377363"/>
            <a:ext cx="2922588"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eaLnBrk="1" hangingPunct="1">
              <a:defRPr sz="1300"/>
            </a:lvl1pPr>
          </a:lstStyle>
          <a:p>
            <a:pPr>
              <a:defRPr/>
            </a:pPr>
            <a:endParaRPr lang="en-US"/>
          </a:p>
        </p:txBody>
      </p:sp>
      <p:sp>
        <p:nvSpPr>
          <p:cNvPr id="110597" name="Rectangle 5"/>
          <p:cNvSpPr>
            <a:spLocks noGrp="1" noChangeArrowheads="1"/>
          </p:cNvSpPr>
          <p:nvPr>
            <p:ph type="sldNum" sz="quarter" idx="3"/>
          </p:nvPr>
        </p:nvSpPr>
        <p:spPr bwMode="auto">
          <a:xfrm>
            <a:off x="3819525" y="9377363"/>
            <a:ext cx="292100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eaLnBrk="1" hangingPunct="1">
              <a:defRPr sz="1300"/>
            </a:lvl1pPr>
          </a:lstStyle>
          <a:p>
            <a:fld id="{009E04A2-BBEA-47CF-9F41-A166A6C9C2B2}" type="slidenum">
              <a:rPr lang="en-US"/>
              <a:pPr/>
              <a:t>‹#›</a:t>
            </a:fld>
            <a:endParaRPr 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22588"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eaLnBrk="1" hangingPunct="1">
              <a:defRPr sz="1300"/>
            </a:lvl1pPr>
          </a:lstStyle>
          <a:p>
            <a:pPr>
              <a:defRPr/>
            </a:pPr>
            <a:endParaRPr lang="en-US"/>
          </a:p>
        </p:txBody>
      </p:sp>
      <p:sp>
        <p:nvSpPr>
          <p:cNvPr id="4099" name="Rectangle 3"/>
          <p:cNvSpPr>
            <a:spLocks noGrp="1" noChangeArrowheads="1"/>
          </p:cNvSpPr>
          <p:nvPr>
            <p:ph type="dt" idx="1"/>
          </p:nvPr>
        </p:nvSpPr>
        <p:spPr bwMode="auto">
          <a:xfrm>
            <a:off x="3819525" y="0"/>
            <a:ext cx="29210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eaLnBrk="1" hangingPunct="1">
              <a:defRPr sz="1300"/>
            </a:lvl1pPr>
          </a:lstStyle>
          <a:p>
            <a:pPr>
              <a:defRPr/>
            </a:pPr>
            <a:endParaRPr lang="en-US"/>
          </a:p>
        </p:txBody>
      </p:sp>
      <p:sp>
        <p:nvSpPr>
          <p:cNvPr id="3076" name="Rectangle 4"/>
          <p:cNvSpPr>
            <a:spLocks noGrp="1" noRot="1" noChangeAspect="1" noChangeArrowheads="1" noTextEdit="1"/>
          </p:cNvSpPr>
          <p:nvPr>
            <p:ph type="sldImg" idx="2"/>
          </p:nvPr>
        </p:nvSpPr>
        <p:spPr bwMode="auto">
          <a:xfrm>
            <a:off x="903288" y="741363"/>
            <a:ext cx="4935537" cy="370205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74688" y="4689475"/>
            <a:ext cx="5392737" cy="444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9377363"/>
            <a:ext cx="2922588"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eaLnBrk="1" hangingPunct="1">
              <a:defRPr sz="1300"/>
            </a:lvl1pPr>
          </a:lstStyle>
          <a:p>
            <a:pPr>
              <a:defRPr/>
            </a:pPr>
            <a:endParaRPr lang="en-US"/>
          </a:p>
        </p:txBody>
      </p:sp>
      <p:sp>
        <p:nvSpPr>
          <p:cNvPr id="4103" name="Rectangle 7"/>
          <p:cNvSpPr>
            <a:spLocks noGrp="1" noChangeArrowheads="1"/>
          </p:cNvSpPr>
          <p:nvPr>
            <p:ph type="sldNum" sz="quarter" idx="5"/>
          </p:nvPr>
        </p:nvSpPr>
        <p:spPr bwMode="auto">
          <a:xfrm>
            <a:off x="3819525" y="9377363"/>
            <a:ext cx="292100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eaLnBrk="1" hangingPunct="1">
              <a:defRPr sz="1300"/>
            </a:lvl1pPr>
          </a:lstStyle>
          <a:p>
            <a:fld id="{2678C136-E012-4C7D-9CEB-3C54E8B6A15E}" type="slidenum">
              <a:rPr lang="en-US"/>
              <a:pPr/>
              <a:t>‹#›</a:t>
            </a:fld>
            <a:endParaRPr 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C6AB03-0228-445C-9F60-9B3D80BF1755}" type="slidenum">
              <a:rPr lang="en-US"/>
              <a:pPr/>
              <a:t>8</a:t>
            </a:fld>
            <a:endParaRPr lang="en-US"/>
          </a:p>
        </p:txBody>
      </p:sp>
      <p:sp>
        <p:nvSpPr>
          <p:cNvPr id="25602"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25603" name="Rectangle 3"/>
          <p:cNvSpPr>
            <a:spLocks noGrp="1" noChangeArrowheads="1"/>
          </p:cNvSpPr>
          <p:nvPr>
            <p:ph type="body" idx="1"/>
          </p:nvPr>
        </p:nvSpPr>
        <p:spPr bwMode="auto">
          <a:xfrm>
            <a:off x="974725" y="4560888"/>
            <a:ext cx="5365750" cy="4319587"/>
          </a:xfrm>
          <a:prstGeom prst="rect">
            <a:avLst/>
          </a:prstGeom>
          <a:solidFill>
            <a:srgbClr val="FFFFFF"/>
          </a:solidFill>
          <a:ln>
            <a:solidFill>
              <a:srgbClr val="000000"/>
            </a:solidFill>
            <a:miter lim="800000"/>
            <a:headEnd/>
            <a:tailEnd/>
          </a:ln>
        </p:spPr>
        <p:txBody>
          <a:bodyPr lIns="95124" tIns="47562" rIns="95124" bIns="47562"/>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miter lim="800000"/>
            <a:headEnd/>
            <a:tailEnd/>
          </a:ln>
        </p:spPr>
        <p:txBody>
          <a:bodyPr/>
          <a:lstStyle/>
          <a:p>
            <a:fld id="{B27DE50A-49B8-40C6-B90C-EE6B00D9C28A}" type="slidenum">
              <a:rPr lang="en-US" altLang="en-US"/>
              <a:pPr/>
              <a:t>13</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86A215FD-41EF-45E3-90CE-DB8A1F825F83}" type="slidenum">
              <a:rPr lang="en-US" altLang="en-US" sz="1000"/>
              <a:pPr/>
              <a:t>15</a:t>
            </a:fld>
            <a:endParaRPr lang="en-US" altLang="en-US" sz="1000"/>
          </a:p>
        </p:txBody>
      </p:sp>
      <p:sp>
        <p:nvSpPr>
          <p:cNvPr id="23555" name="Rectangle 2"/>
          <p:cNvSpPr>
            <a:spLocks noGrp="1" noRot="1" noChangeAspect="1" noChangeArrowheads="1" noTextEdit="1"/>
          </p:cNvSpPr>
          <p:nvPr>
            <p:ph type="sldImg"/>
          </p:nvPr>
        </p:nvSpPr>
        <p:spPr>
          <a:xfrm>
            <a:off x="1144588" y="687388"/>
            <a:ext cx="4570412" cy="3427412"/>
          </a:xfrm>
          <a:ln/>
        </p:spPr>
      </p:sp>
      <p:sp>
        <p:nvSpPr>
          <p:cNvPr id="23556" name="Rectangle 3"/>
          <p:cNvSpPr>
            <a:spLocks noGrp="1" noChangeArrowheads="1"/>
          </p:cNvSpPr>
          <p:nvPr>
            <p:ph type="body" idx="1"/>
          </p:nvPr>
        </p:nvSpPr>
        <p:spPr>
          <a:xfrm>
            <a:off x="912813" y="4343400"/>
            <a:ext cx="5032375" cy="4113213"/>
          </a:xfrm>
          <a:noFill/>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81A08E-86E1-47C5-83DB-1FE4DBB5DEEA}" type="slidenum">
              <a:rPr lang="en-US"/>
              <a:pPr/>
              <a:t>16</a:t>
            </a:fld>
            <a:endParaRPr lang="en-US"/>
          </a:p>
        </p:txBody>
      </p:sp>
      <p:sp>
        <p:nvSpPr>
          <p:cNvPr id="45058" name="Rectangle 2"/>
          <p:cNvSpPr>
            <a:spLocks noGrp="1" noRot="1" noChangeAspect="1" noChangeArrowheads="1" noTextEdit="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45059" name="Rectangle 3"/>
          <p:cNvSpPr>
            <a:spLocks noGrp="1" noChangeArrowheads="1"/>
          </p:cNvSpPr>
          <p:nvPr>
            <p:ph type="body" idx="1"/>
          </p:nvPr>
        </p:nvSpPr>
        <p:spPr bwMode="auto">
          <a:xfrm>
            <a:off x="974725" y="4560888"/>
            <a:ext cx="5365750" cy="4319587"/>
          </a:xfrm>
          <a:prstGeom prst="rect">
            <a:avLst/>
          </a:prstGeom>
          <a:solidFill>
            <a:srgbClr val="FFFFFF"/>
          </a:solidFill>
          <a:ln>
            <a:solidFill>
              <a:srgbClr val="000000"/>
            </a:solidFill>
            <a:miter lim="800000"/>
            <a:headEnd/>
            <a:tailEnd/>
          </a:ln>
        </p:spPr>
        <p:txBody>
          <a:bodyPr lIns="95124" tIns="47562" rIns="95124" bIns="47562"/>
          <a:lstStyle/>
          <a:p>
            <a:r>
              <a:rPr lang="en-US"/>
              <a:t>queue is empty: count =0, front=rear=null</a:t>
            </a:r>
          </a:p>
          <a:p>
            <a:r>
              <a:rPr lang="en-US"/>
              <a:t>only 1 element: front = rear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miter lim="800000"/>
            <a:headEnd/>
            <a:tailEnd/>
          </a:ln>
        </p:spPr>
        <p:txBody>
          <a:bodyPr/>
          <a:lstStyle/>
          <a:p>
            <a:fld id="{6776D674-9BEE-4A6D-88EE-AFFA4B9FFEBA}" type="slidenum">
              <a:rPr lang="en-US" altLang="en-US"/>
              <a:pPr/>
              <a:t>28</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miter lim="800000"/>
            <a:headEnd/>
            <a:tailEnd/>
          </a:ln>
        </p:spPr>
        <p:txBody>
          <a:bodyPr/>
          <a:lstStyle/>
          <a:p>
            <a:fld id="{20C04323-4379-4573-BBC9-15216B358080}" type="slidenum">
              <a:rPr lang="en-US" altLang="en-US"/>
              <a:pPr/>
              <a:t>29</a:t>
            </a:fld>
            <a:endParaRPr lang="en-US"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B84D6D9-7B54-4B7A-B4CF-58B5731432FB}"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1776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6E45E9-9F7C-4735-8C91-9F2368BE86A3}" type="slidenum">
              <a:rPr lang="en-US" smtClean="0"/>
              <a:pPr/>
              <a:t>‹#›</a:t>
            </a:fld>
            <a:endParaRPr lang="en-US"/>
          </a:p>
        </p:txBody>
      </p:sp>
    </p:spTree>
    <p:extLst>
      <p:ext uri="{BB962C8B-B14F-4D97-AF65-F5344CB8AC3E}">
        <p14:creationId xmlns:p14="http://schemas.microsoft.com/office/powerpoint/2010/main" val="229264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613E289-D722-46B7-98AB-C78045F0C633}"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482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90413-5EB6-441E-B8E9-738D7C448D6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A20D7D-8E2A-40CE-8421-31502F4070C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670F1A6-23B5-4CB4-8E3B-4DF8E1D3BCD0}"/>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20D6D43E-E2D8-4542-A136-88381EA5890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C4665118-6491-4259-9E4E-F227C6319A79}"/>
              </a:ext>
            </a:extLst>
          </p:cNvPr>
          <p:cNvSpPr>
            <a:spLocks noGrp="1"/>
          </p:cNvSpPr>
          <p:nvPr>
            <p:ph type="sldNum" sz="quarter" idx="12"/>
          </p:nvPr>
        </p:nvSpPr>
        <p:spPr/>
        <p:txBody>
          <a:bodyPr/>
          <a:lstStyle/>
          <a:p>
            <a:fld id="{1B84D6D9-7B54-4B7A-B4CF-58B5731432FB}" type="slidenum">
              <a:rPr lang="en-US" smtClean="0"/>
              <a:pPr/>
              <a:t>‹#›</a:t>
            </a:fld>
            <a:endParaRPr lang="en-US"/>
          </a:p>
        </p:txBody>
      </p:sp>
    </p:spTree>
    <p:extLst>
      <p:ext uri="{BB962C8B-B14F-4D97-AF65-F5344CB8AC3E}">
        <p14:creationId xmlns:p14="http://schemas.microsoft.com/office/powerpoint/2010/main" val="2609553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C0769-7E17-4929-BF22-ECDF242D0F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C7CA83-9606-405D-BF51-18CB21CC12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EBA246-C8E1-4618-9904-70727CDDEF92}"/>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C6076609-2D5A-4FF0-8C33-2FDA3732E7B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F7AFE3F-C3C7-4538-9203-C410E0537B20}"/>
              </a:ext>
            </a:extLst>
          </p:cNvPr>
          <p:cNvSpPr>
            <a:spLocks noGrp="1"/>
          </p:cNvSpPr>
          <p:nvPr>
            <p:ph type="sldNum" sz="quarter" idx="12"/>
          </p:nvPr>
        </p:nvSpPr>
        <p:spPr/>
        <p:txBody>
          <a:bodyPr/>
          <a:lstStyle/>
          <a:p>
            <a:fld id="{271EAB17-F859-4677-96A3-836435C67E75}" type="slidenum">
              <a:rPr lang="en-US" smtClean="0"/>
              <a:pPr/>
              <a:t>‹#›</a:t>
            </a:fld>
            <a:endParaRPr lang="en-US"/>
          </a:p>
        </p:txBody>
      </p:sp>
    </p:spTree>
    <p:extLst>
      <p:ext uri="{BB962C8B-B14F-4D97-AF65-F5344CB8AC3E}">
        <p14:creationId xmlns:p14="http://schemas.microsoft.com/office/powerpoint/2010/main" val="3738606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08E66-B604-4BDB-9F80-139891923D9E}"/>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C9FC9BD-A637-49C2-B333-D02E71F1053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6B81B1-2194-4848-824E-651F27572760}"/>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3C8E4542-CB23-464D-B890-30F7D9188C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350236E-AEA1-4BF8-BF3B-3DB901EAF4E5}"/>
              </a:ext>
            </a:extLst>
          </p:cNvPr>
          <p:cNvSpPr>
            <a:spLocks noGrp="1"/>
          </p:cNvSpPr>
          <p:nvPr>
            <p:ph type="sldNum" sz="quarter" idx="12"/>
          </p:nvPr>
        </p:nvSpPr>
        <p:spPr/>
        <p:txBody>
          <a:bodyPr/>
          <a:lstStyle/>
          <a:p>
            <a:fld id="{0CFD7870-D54F-4D34-8E1A-55C8CAD92854}" type="slidenum">
              <a:rPr lang="en-US" smtClean="0"/>
              <a:pPr/>
              <a:t>‹#›</a:t>
            </a:fld>
            <a:endParaRPr lang="en-US"/>
          </a:p>
        </p:txBody>
      </p:sp>
    </p:spTree>
    <p:extLst>
      <p:ext uri="{BB962C8B-B14F-4D97-AF65-F5344CB8AC3E}">
        <p14:creationId xmlns:p14="http://schemas.microsoft.com/office/powerpoint/2010/main" val="872324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94127-A447-473E-9866-AA0CDBFA69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A35809-5B25-4A25-9B4F-37361BE22330}"/>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F046F5-DCF8-4494-8068-6CEC9DCD42C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03B722-B07E-4D5B-9654-CA999DFD124C}"/>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2E842675-076B-4F4B-9797-9D51E71118D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F49C14-CEC4-4BAE-97FC-9CCB4846F7AA}"/>
              </a:ext>
            </a:extLst>
          </p:cNvPr>
          <p:cNvSpPr>
            <a:spLocks noGrp="1"/>
          </p:cNvSpPr>
          <p:nvPr>
            <p:ph type="sldNum" sz="quarter" idx="12"/>
          </p:nvPr>
        </p:nvSpPr>
        <p:spPr/>
        <p:txBody>
          <a:bodyPr/>
          <a:lstStyle/>
          <a:p>
            <a:fld id="{5450CB5D-D31F-4A64-A38B-B81141CFC854}" type="slidenum">
              <a:rPr lang="en-US" smtClean="0"/>
              <a:pPr/>
              <a:t>‹#›</a:t>
            </a:fld>
            <a:endParaRPr lang="en-US"/>
          </a:p>
        </p:txBody>
      </p:sp>
    </p:spTree>
    <p:extLst>
      <p:ext uri="{BB962C8B-B14F-4D97-AF65-F5344CB8AC3E}">
        <p14:creationId xmlns:p14="http://schemas.microsoft.com/office/powerpoint/2010/main" val="303151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46CCD-0761-4324-BAD2-B1B81438A66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5907C8-1952-43D2-B0DD-CC959D8D8A1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2418431-EE13-416A-B4EB-F65E4B31318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3F5388-923B-4337-9F7F-99789B38A9E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607DD53-F4C2-47F0-82F0-15C8B8536052}"/>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773550-A62C-4CA1-9B53-C30787676DE8}"/>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E847679C-573E-4878-A1D3-6E2B585AC46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046A29F-699F-434F-A98C-28EB756A6C60}"/>
              </a:ext>
            </a:extLst>
          </p:cNvPr>
          <p:cNvSpPr>
            <a:spLocks noGrp="1"/>
          </p:cNvSpPr>
          <p:nvPr>
            <p:ph type="sldNum" sz="quarter" idx="12"/>
          </p:nvPr>
        </p:nvSpPr>
        <p:spPr/>
        <p:txBody>
          <a:bodyPr/>
          <a:lstStyle/>
          <a:p>
            <a:fld id="{82077738-9C45-43A2-9AB2-D04066CD6F3C}" type="slidenum">
              <a:rPr lang="en-US" smtClean="0"/>
              <a:pPr/>
              <a:t>‹#›</a:t>
            </a:fld>
            <a:endParaRPr lang="en-US"/>
          </a:p>
        </p:txBody>
      </p:sp>
    </p:spTree>
    <p:extLst>
      <p:ext uri="{BB962C8B-B14F-4D97-AF65-F5344CB8AC3E}">
        <p14:creationId xmlns:p14="http://schemas.microsoft.com/office/powerpoint/2010/main" val="3004395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AC1EB-9EE8-4FDD-8803-DF4FD7C34F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C114CA-1583-4F8A-9D09-4DE3B4B58AD6}"/>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8CE14D76-7839-4BA4-9A06-CBF1CED8038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F53007C-4AB8-41D3-93E9-BD0D5C4D37E3}"/>
              </a:ext>
            </a:extLst>
          </p:cNvPr>
          <p:cNvSpPr>
            <a:spLocks noGrp="1"/>
          </p:cNvSpPr>
          <p:nvPr>
            <p:ph type="sldNum" sz="quarter" idx="12"/>
          </p:nvPr>
        </p:nvSpPr>
        <p:spPr/>
        <p:txBody>
          <a:bodyPr/>
          <a:lstStyle/>
          <a:p>
            <a:fld id="{5F677F1E-FA8A-4193-AA30-7E199C23FCF7}" type="slidenum">
              <a:rPr lang="en-US" smtClean="0"/>
              <a:pPr/>
              <a:t>‹#›</a:t>
            </a:fld>
            <a:endParaRPr lang="en-US"/>
          </a:p>
        </p:txBody>
      </p:sp>
    </p:spTree>
    <p:extLst>
      <p:ext uri="{BB962C8B-B14F-4D97-AF65-F5344CB8AC3E}">
        <p14:creationId xmlns:p14="http://schemas.microsoft.com/office/powerpoint/2010/main" val="1372498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CCD85C-CE02-4558-916A-46A84F303754}"/>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47CD83A2-7EA1-42FF-9D76-EFFEEE53D4D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A518333-86F3-430A-B3B1-0184FF28B4FB}"/>
              </a:ext>
            </a:extLst>
          </p:cNvPr>
          <p:cNvSpPr>
            <a:spLocks noGrp="1"/>
          </p:cNvSpPr>
          <p:nvPr>
            <p:ph type="sldNum" sz="quarter" idx="12"/>
          </p:nvPr>
        </p:nvSpPr>
        <p:spPr/>
        <p:txBody>
          <a:bodyPr/>
          <a:lstStyle/>
          <a:p>
            <a:fld id="{E213C2E7-E290-4896-A68C-5DE08F620211}" type="slidenum">
              <a:rPr lang="en-US" smtClean="0"/>
              <a:pPr/>
              <a:t>‹#›</a:t>
            </a:fld>
            <a:endParaRPr lang="en-US"/>
          </a:p>
        </p:txBody>
      </p:sp>
    </p:spTree>
    <p:extLst>
      <p:ext uri="{BB962C8B-B14F-4D97-AF65-F5344CB8AC3E}">
        <p14:creationId xmlns:p14="http://schemas.microsoft.com/office/powerpoint/2010/main" val="15954032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B6AEF-9686-49D9-BD67-6598F855CA6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82E8F2E-5CD5-4710-9FB1-C065D235080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EA5A60-F9EE-45E6-ADB8-18FC167633E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0A26208-9F8B-4FF4-B7AA-90AB1B971526}"/>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68FEE550-EF43-45AD-912B-0059D559497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4CED1BA-EC0A-4AC8-B3BB-0A7E7EE999FF}"/>
              </a:ext>
            </a:extLst>
          </p:cNvPr>
          <p:cNvSpPr>
            <a:spLocks noGrp="1"/>
          </p:cNvSpPr>
          <p:nvPr>
            <p:ph type="sldNum" sz="quarter" idx="12"/>
          </p:nvPr>
        </p:nvSpPr>
        <p:spPr/>
        <p:txBody>
          <a:bodyPr/>
          <a:lstStyle/>
          <a:p>
            <a:fld id="{02B5926C-32C3-4001-8C53-9B1FBC5AD38C}" type="slidenum">
              <a:rPr lang="en-US" smtClean="0"/>
              <a:pPr/>
              <a:t>‹#›</a:t>
            </a:fld>
            <a:endParaRPr lang="en-US"/>
          </a:p>
        </p:txBody>
      </p:sp>
    </p:spTree>
    <p:extLst>
      <p:ext uri="{BB962C8B-B14F-4D97-AF65-F5344CB8AC3E}">
        <p14:creationId xmlns:p14="http://schemas.microsoft.com/office/powerpoint/2010/main" val="3157355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1EAB17-F859-4677-96A3-836435C67E75}" type="slidenum">
              <a:rPr lang="en-US" smtClean="0"/>
              <a:pPr/>
              <a:t>‹#›</a:t>
            </a:fld>
            <a:endParaRPr lang="en-US"/>
          </a:p>
        </p:txBody>
      </p:sp>
    </p:spTree>
    <p:extLst>
      <p:ext uri="{BB962C8B-B14F-4D97-AF65-F5344CB8AC3E}">
        <p14:creationId xmlns:p14="http://schemas.microsoft.com/office/powerpoint/2010/main" val="42940964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0F3DD-EB1E-4E3D-AE86-6251747FF5F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17DF123-255C-4859-9C33-B9D2EDED9E9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08AB1ED-0EB5-4B70-9C55-A14494BC15B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CFEB178-FDB5-495E-A3DA-1F5C71D5A99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3A037C48-52D5-4902-B046-DB762E42867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BD55297-FB84-4619-9294-E32A8A8085C2}"/>
              </a:ext>
            </a:extLst>
          </p:cNvPr>
          <p:cNvSpPr>
            <a:spLocks noGrp="1"/>
          </p:cNvSpPr>
          <p:nvPr>
            <p:ph type="sldNum" sz="quarter" idx="12"/>
          </p:nvPr>
        </p:nvSpPr>
        <p:spPr/>
        <p:txBody>
          <a:bodyPr/>
          <a:lstStyle/>
          <a:p>
            <a:fld id="{97C3BE4B-EC5C-43A0-92B5-C6EE6BB150AD}" type="slidenum">
              <a:rPr lang="en-US" smtClean="0"/>
              <a:pPr/>
              <a:t>‹#›</a:t>
            </a:fld>
            <a:endParaRPr lang="en-US"/>
          </a:p>
        </p:txBody>
      </p:sp>
    </p:spTree>
    <p:extLst>
      <p:ext uri="{BB962C8B-B14F-4D97-AF65-F5344CB8AC3E}">
        <p14:creationId xmlns:p14="http://schemas.microsoft.com/office/powerpoint/2010/main" val="35587148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22632-F4D3-405A-9976-BA49BB8E40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822219-517C-4783-80AE-AA4F62475A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693C9F-9B26-446D-A39E-C89C132A478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7215A7ED-0404-41CC-8E89-B15F27875C2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D20AC7-BE74-4F87-9EEF-D049A28ED62B}"/>
              </a:ext>
            </a:extLst>
          </p:cNvPr>
          <p:cNvSpPr>
            <a:spLocks noGrp="1"/>
          </p:cNvSpPr>
          <p:nvPr>
            <p:ph type="sldNum" sz="quarter" idx="12"/>
          </p:nvPr>
        </p:nvSpPr>
        <p:spPr/>
        <p:txBody>
          <a:bodyPr/>
          <a:lstStyle/>
          <a:p>
            <a:fld id="{476E45E9-9F7C-4735-8C91-9F2368BE86A3}" type="slidenum">
              <a:rPr lang="en-US" smtClean="0"/>
              <a:pPr/>
              <a:t>‹#›</a:t>
            </a:fld>
            <a:endParaRPr lang="en-US"/>
          </a:p>
        </p:txBody>
      </p:sp>
    </p:spTree>
    <p:extLst>
      <p:ext uri="{BB962C8B-B14F-4D97-AF65-F5344CB8AC3E}">
        <p14:creationId xmlns:p14="http://schemas.microsoft.com/office/powerpoint/2010/main" val="5518116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F4E312-6534-491F-949E-6FEC929E369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80D63C-6103-4B89-ACC6-9D3DACB40992}"/>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3EEAD3-9595-4341-83A1-6F8074B6EADE}"/>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817DA571-B670-46BD-897B-1F0F852183B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FF99E6-4259-4BAC-9AC3-814230A94E19}"/>
              </a:ext>
            </a:extLst>
          </p:cNvPr>
          <p:cNvSpPr>
            <a:spLocks noGrp="1"/>
          </p:cNvSpPr>
          <p:nvPr>
            <p:ph type="sldNum" sz="quarter" idx="12"/>
          </p:nvPr>
        </p:nvSpPr>
        <p:spPr/>
        <p:txBody>
          <a:bodyPr/>
          <a:lstStyle/>
          <a:p>
            <a:fld id="{0613E289-D722-46B7-98AB-C78045F0C633}" type="slidenum">
              <a:rPr lang="en-US" smtClean="0"/>
              <a:pPr/>
              <a:t>‹#›</a:t>
            </a:fld>
            <a:endParaRPr lang="en-US"/>
          </a:p>
        </p:txBody>
      </p:sp>
    </p:spTree>
    <p:extLst>
      <p:ext uri="{BB962C8B-B14F-4D97-AF65-F5344CB8AC3E}">
        <p14:creationId xmlns:p14="http://schemas.microsoft.com/office/powerpoint/2010/main" val="1694605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FD7870-D54F-4D34-8E1A-55C8CAD92854}"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3334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50CB5D-D31F-4A64-A38B-B81141CFC854}" type="slidenum">
              <a:rPr lang="en-US" smtClean="0"/>
              <a:pPr/>
              <a:t>‹#›</a:t>
            </a:fld>
            <a:endParaRPr lang="en-US"/>
          </a:p>
        </p:txBody>
      </p:sp>
    </p:spTree>
    <p:extLst>
      <p:ext uri="{BB962C8B-B14F-4D97-AF65-F5344CB8AC3E}">
        <p14:creationId xmlns:p14="http://schemas.microsoft.com/office/powerpoint/2010/main" val="3786674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2077738-9C45-43A2-9AB2-D04066CD6F3C}" type="slidenum">
              <a:rPr lang="en-US" smtClean="0"/>
              <a:pPr/>
              <a:t>‹#›</a:t>
            </a:fld>
            <a:endParaRPr lang="en-US"/>
          </a:p>
        </p:txBody>
      </p:sp>
    </p:spTree>
    <p:extLst>
      <p:ext uri="{BB962C8B-B14F-4D97-AF65-F5344CB8AC3E}">
        <p14:creationId xmlns:p14="http://schemas.microsoft.com/office/powerpoint/2010/main" val="1314425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F677F1E-FA8A-4193-AA30-7E199C23FCF7}" type="slidenum">
              <a:rPr lang="en-US" smtClean="0"/>
              <a:pPr/>
              <a:t>‹#›</a:t>
            </a:fld>
            <a:endParaRPr lang="en-US"/>
          </a:p>
        </p:txBody>
      </p:sp>
    </p:spTree>
    <p:extLst>
      <p:ext uri="{BB962C8B-B14F-4D97-AF65-F5344CB8AC3E}">
        <p14:creationId xmlns:p14="http://schemas.microsoft.com/office/powerpoint/2010/main" val="320240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213C2E7-E290-4896-A68C-5DE08F620211}" type="slidenum">
              <a:rPr lang="en-US" smtClean="0"/>
              <a:pPr/>
              <a:t>‹#›</a:t>
            </a:fld>
            <a:endParaRPr lang="en-US"/>
          </a:p>
        </p:txBody>
      </p:sp>
    </p:spTree>
    <p:extLst>
      <p:ext uri="{BB962C8B-B14F-4D97-AF65-F5344CB8AC3E}">
        <p14:creationId xmlns:p14="http://schemas.microsoft.com/office/powerpoint/2010/main" val="1099941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B5926C-32C3-4001-8C53-9B1FBC5AD38C}" type="slidenum">
              <a:rPr lang="en-US" smtClean="0"/>
              <a:pPr/>
              <a:t>‹#›</a:t>
            </a:fld>
            <a:endParaRPr lang="en-US"/>
          </a:p>
        </p:txBody>
      </p:sp>
    </p:spTree>
    <p:extLst>
      <p:ext uri="{BB962C8B-B14F-4D97-AF65-F5344CB8AC3E}">
        <p14:creationId xmlns:p14="http://schemas.microsoft.com/office/powerpoint/2010/main" val="4284192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C3BE4B-EC5C-43A0-92B5-C6EE6BB150A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0583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a:defRPr/>
            </a:pPr>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40FFCF2-6B9C-4F97-9964-CFFAAFC4695C}"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8316789"/>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hf hdr="0" dt="0"/>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FF7674-F1B9-43C8-9323-40CBF9623B8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A4E3AC-54A2-4C4C-8AC6-35A415CEDD6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E33F1F-9D7E-4550-89AE-9FD3527AAC7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6A234A6B-B0B5-417E-BEFA-C69219F6367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E1DF900-FD7E-421C-9C28-3429841F725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40FFCF2-6B9C-4F97-9964-CFFAAFC4695C}" type="slidenum">
              <a:rPr lang="en-US" smtClean="0"/>
              <a:pPr/>
              <a:t>‹#›</a:t>
            </a:fld>
            <a:endParaRPr lang="en-US"/>
          </a:p>
        </p:txBody>
      </p:sp>
    </p:spTree>
    <p:extLst>
      <p:ext uri="{BB962C8B-B14F-4D97-AF65-F5344CB8AC3E}">
        <p14:creationId xmlns:p14="http://schemas.microsoft.com/office/powerpoint/2010/main" val="2076085092"/>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ctrTitle"/>
          </p:nvPr>
        </p:nvSpPr>
        <p:spPr/>
        <p:txBody>
          <a:bodyPr/>
          <a:lstStyle/>
          <a:p>
            <a:r>
              <a:rPr lang="en-US" altLang="en-US"/>
              <a:t>Queues</a:t>
            </a:r>
            <a:endParaRPr lang="en-US" altLang="en-US" dirty="0"/>
          </a:p>
        </p:txBody>
      </p:sp>
      <p:sp>
        <p:nvSpPr>
          <p:cNvPr id="3" name="Subtitle 2">
            <a:extLst>
              <a:ext uri="{FF2B5EF4-FFF2-40B4-BE49-F238E27FC236}">
                <a16:creationId xmlns:a16="http://schemas.microsoft.com/office/drawing/2014/main" id="{A7269C5A-93E8-4BD3-8A66-125E98804A80}"/>
              </a:ext>
            </a:extLst>
          </p:cNvPr>
          <p:cNvSpPr>
            <a:spLocks noGrp="1"/>
          </p:cNvSpPr>
          <p:nvPr>
            <p:ph type="subTitle" idx="1"/>
          </p:nvPr>
        </p:nvSpPr>
        <p:spPr/>
        <p:txBody>
          <a:bodyPr/>
          <a:lstStyle/>
          <a:p>
            <a:r>
              <a:rPr lang="en-US" dirty="0"/>
              <a:t>Revised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a:t>Queues Operations</a:t>
            </a:r>
          </a:p>
        </p:txBody>
      </p:sp>
      <p:sp>
        <p:nvSpPr>
          <p:cNvPr id="12291" name="Content Placeholder 2"/>
          <p:cNvSpPr>
            <a:spLocks noGrp="1"/>
          </p:cNvSpPr>
          <p:nvPr>
            <p:ph idx="1"/>
          </p:nvPr>
        </p:nvSpPr>
        <p:spPr>
          <a:xfrm>
            <a:off x="768094" y="2202292"/>
            <a:ext cx="7290055" cy="4023360"/>
          </a:xfrm>
        </p:spPr>
        <p:txBody>
          <a:bodyPr>
            <a:normAutofit/>
          </a:bodyPr>
          <a:lstStyle/>
          <a:p>
            <a:r>
              <a:rPr lang="en-US" altLang="en-US" sz="1800" dirty="0"/>
              <a:t>Standard queue operations</a:t>
            </a:r>
            <a:r>
              <a:rPr lang="en-US" altLang="en-US" sz="1800" dirty="0" smtClean="0"/>
              <a:t>: some changes the state of the queue and others just observe the current queue status</a:t>
            </a:r>
            <a:endParaRPr lang="en-US" altLang="en-US" sz="1800" dirty="0"/>
          </a:p>
        </p:txBody>
      </p:sp>
      <p:sp>
        <p:nvSpPr>
          <p:cNvPr id="12293" name="Slide Number Placeholder 2"/>
          <p:cNvSpPr txBox="1">
            <a:spLocks noGrp="1"/>
          </p:cNvSpPr>
          <p:nvPr/>
        </p:nvSpPr>
        <p:spPr bwMode="auto">
          <a:xfrm>
            <a:off x="6553200" y="6248400"/>
            <a:ext cx="2133600" cy="457200"/>
          </a:xfrm>
          <a:prstGeom prst="rect">
            <a:avLst/>
          </a:prstGeom>
          <a:noFill/>
          <a:ln w="9525">
            <a:noFill/>
            <a:miter lim="800000"/>
            <a:headEnd/>
            <a:tailEnd/>
          </a:ln>
          <a:effectLst/>
        </p:spPr>
        <p:txBody>
          <a:bodyPr anchor="b"/>
          <a:lstStyle/>
          <a:p>
            <a:pPr algn="r" eaLnBrk="1" hangingPunct="1"/>
            <a:fld id="{661AC298-6034-477F-B132-2B68CBFDA91E}" type="slidenum">
              <a:rPr lang="en-US" altLang="en-US" sz="1200">
                <a:latin typeface="Arial Black" pitchFamily="34" charset="0"/>
              </a:rPr>
              <a:pPr algn="r" eaLnBrk="1" hangingPunct="1"/>
              <a:t>10</a:t>
            </a:fld>
            <a:endParaRPr lang="en-US" altLang="en-US" sz="1200">
              <a:latin typeface="Arial Black" pitchFamily="34" charset="0"/>
            </a:endParaRPr>
          </a:p>
        </p:txBody>
      </p:sp>
      <p:sp>
        <p:nvSpPr>
          <p:cNvPr id="3" name="Rectangle 2">
            <a:extLst>
              <a:ext uri="{FF2B5EF4-FFF2-40B4-BE49-F238E27FC236}">
                <a16:creationId xmlns:a16="http://schemas.microsoft.com/office/drawing/2014/main" id="{04E3268E-D291-429A-94F9-60EFDCA20949}"/>
              </a:ext>
            </a:extLst>
          </p:cNvPr>
          <p:cNvSpPr/>
          <p:nvPr/>
        </p:nvSpPr>
        <p:spPr>
          <a:xfrm>
            <a:off x="1327021" y="5133278"/>
            <a:ext cx="6172200" cy="341632"/>
          </a:xfrm>
          <a:prstGeom prst="rect">
            <a:avLst/>
          </a:prstGeom>
        </p:spPr>
        <p:txBody>
          <a:bodyPr wrap="square">
            <a:spAutoFit/>
          </a:bodyPr>
          <a:lstStyle/>
          <a:p>
            <a:pPr>
              <a:lnSpc>
                <a:spcPct val="90000"/>
              </a:lnSpc>
            </a:pPr>
            <a:r>
              <a:rPr lang="en-US" dirty="0">
                <a:solidFill>
                  <a:srgbClr val="FF0000"/>
                </a:solidFill>
              </a:rPr>
              <a:t>It is </a:t>
            </a:r>
            <a:r>
              <a:rPr lang="en-US" b="1" i="1" dirty="0">
                <a:solidFill>
                  <a:srgbClr val="FF0000"/>
                </a:solidFill>
              </a:rPr>
              <a:t>not</a:t>
            </a:r>
            <a:r>
              <a:rPr lang="en-US" i="1" dirty="0">
                <a:solidFill>
                  <a:srgbClr val="FF0000"/>
                </a:solidFill>
              </a:rPr>
              <a:t> </a:t>
            </a:r>
            <a:r>
              <a:rPr lang="en-US" dirty="0">
                <a:solidFill>
                  <a:srgbClr val="FF0000"/>
                </a:solidFill>
              </a:rPr>
              <a:t>legal to access the elements in the middle of the queue!</a:t>
            </a:r>
          </a:p>
        </p:txBody>
      </p:sp>
      <p:pic>
        <p:nvPicPr>
          <p:cNvPr id="4" name="صورة 3"/>
          <p:cNvPicPr>
            <a:picLocks noChangeAspect="1"/>
          </p:cNvPicPr>
          <p:nvPr/>
        </p:nvPicPr>
        <p:blipFill>
          <a:blip r:embed="rId2"/>
          <a:stretch>
            <a:fillRect/>
          </a:stretch>
        </p:blipFill>
        <p:spPr>
          <a:xfrm>
            <a:off x="466725" y="2713928"/>
            <a:ext cx="8067675" cy="24193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a:t>Queues in the Java API</a:t>
            </a:r>
          </a:p>
        </p:txBody>
      </p:sp>
      <p:sp>
        <p:nvSpPr>
          <p:cNvPr id="13315" name="Content Placeholder 2"/>
          <p:cNvSpPr>
            <a:spLocks noGrp="1"/>
          </p:cNvSpPr>
          <p:nvPr>
            <p:ph idx="1"/>
          </p:nvPr>
        </p:nvSpPr>
        <p:spPr/>
        <p:txBody>
          <a:bodyPr/>
          <a:lstStyle/>
          <a:p>
            <a:r>
              <a:rPr lang="en-US" altLang="en-US" dirty="0"/>
              <a:t>For queues, the Java Collections API provides a Queue interface, then various classes such as LinkedList implement the interface</a:t>
            </a:r>
          </a:p>
          <a:p>
            <a:r>
              <a:rPr lang="en-US" altLang="en-US" dirty="0"/>
              <a:t>Furthermore, the Queue interface defines two versions of the methods that add and remove elements from the queue</a:t>
            </a:r>
          </a:p>
          <a:p>
            <a:r>
              <a:rPr lang="en-US" altLang="en-US" dirty="0"/>
              <a:t>The difference in the two versions is how exceptional situations are handled</a:t>
            </a:r>
          </a:p>
        </p:txBody>
      </p:sp>
      <p:sp>
        <p:nvSpPr>
          <p:cNvPr id="13316" name="Slide Number Placeholder 2"/>
          <p:cNvSpPr txBox="1">
            <a:spLocks noGrp="1"/>
          </p:cNvSpPr>
          <p:nvPr/>
        </p:nvSpPr>
        <p:spPr bwMode="auto">
          <a:xfrm>
            <a:off x="6553200" y="6248400"/>
            <a:ext cx="2133600" cy="457200"/>
          </a:xfrm>
          <a:prstGeom prst="rect">
            <a:avLst/>
          </a:prstGeom>
          <a:noFill/>
          <a:ln w="9525">
            <a:noFill/>
            <a:miter lim="800000"/>
            <a:headEnd/>
            <a:tailEnd/>
          </a:ln>
          <a:effectLst/>
        </p:spPr>
        <p:txBody>
          <a:bodyPr anchor="b"/>
          <a:lstStyle/>
          <a:p>
            <a:pPr algn="r" eaLnBrk="1" hangingPunct="1"/>
            <a:fld id="{118907F1-84B9-4541-B2B9-2A33E2A4D2C0}" type="slidenum">
              <a:rPr lang="en-US" altLang="en-US" sz="1200">
                <a:latin typeface="Arial Black" pitchFamily="34" charset="0"/>
              </a:rPr>
              <a:pPr algn="r" eaLnBrk="1" hangingPunct="1"/>
              <a:t>11</a:t>
            </a:fld>
            <a:endParaRPr lang="en-US" altLang="en-US" sz="1200">
              <a:latin typeface="Arial Black"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5" descr="Fig14.7.jpeg"/>
          <p:cNvPicPr>
            <a:picLocks noChangeAspect="1"/>
          </p:cNvPicPr>
          <p:nvPr/>
        </p:nvPicPr>
        <p:blipFill>
          <a:blip r:embed="rId2" cstate="print"/>
          <a:srcRect/>
          <a:stretch>
            <a:fillRect/>
          </a:stretch>
        </p:blipFill>
        <p:spPr bwMode="auto">
          <a:xfrm>
            <a:off x="685800" y="2766060"/>
            <a:ext cx="2779014" cy="3200400"/>
          </a:xfrm>
          <a:prstGeom prst="rect">
            <a:avLst/>
          </a:prstGeom>
          <a:noFill/>
          <a:ln w="9525">
            <a:noFill/>
            <a:miter lim="800000"/>
            <a:headEnd/>
            <a:tailEnd/>
          </a:ln>
        </p:spPr>
      </p:pic>
      <p:sp>
        <p:nvSpPr>
          <p:cNvPr id="3" name="Title 2">
            <a:extLst>
              <a:ext uri="{FF2B5EF4-FFF2-40B4-BE49-F238E27FC236}">
                <a16:creationId xmlns:a16="http://schemas.microsoft.com/office/drawing/2014/main" id="{93F48A79-79A9-4100-A0F3-1E322ADC1ADD}"/>
              </a:ext>
            </a:extLst>
          </p:cNvPr>
          <p:cNvSpPr>
            <a:spLocks noGrp="1"/>
          </p:cNvSpPr>
          <p:nvPr>
            <p:ph type="title"/>
          </p:nvPr>
        </p:nvSpPr>
        <p:spPr/>
        <p:txBody>
          <a:bodyPr vert="horz" lIns="91440" tIns="45720" rIns="91440" bIns="45720" rtlCol="0" anchor="ctr">
            <a:normAutofit/>
          </a:bodyPr>
          <a:lstStyle/>
          <a:p>
            <a:r>
              <a:rPr lang="en-US" altLang="en-US" dirty="0"/>
              <a:t>A Queue ADT</a:t>
            </a:r>
            <a:endParaRPr lang="en-US" dirty="0"/>
          </a:p>
        </p:txBody>
      </p:sp>
      <p:sp>
        <p:nvSpPr>
          <p:cNvPr id="17410" name="Content Placeholder 2"/>
          <p:cNvSpPr>
            <a:spLocks noGrp="1"/>
          </p:cNvSpPr>
          <p:nvPr>
            <p:ph idx="1"/>
          </p:nvPr>
        </p:nvSpPr>
        <p:spPr/>
        <p:txBody>
          <a:bodyPr/>
          <a:lstStyle/>
          <a:p>
            <a:r>
              <a:rPr lang="en-US" altLang="en-US" dirty="0"/>
              <a:t>Defining an interface for a queue, using only basic queue operations:</a:t>
            </a:r>
          </a:p>
        </p:txBody>
      </p:sp>
      <p:sp>
        <p:nvSpPr>
          <p:cNvPr id="17412" name="Slide Number Placeholder 2"/>
          <p:cNvSpPr txBox="1">
            <a:spLocks noGrp="1"/>
          </p:cNvSpPr>
          <p:nvPr/>
        </p:nvSpPr>
        <p:spPr bwMode="auto">
          <a:xfrm>
            <a:off x="6553200" y="6248400"/>
            <a:ext cx="2133600" cy="457200"/>
          </a:xfrm>
          <a:prstGeom prst="rect">
            <a:avLst/>
          </a:prstGeom>
          <a:noFill/>
          <a:ln w="9525">
            <a:noFill/>
            <a:miter lim="800000"/>
            <a:headEnd/>
            <a:tailEnd/>
          </a:ln>
          <a:effectLst/>
        </p:spPr>
        <p:txBody>
          <a:bodyPr anchor="b"/>
          <a:lstStyle/>
          <a:p>
            <a:pPr algn="r" eaLnBrk="1" hangingPunct="1"/>
            <a:fld id="{D582AD97-0D44-43FF-AAB2-F2CBE8FDEC22}" type="slidenum">
              <a:rPr lang="en-US" altLang="en-US" sz="1200">
                <a:latin typeface="Arial Black" pitchFamily="34" charset="0"/>
              </a:rPr>
              <a:pPr algn="r" eaLnBrk="1" hangingPunct="1"/>
              <a:t>12</a:t>
            </a:fld>
            <a:endParaRPr lang="en-US" altLang="en-US" sz="1200">
              <a:latin typeface="Arial Black" pitchFamily="34" charset="0"/>
            </a:endParaRPr>
          </a:p>
        </p:txBody>
      </p:sp>
      <p:sp>
        <p:nvSpPr>
          <p:cNvPr id="17413" name="Title 1"/>
          <p:cNvSpPr txBox="1">
            <a:spLocks/>
          </p:cNvSpPr>
          <p:nvPr/>
        </p:nvSpPr>
        <p:spPr bwMode="auto">
          <a:xfrm>
            <a:off x="457200" y="457200"/>
            <a:ext cx="8229600" cy="762000"/>
          </a:xfrm>
          <a:prstGeom prst="rect">
            <a:avLst/>
          </a:prstGeom>
          <a:noFill/>
          <a:ln w="9525">
            <a:noFill/>
            <a:miter lim="800000"/>
            <a:headEnd/>
            <a:tailEnd/>
          </a:ln>
          <a:effectLst/>
        </p:spPr>
        <p:txBody>
          <a:bodyPr anchor="ctr"/>
          <a:lstStyle/>
          <a:p>
            <a:endParaRPr lang="en-US" altLang="en-US" sz="3400" dirty="0"/>
          </a:p>
        </p:txBody>
      </p:sp>
      <p:sp>
        <p:nvSpPr>
          <p:cNvPr id="7" name="Content Placeholder 2">
            <a:extLst>
              <a:ext uri="{FF2B5EF4-FFF2-40B4-BE49-F238E27FC236}">
                <a16:creationId xmlns:a16="http://schemas.microsoft.com/office/drawing/2014/main" id="{F4D77F3F-20B0-45BB-B61E-5A9ADAA9A6F9}"/>
              </a:ext>
            </a:extLst>
          </p:cNvPr>
          <p:cNvSpPr txBox="1">
            <a:spLocks/>
          </p:cNvSpPr>
          <p:nvPr/>
        </p:nvSpPr>
        <p:spPr>
          <a:xfrm>
            <a:off x="3810001" y="2880360"/>
            <a:ext cx="4876800" cy="297180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a:buFont typeface="Wingdings" pitchFamily="2" charset="2"/>
              <a:buNone/>
            </a:pPr>
            <a:r>
              <a:rPr lang="en-US" altLang="en-US" sz="1600" dirty="0">
                <a:latin typeface="Courier New" pitchFamily="49" charset="0"/>
                <a:cs typeface="Courier New" pitchFamily="49" charset="0"/>
              </a:rPr>
              <a:t>public interface </a:t>
            </a:r>
            <a:r>
              <a:rPr lang="en-US" altLang="en-US" sz="1600" dirty="0" err="1">
                <a:latin typeface="Courier New" pitchFamily="49" charset="0"/>
                <a:cs typeface="Courier New" pitchFamily="49" charset="0"/>
              </a:rPr>
              <a:t>QueueADT</a:t>
            </a:r>
            <a:r>
              <a:rPr lang="en-US" altLang="en-US" sz="1600" dirty="0">
                <a:latin typeface="Courier New" pitchFamily="49" charset="0"/>
                <a:cs typeface="Courier New" pitchFamily="49" charset="0"/>
              </a:rPr>
              <a:t>&lt;T&gt;</a:t>
            </a:r>
          </a:p>
          <a:p>
            <a:pPr>
              <a:buFont typeface="Wingdings" pitchFamily="2" charset="2"/>
              <a:buNone/>
            </a:pPr>
            <a:r>
              <a:rPr lang="en-US" altLang="en-US" sz="1600" dirty="0">
                <a:latin typeface="Courier New" pitchFamily="49" charset="0"/>
                <a:cs typeface="Courier New" pitchFamily="49" charset="0"/>
              </a:rPr>
              <a:t>{</a:t>
            </a:r>
          </a:p>
          <a:p>
            <a:pPr lvl="2">
              <a:buNone/>
            </a:pPr>
            <a:r>
              <a:rPr lang="en-US" altLang="en-US" sz="1600" dirty="0">
                <a:latin typeface="Courier New" pitchFamily="49" charset="0"/>
                <a:cs typeface="Courier New" pitchFamily="49" charset="0"/>
              </a:rPr>
              <a:t>public void enqueue(T element);</a:t>
            </a:r>
          </a:p>
          <a:p>
            <a:pPr lvl="2">
              <a:buNone/>
            </a:pPr>
            <a:r>
              <a:rPr lang="en-US" altLang="en-US" sz="1600" dirty="0">
                <a:latin typeface="Courier New" pitchFamily="49" charset="0"/>
                <a:cs typeface="Courier New" pitchFamily="49" charset="0"/>
              </a:rPr>
              <a:t>public T dequeue();</a:t>
            </a:r>
          </a:p>
          <a:p>
            <a:pPr lvl="2">
              <a:buNone/>
            </a:pPr>
            <a:r>
              <a:rPr lang="en-US" altLang="en-US" sz="1600" dirty="0">
                <a:latin typeface="Courier New" pitchFamily="49" charset="0"/>
                <a:cs typeface="Courier New" pitchFamily="49" charset="0"/>
              </a:rPr>
              <a:t>public T first();</a:t>
            </a:r>
          </a:p>
          <a:p>
            <a:pPr lvl="2">
              <a:buNone/>
            </a:pPr>
            <a:r>
              <a:rPr lang="en-US" altLang="en-US" sz="1600" dirty="0">
                <a:latin typeface="Courier New" pitchFamily="49" charset="0"/>
                <a:cs typeface="Courier New" pitchFamily="49" charset="0"/>
              </a:rPr>
              <a:t>public </a:t>
            </a:r>
            <a:r>
              <a:rPr lang="en-US" altLang="en-US" sz="1600" dirty="0" err="1">
                <a:latin typeface="Courier New" pitchFamily="49" charset="0"/>
                <a:cs typeface="Courier New" pitchFamily="49" charset="0"/>
              </a:rPr>
              <a:t>boolean</a:t>
            </a:r>
            <a:r>
              <a:rPr lang="en-US" altLang="en-US" sz="1600" dirty="0">
                <a:latin typeface="Courier New" pitchFamily="49" charset="0"/>
                <a:cs typeface="Courier New" pitchFamily="49" charset="0"/>
              </a:rPr>
              <a:t> </a:t>
            </a:r>
            <a:r>
              <a:rPr lang="en-US" altLang="en-US" sz="1600" dirty="0" err="1">
                <a:latin typeface="Courier New" pitchFamily="49" charset="0"/>
                <a:cs typeface="Courier New" pitchFamily="49" charset="0"/>
              </a:rPr>
              <a:t>isEmpty</a:t>
            </a:r>
            <a:r>
              <a:rPr lang="en-US" altLang="en-US" sz="1600" dirty="0">
                <a:latin typeface="Courier New" pitchFamily="49" charset="0"/>
                <a:cs typeface="Courier New" pitchFamily="49" charset="0"/>
              </a:rPr>
              <a:t>();</a:t>
            </a:r>
          </a:p>
          <a:p>
            <a:pPr lvl="2">
              <a:buNone/>
            </a:pPr>
            <a:r>
              <a:rPr lang="en-US" altLang="en-US" sz="1600" dirty="0">
                <a:latin typeface="Courier New" pitchFamily="49" charset="0"/>
                <a:cs typeface="Courier New" pitchFamily="49" charset="0"/>
              </a:rPr>
              <a:t>public int size();</a:t>
            </a:r>
          </a:p>
          <a:p>
            <a:pPr lvl="2">
              <a:buNone/>
            </a:pPr>
            <a:r>
              <a:rPr lang="en-US" altLang="en-US" sz="1600" dirty="0">
                <a:latin typeface="Courier New" pitchFamily="49" charset="0"/>
                <a:cs typeface="Courier New" pitchFamily="49" charset="0"/>
              </a:rPr>
              <a:t>public String </a:t>
            </a:r>
            <a:r>
              <a:rPr lang="en-US" altLang="en-US" sz="1600" dirty="0" err="1">
                <a:latin typeface="Courier New" pitchFamily="49" charset="0"/>
                <a:cs typeface="Courier New" pitchFamily="49" charset="0"/>
              </a:rPr>
              <a:t>toString</a:t>
            </a:r>
            <a:r>
              <a:rPr lang="en-US" altLang="en-US" sz="1600" dirty="0">
                <a:latin typeface="Courier New" pitchFamily="49" charset="0"/>
                <a:cs typeface="Courier New" pitchFamily="49" charset="0"/>
              </a:rPr>
              <a:t>();</a:t>
            </a:r>
          </a:p>
          <a:p>
            <a:pPr>
              <a:buFont typeface="Wingdings" pitchFamily="2" charset="2"/>
              <a:buNone/>
            </a:pPr>
            <a:r>
              <a:rPr lang="en-US" altLang="en-US" sz="1600" dirty="0">
                <a:latin typeface="Courier New" pitchFamily="49" charset="0"/>
                <a:cs typeface="Courier New" pitchFamily="49" charset="0"/>
              </a:rPr>
              <a:t>}</a:t>
            </a:r>
          </a:p>
          <a:p>
            <a:pPr>
              <a:buFont typeface="Wingdings" pitchFamily="2" charset="2"/>
              <a:buNone/>
            </a:pPr>
            <a:endParaRPr lang="en-US" altLang="en-US" sz="1600" dirty="0">
              <a:latin typeface="Courier New" pitchFamily="49" charset="0"/>
              <a:cs typeface="Courier New" pitchFamily="49" charset="0"/>
            </a:endParaRPr>
          </a:p>
          <a:p>
            <a:pPr>
              <a:buFont typeface="Wingdings" pitchFamily="2" charset="2"/>
              <a:buNone/>
            </a:pPr>
            <a:endParaRPr lang="en-US" altLang="en-US" sz="1600" dirty="0">
              <a:latin typeface="Courier New" pitchFamily="49" charset="0"/>
              <a:cs typeface="Courier New" pitchFamily="49"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BE0B15-BAC9-48B5-B3DC-91C306B24966}"/>
              </a:ext>
            </a:extLst>
          </p:cNvPr>
          <p:cNvSpPr>
            <a:spLocks noGrp="1"/>
          </p:cNvSpPr>
          <p:nvPr>
            <p:ph type="title"/>
          </p:nvPr>
        </p:nvSpPr>
        <p:spPr>
          <a:xfrm>
            <a:off x="768096" y="585216"/>
            <a:ext cx="7290054" cy="1499616"/>
          </a:xfrm>
        </p:spPr>
        <p:txBody>
          <a:bodyPr/>
          <a:lstStyle/>
          <a:p>
            <a:r>
              <a:rPr lang="en-US" altLang="en-US" dirty="0"/>
              <a:t>Queue Implementations</a:t>
            </a:r>
            <a:endParaRPr lang="en-US" dirty="0"/>
          </a:p>
        </p:txBody>
      </p:sp>
      <p:sp>
        <p:nvSpPr>
          <p:cNvPr id="6147" name="Rectangle 3"/>
          <p:cNvSpPr>
            <a:spLocks noGrp="1" noChangeArrowheads="1"/>
          </p:cNvSpPr>
          <p:nvPr>
            <p:ph idx="1"/>
          </p:nvPr>
        </p:nvSpPr>
        <p:spPr>
          <a:xfrm>
            <a:off x="768096" y="2286000"/>
            <a:ext cx="7290055" cy="4023360"/>
          </a:xfrm>
        </p:spPr>
        <p:txBody>
          <a:bodyPr>
            <a:normAutofit/>
          </a:bodyPr>
          <a:lstStyle/>
          <a:p>
            <a:r>
              <a:rPr lang="en-US" altLang="en-US" sz="2400"/>
              <a:t>We have three implementations for a Queue</a:t>
            </a:r>
          </a:p>
          <a:p>
            <a:pPr lvl="1"/>
            <a:r>
              <a:rPr lang="en-US" altLang="en-US" sz="2400"/>
              <a:t>QueueAsArray</a:t>
            </a:r>
          </a:p>
          <a:p>
            <a:pPr lvl="1"/>
            <a:r>
              <a:rPr lang="en-US" altLang="en-US" sz="2400"/>
              <a:t>QueueAsCircularArray</a:t>
            </a:r>
          </a:p>
          <a:p>
            <a:pPr lvl="1"/>
            <a:r>
              <a:rPr lang="en-US" altLang="en-US" sz="2400"/>
              <a:t>QueueAsLinkedList</a:t>
            </a:r>
            <a:endParaRPr lang="en-US" altLang="en-US" sz="2400" dirty="0"/>
          </a:p>
        </p:txBody>
      </p:sp>
      <p:sp>
        <p:nvSpPr>
          <p:cNvPr id="15364" name="Title 1"/>
          <p:cNvSpPr txBox="1">
            <a:spLocks/>
          </p:cNvSpPr>
          <p:nvPr/>
        </p:nvSpPr>
        <p:spPr bwMode="auto">
          <a:xfrm>
            <a:off x="457200" y="457200"/>
            <a:ext cx="8229600" cy="762000"/>
          </a:xfrm>
          <a:prstGeom prst="rect">
            <a:avLst/>
          </a:prstGeom>
        </p:spPr>
        <p:txBody>
          <a:bodyPr vert="horz" lIns="91440" tIns="45720" rIns="91440" bIns="45720" rtlCol="0" anchor="ctr">
            <a:normAutofit/>
          </a:bodyPr>
          <a:lstStyle>
            <a:lvl1pPr defTabSz="914400">
              <a:lnSpc>
                <a:spcPct val="80000"/>
              </a:lnSpc>
              <a:spcBef>
                <a:spcPct val="0"/>
              </a:spcBef>
              <a:buNone/>
              <a:defRPr sz="4400" cap="all" spc="100" baseline="0">
                <a:solidFill>
                  <a:schemeClr val="tx1">
                    <a:lumMod val="95000"/>
                    <a:lumOff val="5000"/>
                  </a:schemeClr>
                </a:solidFill>
                <a:latin typeface="+mj-lt"/>
                <a:ea typeface="+mj-ea"/>
                <a:cs typeface="+mj-cs"/>
              </a:defRPr>
            </a:lvl1pPr>
          </a:lstStyle>
          <a:p>
            <a:endParaRPr lang="en-US" altLang="en-US" dirty="0"/>
          </a:p>
        </p:txBody>
      </p:sp>
      <p:sp>
        <p:nvSpPr>
          <p:cNvPr id="15365" name="Slide Number Placeholder 2"/>
          <p:cNvSpPr txBox="1">
            <a:spLocks noGrp="1"/>
          </p:cNvSpPr>
          <p:nvPr/>
        </p:nvSpPr>
        <p:spPr bwMode="auto">
          <a:xfrm>
            <a:off x="6553200" y="6248400"/>
            <a:ext cx="2133600" cy="457200"/>
          </a:xfrm>
          <a:prstGeom prst="rect">
            <a:avLst/>
          </a:prstGeom>
          <a:noFill/>
          <a:ln w="9525">
            <a:noFill/>
            <a:miter lim="800000"/>
            <a:headEnd/>
            <a:tailEnd/>
          </a:ln>
          <a:effectLst/>
        </p:spPr>
        <p:txBody>
          <a:bodyPr anchor="b"/>
          <a:lstStyle/>
          <a:p>
            <a:pPr algn="r" eaLnBrk="1" hangingPunct="1"/>
            <a:fld id="{1C9EA504-B3FB-4445-9C33-6D7AE3985C7E}" type="slidenum">
              <a:rPr lang="en-US" altLang="en-US" sz="1200" smtClean="0">
                <a:latin typeface="Arial Black" pitchFamily="34" charset="0"/>
              </a:rPr>
              <a:pPr algn="r" eaLnBrk="1" hangingPunct="1"/>
              <a:t>13</a:t>
            </a:fld>
            <a:endParaRPr lang="en-US" altLang="en-US" sz="1200">
              <a:latin typeface="Arial Black"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DC42F1-0C51-4CAB-B723-9B2BA9A83C79}"/>
              </a:ext>
            </a:extLst>
          </p:cNvPr>
          <p:cNvPicPr>
            <a:picLocks noChangeAspect="1"/>
          </p:cNvPicPr>
          <p:nvPr/>
        </p:nvPicPr>
        <p:blipFill>
          <a:blip r:embed="rId2"/>
          <a:stretch>
            <a:fillRect/>
          </a:stretch>
        </p:blipFill>
        <p:spPr>
          <a:xfrm>
            <a:off x="1423987" y="2590801"/>
            <a:ext cx="6296025" cy="2438400"/>
          </a:xfrm>
          <a:prstGeom prst="rect">
            <a:avLst/>
          </a:prstGeom>
        </p:spPr>
      </p:pic>
      <p:sp>
        <p:nvSpPr>
          <p:cNvPr id="21506" name="Title 1"/>
          <p:cNvSpPr>
            <a:spLocks noGrp="1"/>
          </p:cNvSpPr>
          <p:nvPr>
            <p:ph type="title"/>
          </p:nvPr>
        </p:nvSpPr>
        <p:spPr/>
        <p:txBody>
          <a:bodyPr/>
          <a:lstStyle/>
          <a:p>
            <a:r>
              <a:rPr lang="en-US" altLang="en-US" dirty="0"/>
              <a:t>Implementing a Queue with a simple Array</a:t>
            </a:r>
          </a:p>
        </p:txBody>
      </p:sp>
      <p:sp>
        <p:nvSpPr>
          <p:cNvPr id="3" name="Content Placeholder 2"/>
          <p:cNvSpPr>
            <a:spLocks noGrp="1"/>
          </p:cNvSpPr>
          <p:nvPr>
            <p:ph idx="1"/>
          </p:nvPr>
        </p:nvSpPr>
        <p:spPr>
          <a:xfrm>
            <a:off x="768096" y="2286000"/>
            <a:ext cx="7918704" cy="4023360"/>
          </a:xfrm>
        </p:spPr>
        <p:txBody>
          <a:bodyPr>
            <a:noAutofit/>
          </a:bodyPr>
          <a:lstStyle/>
          <a:p>
            <a:pPr>
              <a:lnSpc>
                <a:spcPct val="120000"/>
              </a:lnSpc>
              <a:spcBef>
                <a:spcPts val="0"/>
              </a:spcBef>
              <a:spcAft>
                <a:spcPts val="0"/>
              </a:spcAft>
              <a:defRPr/>
            </a:pPr>
            <a:r>
              <a:rPr lang="en-US" sz="1800" dirty="0"/>
              <a:t>We can use an array to implement a queue</a:t>
            </a:r>
          </a:p>
          <a:p>
            <a:pPr>
              <a:lnSpc>
                <a:spcPct val="120000"/>
              </a:lnSpc>
              <a:spcBef>
                <a:spcPts val="0"/>
              </a:spcBef>
              <a:spcAft>
                <a:spcPts val="0"/>
              </a:spcAft>
              <a:defRPr/>
            </a:pPr>
            <a:endParaRPr lang="en-US" sz="1800" dirty="0"/>
          </a:p>
          <a:p>
            <a:pPr>
              <a:lnSpc>
                <a:spcPct val="120000"/>
              </a:lnSpc>
              <a:spcBef>
                <a:spcPts val="0"/>
              </a:spcBef>
              <a:spcAft>
                <a:spcPts val="0"/>
              </a:spcAft>
              <a:defRPr/>
            </a:pPr>
            <a:endParaRPr lang="en-US" sz="1800" dirty="0"/>
          </a:p>
          <a:p>
            <a:pPr>
              <a:lnSpc>
                <a:spcPct val="120000"/>
              </a:lnSpc>
              <a:spcBef>
                <a:spcPts val="0"/>
              </a:spcBef>
              <a:spcAft>
                <a:spcPts val="0"/>
              </a:spcAft>
              <a:defRPr/>
            </a:pPr>
            <a:endParaRPr lang="en-US" sz="1800" dirty="0"/>
          </a:p>
          <a:p>
            <a:pPr>
              <a:lnSpc>
                <a:spcPct val="120000"/>
              </a:lnSpc>
              <a:spcBef>
                <a:spcPts val="0"/>
              </a:spcBef>
              <a:spcAft>
                <a:spcPts val="0"/>
              </a:spcAft>
              <a:defRPr/>
            </a:pPr>
            <a:endParaRPr lang="en-US" sz="1800" dirty="0"/>
          </a:p>
          <a:p>
            <a:pPr>
              <a:lnSpc>
                <a:spcPct val="120000"/>
              </a:lnSpc>
              <a:spcBef>
                <a:spcPts val="0"/>
              </a:spcBef>
              <a:spcAft>
                <a:spcPts val="0"/>
              </a:spcAft>
              <a:defRPr/>
            </a:pPr>
            <a:endParaRPr lang="en-US" sz="1800" dirty="0"/>
          </a:p>
          <a:p>
            <a:pPr marL="0" indent="0">
              <a:lnSpc>
                <a:spcPct val="120000"/>
              </a:lnSpc>
              <a:spcBef>
                <a:spcPts val="0"/>
              </a:spcBef>
              <a:spcAft>
                <a:spcPts val="0"/>
              </a:spcAft>
              <a:buFont typeface="Wingdings" pitchFamily="2" charset="2"/>
              <a:buNone/>
              <a:defRPr/>
            </a:pPr>
            <a:endParaRPr lang="en-US" sz="1800" dirty="0"/>
          </a:p>
          <a:p>
            <a:pPr marL="0" indent="0">
              <a:lnSpc>
                <a:spcPct val="120000"/>
              </a:lnSpc>
              <a:spcBef>
                <a:spcPts val="0"/>
              </a:spcBef>
              <a:spcAft>
                <a:spcPts val="0"/>
              </a:spcAft>
              <a:buFont typeface="Wingdings" pitchFamily="2" charset="2"/>
              <a:buNone/>
              <a:defRPr/>
            </a:pPr>
            <a:endParaRPr lang="en-US" sz="1800" dirty="0"/>
          </a:p>
          <a:p>
            <a:pPr>
              <a:lnSpc>
                <a:spcPct val="120000"/>
              </a:lnSpc>
              <a:spcBef>
                <a:spcPts val="0"/>
              </a:spcBef>
              <a:spcAft>
                <a:spcPts val="0"/>
              </a:spcAft>
              <a:defRPr/>
            </a:pPr>
            <a:r>
              <a:rPr lang="en-US" sz="1800" dirty="0"/>
              <a:t>A queue operates at two ends. To be efficient, we must avoid shifting elements</a:t>
            </a:r>
          </a:p>
          <a:p>
            <a:pPr>
              <a:lnSpc>
                <a:spcPct val="120000"/>
              </a:lnSpc>
              <a:spcBef>
                <a:spcPts val="0"/>
              </a:spcBef>
              <a:spcAft>
                <a:spcPts val="0"/>
              </a:spcAft>
              <a:defRPr/>
            </a:pPr>
            <a:r>
              <a:rPr lang="en-US" sz="1800" dirty="0"/>
              <a:t>Note that you have to decide how you will implement the </a:t>
            </a:r>
            <a:r>
              <a:rPr lang="en-US" sz="1800" b="1" dirty="0"/>
              <a:t>rear</a:t>
            </a:r>
            <a:r>
              <a:rPr lang="en-US" sz="1800" dirty="0"/>
              <a:t> pointer</a:t>
            </a:r>
          </a:p>
          <a:p>
            <a:pPr lvl="1">
              <a:lnSpc>
                <a:spcPct val="120000"/>
              </a:lnSpc>
              <a:spcBef>
                <a:spcPts val="0"/>
              </a:spcBef>
              <a:spcAft>
                <a:spcPts val="0"/>
              </a:spcAft>
              <a:defRPr/>
            </a:pPr>
            <a:r>
              <a:rPr lang="en-US" sz="1800" dirty="0"/>
              <a:t>Pointing at the last element entered</a:t>
            </a:r>
          </a:p>
          <a:p>
            <a:pPr lvl="1">
              <a:lnSpc>
                <a:spcPct val="120000"/>
              </a:lnSpc>
              <a:spcBef>
                <a:spcPts val="0"/>
              </a:spcBef>
              <a:spcAft>
                <a:spcPts val="0"/>
              </a:spcAft>
              <a:defRPr/>
            </a:pPr>
            <a:r>
              <a:rPr lang="en-US" sz="1800" dirty="0"/>
              <a:t>Pointing at the next free position</a:t>
            </a:r>
          </a:p>
        </p:txBody>
      </p:sp>
      <p:sp>
        <p:nvSpPr>
          <p:cNvPr id="21509" name="Slide Number Placeholder 2"/>
          <p:cNvSpPr txBox="1">
            <a:spLocks noGrp="1"/>
          </p:cNvSpPr>
          <p:nvPr/>
        </p:nvSpPr>
        <p:spPr bwMode="auto">
          <a:xfrm>
            <a:off x="6553200" y="6248400"/>
            <a:ext cx="2133600" cy="457200"/>
          </a:xfrm>
          <a:prstGeom prst="rect">
            <a:avLst/>
          </a:prstGeom>
          <a:noFill/>
          <a:ln w="9525">
            <a:noFill/>
            <a:miter lim="800000"/>
            <a:headEnd/>
            <a:tailEnd/>
          </a:ln>
          <a:effectLst/>
        </p:spPr>
        <p:txBody>
          <a:bodyPr anchor="b"/>
          <a:lstStyle/>
          <a:p>
            <a:pPr algn="r" eaLnBrk="1" hangingPunct="1"/>
            <a:fld id="{4318C966-8D97-4E37-AFCA-679399BDBC97}" type="slidenum">
              <a:rPr lang="en-US" altLang="en-US" sz="1200">
                <a:latin typeface="Arial Black" pitchFamily="34" charset="0"/>
              </a:rPr>
              <a:pPr algn="r" eaLnBrk="1" hangingPunct="1"/>
              <a:t>14</a:t>
            </a:fld>
            <a:endParaRPr lang="en-US" altLang="en-US" sz="1200">
              <a:latin typeface="Arial Black"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ChangeArrowheads="1"/>
          </p:cNvSpPr>
          <p:nvPr/>
        </p:nvSpPr>
        <p:spPr bwMode="auto">
          <a:xfrm>
            <a:off x="609600" y="33338"/>
            <a:ext cx="7772400" cy="1143000"/>
          </a:xfrm>
          <a:prstGeom prst="rect">
            <a:avLst/>
          </a:prstGeom>
          <a:noFill/>
          <a:ln w="9525">
            <a:noFill/>
            <a:miter lim="800000"/>
            <a:headEnd/>
            <a:tailEnd/>
          </a:ln>
        </p:spPr>
        <p:txBody>
          <a:bodyPr anchor="b"/>
          <a:lstStyle/>
          <a:p>
            <a:pPr algn="ctr"/>
            <a:endParaRPr lang="en-US" altLang="en-US" sz="4400">
              <a:solidFill>
                <a:schemeClr val="folHlink"/>
              </a:solidFill>
            </a:endParaRPr>
          </a:p>
        </p:txBody>
      </p:sp>
      <p:grpSp>
        <p:nvGrpSpPr>
          <p:cNvPr id="22531" name="Group 136"/>
          <p:cNvGrpSpPr>
            <a:grpSpLocks/>
          </p:cNvGrpSpPr>
          <p:nvPr/>
        </p:nvGrpSpPr>
        <p:grpSpPr bwMode="auto">
          <a:xfrm>
            <a:off x="1371600" y="3168015"/>
            <a:ext cx="6613525" cy="657225"/>
            <a:chOff x="899592" y="1893588"/>
            <a:chExt cx="7238720" cy="1005085"/>
          </a:xfrm>
        </p:grpSpPr>
        <p:sp>
          <p:nvSpPr>
            <p:cNvPr id="22620" name="Rectangle 7"/>
            <p:cNvSpPr>
              <a:spLocks noChangeArrowheads="1"/>
            </p:cNvSpPr>
            <p:nvPr/>
          </p:nvSpPr>
          <p:spPr bwMode="auto">
            <a:xfrm>
              <a:off x="3116486" y="2229124"/>
              <a:ext cx="1093220" cy="329576"/>
            </a:xfrm>
            <a:prstGeom prst="rect">
              <a:avLst/>
            </a:prstGeom>
            <a:noFill/>
            <a:ln w="9525">
              <a:noFill/>
              <a:miter lim="800000"/>
              <a:headEnd/>
              <a:tailEnd/>
            </a:ln>
          </p:spPr>
          <p:txBody>
            <a:bodyPr lIns="0" tIns="0" rIns="0" bIns="0">
              <a:spAutoFit/>
            </a:bodyPr>
            <a:lstStyle/>
            <a:p>
              <a:pPr algn="ctr"/>
              <a:r>
                <a:rPr lang="en-US" altLang="en-US" sz="1400" b="1" i="1">
                  <a:solidFill>
                    <a:schemeClr val="tx2"/>
                  </a:solidFill>
                  <a:latin typeface="Times New Roman" pitchFamily="18" charset="0"/>
                </a:rPr>
                <a:t>Queue</a:t>
              </a:r>
              <a:endParaRPr lang="en-US" altLang="en-US" sz="1400" b="1">
                <a:solidFill>
                  <a:schemeClr val="tx2"/>
                </a:solidFill>
                <a:latin typeface="Tahoma" pitchFamily="34" charset="0"/>
              </a:endParaRPr>
            </a:p>
          </p:txBody>
        </p:sp>
        <p:sp>
          <p:nvSpPr>
            <p:cNvPr id="22621" name="Rectangle 8"/>
            <p:cNvSpPr>
              <a:spLocks noChangeArrowheads="1"/>
            </p:cNvSpPr>
            <p:nvPr/>
          </p:nvSpPr>
          <p:spPr bwMode="auto">
            <a:xfrm>
              <a:off x="4450630" y="1893588"/>
              <a:ext cx="98254" cy="329576"/>
            </a:xfrm>
            <a:prstGeom prst="rect">
              <a:avLst/>
            </a:prstGeom>
            <a:noFill/>
            <a:ln w="9525">
              <a:noFill/>
              <a:miter lim="800000"/>
              <a:headEnd/>
              <a:tailEnd/>
            </a:ln>
          </p:spPr>
          <p:txBody>
            <a:bodyPr wrap="none" lIns="0" tIns="0" rIns="0" bIns="0">
              <a:spAutoFit/>
            </a:bodyPr>
            <a:lstStyle/>
            <a:p>
              <a:r>
                <a:rPr lang="en-US" altLang="en-US" sz="1400">
                  <a:solidFill>
                    <a:schemeClr val="tx2"/>
                  </a:solidFill>
                  <a:latin typeface="Times New Roman" pitchFamily="18" charset="0"/>
                </a:rPr>
                <a:t>0</a:t>
              </a:r>
              <a:endParaRPr lang="en-US" altLang="en-US" sz="1400">
                <a:solidFill>
                  <a:schemeClr val="tx2"/>
                </a:solidFill>
                <a:latin typeface="Tahoma" pitchFamily="34" charset="0"/>
              </a:endParaRPr>
            </a:p>
          </p:txBody>
        </p:sp>
        <p:sp>
          <p:nvSpPr>
            <p:cNvPr id="22622" name="Rectangle 9"/>
            <p:cNvSpPr>
              <a:spLocks noChangeArrowheads="1"/>
            </p:cNvSpPr>
            <p:nvPr/>
          </p:nvSpPr>
          <p:spPr bwMode="auto">
            <a:xfrm>
              <a:off x="4999044" y="1893588"/>
              <a:ext cx="98254" cy="329576"/>
            </a:xfrm>
            <a:prstGeom prst="rect">
              <a:avLst/>
            </a:prstGeom>
            <a:noFill/>
            <a:ln w="9525">
              <a:noFill/>
              <a:miter lim="800000"/>
              <a:headEnd/>
              <a:tailEnd/>
            </a:ln>
          </p:spPr>
          <p:txBody>
            <a:bodyPr wrap="none" lIns="0" tIns="0" rIns="0" bIns="0">
              <a:spAutoFit/>
            </a:bodyPr>
            <a:lstStyle/>
            <a:p>
              <a:r>
                <a:rPr lang="en-US" altLang="en-US" sz="1400">
                  <a:solidFill>
                    <a:schemeClr val="tx2"/>
                  </a:solidFill>
                  <a:latin typeface="Times New Roman" pitchFamily="18" charset="0"/>
                </a:rPr>
                <a:t>1</a:t>
              </a:r>
              <a:endParaRPr lang="en-US" altLang="en-US" sz="1400">
                <a:solidFill>
                  <a:schemeClr val="tx2"/>
                </a:solidFill>
                <a:latin typeface="Tahoma" pitchFamily="34" charset="0"/>
              </a:endParaRPr>
            </a:p>
          </p:txBody>
        </p:sp>
        <p:sp>
          <p:nvSpPr>
            <p:cNvPr id="22623" name="Rectangle 10"/>
            <p:cNvSpPr>
              <a:spLocks noChangeArrowheads="1"/>
            </p:cNvSpPr>
            <p:nvPr/>
          </p:nvSpPr>
          <p:spPr bwMode="auto">
            <a:xfrm>
              <a:off x="5577356" y="1902454"/>
              <a:ext cx="98254" cy="329576"/>
            </a:xfrm>
            <a:prstGeom prst="rect">
              <a:avLst/>
            </a:prstGeom>
            <a:noFill/>
            <a:ln w="9525">
              <a:noFill/>
              <a:miter lim="800000"/>
              <a:headEnd/>
              <a:tailEnd/>
            </a:ln>
          </p:spPr>
          <p:txBody>
            <a:bodyPr wrap="none" lIns="0" tIns="0" rIns="0" bIns="0">
              <a:spAutoFit/>
            </a:bodyPr>
            <a:lstStyle/>
            <a:p>
              <a:r>
                <a:rPr lang="en-US" altLang="en-US" sz="1400">
                  <a:solidFill>
                    <a:schemeClr val="tx2"/>
                  </a:solidFill>
                  <a:latin typeface="Times New Roman" pitchFamily="18" charset="0"/>
                </a:rPr>
                <a:t>2</a:t>
              </a:r>
              <a:endParaRPr lang="en-US" altLang="en-US" sz="1400">
                <a:solidFill>
                  <a:schemeClr val="tx2"/>
                </a:solidFill>
                <a:latin typeface="Tahoma" pitchFamily="34" charset="0"/>
              </a:endParaRPr>
            </a:p>
          </p:txBody>
        </p:sp>
        <p:sp>
          <p:nvSpPr>
            <p:cNvPr id="22624" name="Rectangle 11"/>
            <p:cNvSpPr>
              <a:spLocks noChangeArrowheads="1"/>
            </p:cNvSpPr>
            <p:nvPr/>
          </p:nvSpPr>
          <p:spPr bwMode="auto">
            <a:xfrm>
              <a:off x="4951614" y="2569097"/>
              <a:ext cx="325952" cy="329576"/>
            </a:xfrm>
            <a:prstGeom prst="rect">
              <a:avLst/>
            </a:prstGeom>
            <a:noFill/>
            <a:ln w="9525">
              <a:noFill/>
              <a:miter lim="800000"/>
              <a:headEnd/>
              <a:tailEnd/>
            </a:ln>
          </p:spPr>
          <p:txBody>
            <a:bodyPr lIns="0" tIns="0" rIns="0" bIns="0">
              <a:spAutoFit/>
            </a:bodyPr>
            <a:lstStyle/>
            <a:p>
              <a:pPr algn="ctr"/>
              <a:r>
                <a:rPr lang="en-US" altLang="en-US" sz="1400" b="1" i="1">
                  <a:solidFill>
                    <a:schemeClr val="tx2"/>
                  </a:solidFill>
                  <a:latin typeface="Times New Roman" pitchFamily="18" charset="0"/>
                </a:rPr>
                <a:t>r</a:t>
              </a:r>
              <a:endParaRPr lang="en-US" altLang="en-US" sz="1400" b="1">
                <a:solidFill>
                  <a:schemeClr val="tx2"/>
                </a:solidFill>
                <a:latin typeface="Tahoma" pitchFamily="34" charset="0"/>
              </a:endParaRPr>
            </a:p>
          </p:txBody>
        </p:sp>
        <p:sp>
          <p:nvSpPr>
            <p:cNvPr id="22625" name="Rectangle 12"/>
            <p:cNvSpPr>
              <a:spLocks noChangeArrowheads="1"/>
            </p:cNvSpPr>
            <p:nvPr/>
          </p:nvSpPr>
          <p:spPr bwMode="auto">
            <a:xfrm>
              <a:off x="4375550" y="2564904"/>
              <a:ext cx="325952" cy="329576"/>
            </a:xfrm>
            <a:prstGeom prst="rect">
              <a:avLst/>
            </a:prstGeom>
            <a:noFill/>
            <a:ln w="9525">
              <a:noFill/>
              <a:miter lim="800000"/>
              <a:headEnd/>
              <a:tailEnd/>
            </a:ln>
          </p:spPr>
          <p:txBody>
            <a:bodyPr lIns="0" tIns="0" rIns="0" bIns="0">
              <a:spAutoFit/>
            </a:bodyPr>
            <a:lstStyle/>
            <a:p>
              <a:pPr algn="ctr"/>
              <a:r>
                <a:rPr lang="en-US" altLang="en-US" sz="1400" b="1" i="1">
                  <a:solidFill>
                    <a:schemeClr val="tx2"/>
                  </a:solidFill>
                  <a:latin typeface="Times New Roman" pitchFamily="18" charset="0"/>
                </a:rPr>
                <a:t>f</a:t>
              </a:r>
              <a:endParaRPr lang="en-US" altLang="en-US" sz="1400" b="1">
                <a:solidFill>
                  <a:schemeClr val="tx2"/>
                </a:solidFill>
                <a:latin typeface="Tahoma" pitchFamily="34" charset="0"/>
              </a:endParaRPr>
            </a:p>
          </p:txBody>
        </p:sp>
        <p:sp>
          <p:nvSpPr>
            <p:cNvPr id="22626" name="Rectangle 24"/>
            <p:cNvSpPr>
              <a:spLocks noChangeArrowheads="1"/>
            </p:cNvSpPr>
            <p:nvPr/>
          </p:nvSpPr>
          <p:spPr bwMode="auto">
            <a:xfrm>
              <a:off x="5379164" y="2229123"/>
              <a:ext cx="576064" cy="360040"/>
            </a:xfrm>
            <a:prstGeom prst="rect">
              <a:avLst/>
            </a:prstGeom>
            <a:noFill/>
            <a:ln w="38100">
              <a:solidFill>
                <a:schemeClr val="tx1"/>
              </a:solidFill>
              <a:miter lim="800000"/>
              <a:headEnd/>
              <a:tailEnd/>
            </a:ln>
          </p:spPr>
          <p:txBody>
            <a:bodyPr wrap="none" anchor="ctr"/>
            <a:lstStyle/>
            <a:p>
              <a:endParaRPr lang="en-US" altLang="en-US" sz="1400">
                <a:solidFill>
                  <a:schemeClr val="tx2"/>
                </a:solidFill>
              </a:endParaRPr>
            </a:p>
          </p:txBody>
        </p:sp>
        <p:sp>
          <p:nvSpPr>
            <p:cNvPr id="22627" name="Rectangle 24"/>
            <p:cNvSpPr>
              <a:spLocks noChangeArrowheads="1"/>
            </p:cNvSpPr>
            <p:nvPr/>
          </p:nvSpPr>
          <p:spPr bwMode="auto">
            <a:xfrm>
              <a:off x="5946844" y="2229123"/>
              <a:ext cx="576064" cy="355848"/>
            </a:xfrm>
            <a:prstGeom prst="rect">
              <a:avLst/>
            </a:prstGeom>
            <a:noFill/>
            <a:ln w="38100">
              <a:solidFill>
                <a:schemeClr val="tx1"/>
              </a:solidFill>
              <a:miter lim="800000"/>
              <a:headEnd/>
              <a:tailEnd/>
            </a:ln>
          </p:spPr>
          <p:txBody>
            <a:bodyPr wrap="none" anchor="ctr"/>
            <a:lstStyle/>
            <a:p>
              <a:endParaRPr lang="en-US" altLang="en-US" sz="1400">
                <a:solidFill>
                  <a:schemeClr val="tx2"/>
                </a:solidFill>
              </a:endParaRPr>
            </a:p>
          </p:txBody>
        </p:sp>
        <p:sp>
          <p:nvSpPr>
            <p:cNvPr id="22628" name="Rectangle 24"/>
            <p:cNvSpPr>
              <a:spLocks noChangeArrowheads="1"/>
            </p:cNvSpPr>
            <p:nvPr/>
          </p:nvSpPr>
          <p:spPr bwMode="auto">
            <a:xfrm>
              <a:off x="6516216" y="2229123"/>
              <a:ext cx="576064" cy="360040"/>
            </a:xfrm>
            <a:prstGeom prst="rect">
              <a:avLst/>
            </a:prstGeom>
            <a:noFill/>
            <a:ln w="38100">
              <a:solidFill>
                <a:schemeClr val="tx1"/>
              </a:solidFill>
              <a:miter lim="800000"/>
              <a:headEnd/>
              <a:tailEnd/>
            </a:ln>
          </p:spPr>
          <p:txBody>
            <a:bodyPr wrap="none" anchor="ctr"/>
            <a:lstStyle/>
            <a:p>
              <a:endParaRPr lang="en-US" altLang="en-US" sz="1400">
                <a:solidFill>
                  <a:schemeClr val="tx2"/>
                </a:solidFill>
              </a:endParaRPr>
            </a:p>
          </p:txBody>
        </p:sp>
        <p:sp>
          <p:nvSpPr>
            <p:cNvPr id="74" name="Rectangle 24"/>
            <p:cNvSpPr>
              <a:spLocks noChangeArrowheads="1"/>
            </p:cNvSpPr>
            <p:nvPr/>
          </p:nvSpPr>
          <p:spPr bwMode="auto">
            <a:xfrm>
              <a:off x="4223566" y="2228616"/>
              <a:ext cx="576874" cy="359306"/>
            </a:xfrm>
            <a:prstGeom prst="rect">
              <a:avLst/>
            </a:prstGeom>
            <a:solidFill>
              <a:schemeClr val="tx2">
                <a:lumMod val="40000"/>
                <a:lumOff val="60000"/>
              </a:schemeClr>
            </a:solidFill>
            <a:ln w="38100">
              <a:solidFill>
                <a:schemeClr val="tx1"/>
              </a:solidFill>
              <a:miter lim="800000"/>
              <a:headEnd/>
              <a:tailEnd/>
            </a:ln>
          </p:spPr>
          <p:txBody>
            <a:bodyPr wrap="none" anchor="ctr"/>
            <a:lstStyle/>
            <a:p>
              <a:pPr>
                <a:defRPr/>
              </a:pPr>
              <a:r>
                <a:rPr lang="en-US" sz="1100" dirty="0">
                  <a:solidFill>
                    <a:schemeClr val="tx2"/>
                  </a:solidFill>
                </a:rPr>
                <a:t>   </a:t>
              </a:r>
              <a:r>
                <a:rPr lang="en-US" sz="1100" dirty="0"/>
                <a:t>5</a:t>
              </a:r>
            </a:p>
          </p:txBody>
        </p:sp>
        <p:sp>
          <p:nvSpPr>
            <p:cNvPr id="22630" name="Rectangle 24"/>
            <p:cNvSpPr>
              <a:spLocks noChangeArrowheads="1"/>
            </p:cNvSpPr>
            <p:nvPr/>
          </p:nvSpPr>
          <p:spPr bwMode="auto">
            <a:xfrm>
              <a:off x="4806414" y="2229123"/>
              <a:ext cx="576064" cy="360040"/>
            </a:xfrm>
            <a:prstGeom prst="rect">
              <a:avLst/>
            </a:prstGeom>
            <a:noFill/>
            <a:ln w="38100">
              <a:solidFill>
                <a:schemeClr val="tx1"/>
              </a:solidFill>
              <a:miter lim="800000"/>
              <a:headEnd/>
              <a:tailEnd/>
            </a:ln>
          </p:spPr>
          <p:txBody>
            <a:bodyPr wrap="none" anchor="ctr"/>
            <a:lstStyle/>
            <a:p>
              <a:endParaRPr lang="en-US" altLang="en-US" sz="1400">
                <a:solidFill>
                  <a:schemeClr val="tx2"/>
                </a:solidFill>
              </a:endParaRPr>
            </a:p>
          </p:txBody>
        </p:sp>
        <p:sp>
          <p:nvSpPr>
            <p:cNvPr id="22631" name="Rectangle 8"/>
            <p:cNvSpPr>
              <a:spLocks noChangeArrowheads="1"/>
            </p:cNvSpPr>
            <p:nvPr/>
          </p:nvSpPr>
          <p:spPr bwMode="auto">
            <a:xfrm>
              <a:off x="6147546" y="1907539"/>
              <a:ext cx="98254" cy="329576"/>
            </a:xfrm>
            <a:prstGeom prst="rect">
              <a:avLst/>
            </a:prstGeom>
            <a:noFill/>
            <a:ln w="9525">
              <a:noFill/>
              <a:miter lim="800000"/>
              <a:headEnd/>
              <a:tailEnd/>
            </a:ln>
          </p:spPr>
          <p:txBody>
            <a:bodyPr wrap="none" lIns="0" tIns="0" rIns="0" bIns="0">
              <a:spAutoFit/>
            </a:bodyPr>
            <a:lstStyle/>
            <a:p>
              <a:r>
                <a:rPr lang="en-US" altLang="en-US" sz="1400">
                  <a:solidFill>
                    <a:schemeClr val="tx2"/>
                  </a:solidFill>
                  <a:latin typeface="Times New Roman" pitchFamily="18" charset="0"/>
                </a:rPr>
                <a:t>3</a:t>
              </a:r>
              <a:endParaRPr lang="en-US" altLang="en-US" sz="1400">
                <a:solidFill>
                  <a:schemeClr val="tx2"/>
                </a:solidFill>
                <a:latin typeface="Tahoma" pitchFamily="34" charset="0"/>
              </a:endParaRPr>
            </a:p>
          </p:txBody>
        </p:sp>
        <p:sp>
          <p:nvSpPr>
            <p:cNvPr id="22632" name="Rectangle 9"/>
            <p:cNvSpPr>
              <a:spLocks noChangeArrowheads="1"/>
            </p:cNvSpPr>
            <p:nvPr/>
          </p:nvSpPr>
          <p:spPr bwMode="auto">
            <a:xfrm>
              <a:off x="6695960" y="1907539"/>
              <a:ext cx="98254" cy="329576"/>
            </a:xfrm>
            <a:prstGeom prst="rect">
              <a:avLst/>
            </a:prstGeom>
            <a:noFill/>
            <a:ln w="9525">
              <a:noFill/>
              <a:miter lim="800000"/>
              <a:headEnd/>
              <a:tailEnd/>
            </a:ln>
          </p:spPr>
          <p:txBody>
            <a:bodyPr wrap="none" lIns="0" tIns="0" rIns="0" bIns="0">
              <a:spAutoFit/>
            </a:bodyPr>
            <a:lstStyle/>
            <a:p>
              <a:r>
                <a:rPr lang="en-US" altLang="en-US" sz="1400">
                  <a:solidFill>
                    <a:schemeClr val="tx2"/>
                  </a:solidFill>
                  <a:latin typeface="Times New Roman" pitchFamily="18" charset="0"/>
                </a:rPr>
                <a:t>4</a:t>
              </a:r>
              <a:endParaRPr lang="en-US" altLang="en-US" sz="1400">
                <a:solidFill>
                  <a:schemeClr val="tx2"/>
                </a:solidFill>
                <a:latin typeface="Tahoma" pitchFamily="34" charset="0"/>
              </a:endParaRPr>
            </a:p>
          </p:txBody>
        </p:sp>
        <p:sp>
          <p:nvSpPr>
            <p:cNvPr id="22633" name="Rectangle 11"/>
            <p:cNvSpPr>
              <a:spLocks noChangeArrowheads="1"/>
            </p:cNvSpPr>
            <p:nvPr/>
          </p:nvSpPr>
          <p:spPr bwMode="auto">
            <a:xfrm>
              <a:off x="7308304" y="2411034"/>
              <a:ext cx="758000" cy="329576"/>
            </a:xfrm>
            <a:prstGeom prst="rect">
              <a:avLst/>
            </a:prstGeom>
            <a:noFill/>
            <a:ln w="9525">
              <a:noFill/>
              <a:miter lim="800000"/>
              <a:headEnd/>
              <a:tailEnd/>
            </a:ln>
          </p:spPr>
          <p:txBody>
            <a:bodyPr lIns="0" tIns="0" rIns="0" bIns="0">
              <a:spAutoFit/>
            </a:bodyPr>
            <a:lstStyle/>
            <a:p>
              <a:pPr algn="ctr"/>
              <a:r>
                <a:rPr lang="en-US" altLang="en-US" sz="1400" b="1" i="1">
                  <a:solidFill>
                    <a:schemeClr val="tx2"/>
                  </a:solidFill>
                  <a:latin typeface="Times New Roman" pitchFamily="18" charset="0"/>
                </a:rPr>
                <a:t>r = 1</a:t>
              </a:r>
              <a:endParaRPr lang="en-US" altLang="en-US" sz="1400" b="1">
                <a:solidFill>
                  <a:schemeClr val="tx2"/>
                </a:solidFill>
                <a:latin typeface="Tahoma" pitchFamily="34" charset="0"/>
              </a:endParaRPr>
            </a:p>
          </p:txBody>
        </p:sp>
        <p:sp>
          <p:nvSpPr>
            <p:cNvPr id="22634" name="Rectangle 12"/>
            <p:cNvSpPr>
              <a:spLocks noChangeArrowheads="1"/>
            </p:cNvSpPr>
            <p:nvPr/>
          </p:nvSpPr>
          <p:spPr bwMode="auto">
            <a:xfrm>
              <a:off x="7236295" y="2050993"/>
              <a:ext cx="902017" cy="329576"/>
            </a:xfrm>
            <a:prstGeom prst="rect">
              <a:avLst/>
            </a:prstGeom>
            <a:noFill/>
            <a:ln w="9525">
              <a:noFill/>
              <a:miter lim="800000"/>
              <a:headEnd/>
              <a:tailEnd/>
            </a:ln>
          </p:spPr>
          <p:txBody>
            <a:bodyPr lIns="0" tIns="0" rIns="0" bIns="0">
              <a:spAutoFit/>
            </a:bodyPr>
            <a:lstStyle/>
            <a:p>
              <a:pPr algn="ctr"/>
              <a:r>
                <a:rPr lang="en-US" altLang="en-US" sz="1400" b="1" i="1">
                  <a:solidFill>
                    <a:schemeClr val="tx2"/>
                  </a:solidFill>
                  <a:latin typeface="Times New Roman" pitchFamily="18" charset="0"/>
                </a:rPr>
                <a:t>f = 0</a:t>
              </a:r>
              <a:endParaRPr lang="en-US" altLang="en-US" sz="1400" b="1">
                <a:solidFill>
                  <a:schemeClr val="tx2"/>
                </a:solidFill>
                <a:latin typeface="Tahoma" pitchFamily="34" charset="0"/>
              </a:endParaRPr>
            </a:p>
          </p:txBody>
        </p:sp>
        <p:sp>
          <p:nvSpPr>
            <p:cNvPr id="22635" name="Rectangle 12"/>
            <p:cNvSpPr>
              <a:spLocks noChangeArrowheads="1"/>
            </p:cNvSpPr>
            <p:nvPr/>
          </p:nvSpPr>
          <p:spPr bwMode="auto">
            <a:xfrm>
              <a:off x="899592" y="2204863"/>
              <a:ext cx="1829736" cy="329576"/>
            </a:xfrm>
            <a:prstGeom prst="rect">
              <a:avLst/>
            </a:prstGeom>
            <a:noFill/>
            <a:ln w="9525">
              <a:noFill/>
              <a:miter lim="800000"/>
              <a:headEnd/>
              <a:tailEnd/>
            </a:ln>
          </p:spPr>
          <p:txBody>
            <a:bodyPr lIns="0" tIns="0" rIns="0" bIns="0">
              <a:spAutoFit/>
            </a:bodyPr>
            <a:lstStyle/>
            <a:p>
              <a:pPr algn="ctr"/>
              <a:r>
                <a:rPr lang="en-US" altLang="en-US" sz="1400" b="1" i="1">
                  <a:latin typeface="Times New Roman" pitchFamily="18" charset="0"/>
                </a:rPr>
                <a:t>x.enqueue </a:t>
              </a:r>
              <a:r>
                <a:rPr lang="en-US" altLang="en-US" sz="1400">
                  <a:latin typeface="Times New Roman" pitchFamily="18" charset="0"/>
                </a:rPr>
                <a:t>(5)</a:t>
              </a:r>
              <a:endParaRPr lang="en-US" altLang="en-US" sz="1400" b="1">
                <a:latin typeface="Tahoma" pitchFamily="34" charset="0"/>
              </a:endParaRPr>
            </a:p>
          </p:txBody>
        </p:sp>
      </p:grpSp>
      <p:grpSp>
        <p:nvGrpSpPr>
          <p:cNvPr id="22532" name="Group 135"/>
          <p:cNvGrpSpPr>
            <a:grpSpLocks/>
          </p:cNvGrpSpPr>
          <p:nvPr/>
        </p:nvGrpSpPr>
        <p:grpSpPr bwMode="auto">
          <a:xfrm>
            <a:off x="1371600" y="3780790"/>
            <a:ext cx="6613525" cy="657225"/>
            <a:chOff x="899592" y="2973708"/>
            <a:chExt cx="7238720" cy="1004583"/>
          </a:xfrm>
        </p:grpSpPr>
        <p:sp>
          <p:nvSpPr>
            <p:cNvPr id="22604" name="Rectangle 7"/>
            <p:cNvSpPr>
              <a:spLocks noChangeArrowheads="1"/>
            </p:cNvSpPr>
            <p:nvPr/>
          </p:nvSpPr>
          <p:spPr bwMode="auto">
            <a:xfrm>
              <a:off x="3116486" y="3313450"/>
              <a:ext cx="1093220" cy="329076"/>
            </a:xfrm>
            <a:prstGeom prst="rect">
              <a:avLst/>
            </a:prstGeom>
            <a:noFill/>
            <a:ln w="9525">
              <a:noFill/>
              <a:miter lim="800000"/>
              <a:headEnd/>
              <a:tailEnd/>
            </a:ln>
          </p:spPr>
          <p:txBody>
            <a:bodyPr lIns="0" tIns="0" rIns="0" bIns="0">
              <a:spAutoFit/>
            </a:bodyPr>
            <a:lstStyle/>
            <a:p>
              <a:pPr algn="ctr"/>
              <a:r>
                <a:rPr lang="en-US" altLang="en-US" sz="1400" b="1" i="1">
                  <a:solidFill>
                    <a:schemeClr val="tx2"/>
                  </a:solidFill>
                  <a:latin typeface="Times New Roman" pitchFamily="18" charset="0"/>
                </a:rPr>
                <a:t>Queue</a:t>
              </a:r>
              <a:endParaRPr lang="en-US" altLang="en-US" sz="1400" b="1">
                <a:solidFill>
                  <a:schemeClr val="tx2"/>
                </a:solidFill>
                <a:latin typeface="Tahoma" pitchFamily="34" charset="0"/>
              </a:endParaRPr>
            </a:p>
          </p:txBody>
        </p:sp>
        <p:sp>
          <p:nvSpPr>
            <p:cNvPr id="22605" name="Rectangle 8"/>
            <p:cNvSpPr>
              <a:spLocks noChangeArrowheads="1"/>
            </p:cNvSpPr>
            <p:nvPr/>
          </p:nvSpPr>
          <p:spPr bwMode="auto">
            <a:xfrm>
              <a:off x="4450630" y="2973708"/>
              <a:ext cx="98254" cy="329076"/>
            </a:xfrm>
            <a:prstGeom prst="rect">
              <a:avLst/>
            </a:prstGeom>
            <a:noFill/>
            <a:ln w="9525">
              <a:noFill/>
              <a:miter lim="800000"/>
              <a:headEnd/>
              <a:tailEnd/>
            </a:ln>
          </p:spPr>
          <p:txBody>
            <a:bodyPr wrap="none" lIns="0" tIns="0" rIns="0" bIns="0">
              <a:spAutoFit/>
            </a:bodyPr>
            <a:lstStyle/>
            <a:p>
              <a:r>
                <a:rPr lang="en-US" altLang="en-US" sz="1400">
                  <a:solidFill>
                    <a:schemeClr val="tx2"/>
                  </a:solidFill>
                  <a:latin typeface="Times New Roman" pitchFamily="18" charset="0"/>
                </a:rPr>
                <a:t>0</a:t>
              </a:r>
              <a:endParaRPr lang="en-US" altLang="en-US" sz="1400">
                <a:solidFill>
                  <a:schemeClr val="tx2"/>
                </a:solidFill>
                <a:latin typeface="Tahoma" pitchFamily="34" charset="0"/>
              </a:endParaRPr>
            </a:p>
          </p:txBody>
        </p:sp>
        <p:sp>
          <p:nvSpPr>
            <p:cNvPr id="22606" name="Rectangle 9"/>
            <p:cNvSpPr>
              <a:spLocks noChangeArrowheads="1"/>
            </p:cNvSpPr>
            <p:nvPr/>
          </p:nvSpPr>
          <p:spPr bwMode="auto">
            <a:xfrm>
              <a:off x="4999044" y="2973708"/>
              <a:ext cx="98254" cy="329076"/>
            </a:xfrm>
            <a:prstGeom prst="rect">
              <a:avLst/>
            </a:prstGeom>
            <a:noFill/>
            <a:ln w="9525">
              <a:noFill/>
              <a:miter lim="800000"/>
              <a:headEnd/>
              <a:tailEnd/>
            </a:ln>
          </p:spPr>
          <p:txBody>
            <a:bodyPr wrap="none" lIns="0" tIns="0" rIns="0" bIns="0">
              <a:spAutoFit/>
            </a:bodyPr>
            <a:lstStyle/>
            <a:p>
              <a:r>
                <a:rPr lang="en-US" altLang="en-US" sz="1400">
                  <a:solidFill>
                    <a:schemeClr val="tx2"/>
                  </a:solidFill>
                  <a:latin typeface="Times New Roman" pitchFamily="18" charset="0"/>
                </a:rPr>
                <a:t>1</a:t>
              </a:r>
              <a:endParaRPr lang="en-US" altLang="en-US" sz="1400">
                <a:solidFill>
                  <a:schemeClr val="tx2"/>
                </a:solidFill>
                <a:latin typeface="Tahoma" pitchFamily="34" charset="0"/>
              </a:endParaRPr>
            </a:p>
          </p:txBody>
        </p:sp>
        <p:sp>
          <p:nvSpPr>
            <p:cNvPr id="22607" name="Rectangle 10"/>
            <p:cNvSpPr>
              <a:spLocks noChangeArrowheads="1"/>
            </p:cNvSpPr>
            <p:nvPr/>
          </p:nvSpPr>
          <p:spPr bwMode="auto">
            <a:xfrm>
              <a:off x="5577356" y="2982575"/>
              <a:ext cx="98254" cy="329076"/>
            </a:xfrm>
            <a:prstGeom prst="rect">
              <a:avLst/>
            </a:prstGeom>
            <a:noFill/>
            <a:ln w="9525">
              <a:noFill/>
              <a:miter lim="800000"/>
              <a:headEnd/>
              <a:tailEnd/>
            </a:ln>
          </p:spPr>
          <p:txBody>
            <a:bodyPr wrap="none" lIns="0" tIns="0" rIns="0" bIns="0">
              <a:spAutoFit/>
            </a:bodyPr>
            <a:lstStyle/>
            <a:p>
              <a:r>
                <a:rPr lang="en-US" altLang="en-US" sz="1400">
                  <a:solidFill>
                    <a:schemeClr val="tx2"/>
                  </a:solidFill>
                  <a:latin typeface="Times New Roman" pitchFamily="18" charset="0"/>
                </a:rPr>
                <a:t>2</a:t>
              </a:r>
              <a:endParaRPr lang="en-US" altLang="en-US" sz="1400">
                <a:solidFill>
                  <a:schemeClr val="tx2"/>
                </a:solidFill>
                <a:latin typeface="Tahoma" pitchFamily="34" charset="0"/>
              </a:endParaRPr>
            </a:p>
          </p:txBody>
        </p:sp>
        <p:sp>
          <p:nvSpPr>
            <p:cNvPr id="22608" name="Rectangle 11"/>
            <p:cNvSpPr>
              <a:spLocks noChangeArrowheads="1"/>
            </p:cNvSpPr>
            <p:nvPr/>
          </p:nvSpPr>
          <p:spPr bwMode="auto">
            <a:xfrm>
              <a:off x="5484698" y="3649215"/>
              <a:ext cx="325952" cy="329076"/>
            </a:xfrm>
            <a:prstGeom prst="rect">
              <a:avLst/>
            </a:prstGeom>
            <a:noFill/>
            <a:ln w="9525">
              <a:noFill/>
              <a:miter lim="800000"/>
              <a:headEnd/>
              <a:tailEnd/>
            </a:ln>
          </p:spPr>
          <p:txBody>
            <a:bodyPr lIns="0" tIns="0" rIns="0" bIns="0">
              <a:spAutoFit/>
            </a:bodyPr>
            <a:lstStyle/>
            <a:p>
              <a:pPr algn="ctr"/>
              <a:r>
                <a:rPr lang="en-US" altLang="en-US" sz="1400" b="1" i="1">
                  <a:solidFill>
                    <a:schemeClr val="tx2"/>
                  </a:solidFill>
                  <a:latin typeface="Times New Roman" pitchFamily="18" charset="0"/>
                </a:rPr>
                <a:t>r</a:t>
              </a:r>
              <a:endParaRPr lang="en-US" altLang="en-US" sz="1400" b="1">
                <a:solidFill>
                  <a:schemeClr val="tx2"/>
                </a:solidFill>
                <a:latin typeface="Tahoma" pitchFamily="34" charset="0"/>
              </a:endParaRPr>
            </a:p>
          </p:txBody>
        </p:sp>
        <p:sp>
          <p:nvSpPr>
            <p:cNvPr id="22609" name="Rectangle 12"/>
            <p:cNvSpPr>
              <a:spLocks noChangeArrowheads="1"/>
            </p:cNvSpPr>
            <p:nvPr/>
          </p:nvSpPr>
          <p:spPr bwMode="auto">
            <a:xfrm>
              <a:off x="4336779" y="3645024"/>
              <a:ext cx="325952" cy="329075"/>
            </a:xfrm>
            <a:prstGeom prst="rect">
              <a:avLst/>
            </a:prstGeom>
            <a:noFill/>
            <a:ln w="9525">
              <a:noFill/>
              <a:miter lim="800000"/>
              <a:headEnd/>
              <a:tailEnd/>
            </a:ln>
          </p:spPr>
          <p:txBody>
            <a:bodyPr lIns="0" tIns="0" rIns="0" bIns="0">
              <a:spAutoFit/>
            </a:bodyPr>
            <a:lstStyle/>
            <a:p>
              <a:pPr algn="ctr"/>
              <a:r>
                <a:rPr lang="en-US" altLang="en-US" sz="1400" b="1" i="1">
                  <a:solidFill>
                    <a:schemeClr val="tx2"/>
                  </a:solidFill>
                  <a:latin typeface="Times New Roman" pitchFamily="18" charset="0"/>
                </a:rPr>
                <a:t>f</a:t>
              </a:r>
              <a:endParaRPr lang="en-US" altLang="en-US" sz="1400" b="1">
                <a:solidFill>
                  <a:schemeClr val="tx2"/>
                </a:solidFill>
                <a:latin typeface="Tahoma" pitchFamily="34" charset="0"/>
              </a:endParaRPr>
            </a:p>
          </p:txBody>
        </p:sp>
        <p:sp>
          <p:nvSpPr>
            <p:cNvPr id="22615" name="Rectangle 8"/>
            <p:cNvSpPr>
              <a:spLocks noChangeArrowheads="1"/>
            </p:cNvSpPr>
            <p:nvPr/>
          </p:nvSpPr>
          <p:spPr bwMode="auto">
            <a:xfrm>
              <a:off x="6147546" y="2987660"/>
              <a:ext cx="98254" cy="329076"/>
            </a:xfrm>
            <a:prstGeom prst="rect">
              <a:avLst/>
            </a:prstGeom>
            <a:noFill/>
            <a:ln w="9525">
              <a:noFill/>
              <a:miter lim="800000"/>
              <a:headEnd/>
              <a:tailEnd/>
            </a:ln>
          </p:spPr>
          <p:txBody>
            <a:bodyPr wrap="none" lIns="0" tIns="0" rIns="0" bIns="0">
              <a:spAutoFit/>
            </a:bodyPr>
            <a:lstStyle/>
            <a:p>
              <a:r>
                <a:rPr lang="en-US" altLang="en-US" sz="1400">
                  <a:solidFill>
                    <a:schemeClr val="tx2"/>
                  </a:solidFill>
                  <a:latin typeface="Times New Roman" pitchFamily="18" charset="0"/>
                </a:rPr>
                <a:t>3</a:t>
              </a:r>
              <a:endParaRPr lang="en-US" altLang="en-US" sz="1400">
                <a:solidFill>
                  <a:schemeClr val="tx2"/>
                </a:solidFill>
                <a:latin typeface="Tahoma" pitchFamily="34" charset="0"/>
              </a:endParaRPr>
            </a:p>
          </p:txBody>
        </p:sp>
        <p:sp>
          <p:nvSpPr>
            <p:cNvPr id="22616" name="Rectangle 9"/>
            <p:cNvSpPr>
              <a:spLocks noChangeArrowheads="1"/>
            </p:cNvSpPr>
            <p:nvPr/>
          </p:nvSpPr>
          <p:spPr bwMode="auto">
            <a:xfrm>
              <a:off x="6695960" y="2987660"/>
              <a:ext cx="98254" cy="329076"/>
            </a:xfrm>
            <a:prstGeom prst="rect">
              <a:avLst/>
            </a:prstGeom>
            <a:noFill/>
            <a:ln w="9525">
              <a:noFill/>
              <a:miter lim="800000"/>
              <a:headEnd/>
              <a:tailEnd/>
            </a:ln>
          </p:spPr>
          <p:txBody>
            <a:bodyPr wrap="none" lIns="0" tIns="0" rIns="0" bIns="0">
              <a:spAutoFit/>
            </a:bodyPr>
            <a:lstStyle/>
            <a:p>
              <a:r>
                <a:rPr lang="en-US" altLang="en-US" sz="1400">
                  <a:solidFill>
                    <a:schemeClr val="tx2"/>
                  </a:solidFill>
                  <a:latin typeface="Times New Roman" pitchFamily="18" charset="0"/>
                </a:rPr>
                <a:t>4</a:t>
              </a:r>
              <a:endParaRPr lang="en-US" altLang="en-US" sz="1400">
                <a:solidFill>
                  <a:schemeClr val="tx2"/>
                </a:solidFill>
                <a:latin typeface="Tahoma" pitchFamily="34" charset="0"/>
              </a:endParaRPr>
            </a:p>
          </p:txBody>
        </p:sp>
        <p:sp>
          <p:nvSpPr>
            <p:cNvPr id="22617" name="Rectangle 11"/>
            <p:cNvSpPr>
              <a:spLocks noChangeArrowheads="1"/>
            </p:cNvSpPr>
            <p:nvPr/>
          </p:nvSpPr>
          <p:spPr bwMode="auto">
            <a:xfrm>
              <a:off x="7308304" y="3501009"/>
              <a:ext cx="758000" cy="329076"/>
            </a:xfrm>
            <a:prstGeom prst="rect">
              <a:avLst/>
            </a:prstGeom>
            <a:noFill/>
            <a:ln w="9525">
              <a:noFill/>
              <a:miter lim="800000"/>
              <a:headEnd/>
              <a:tailEnd/>
            </a:ln>
          </p:spPr>
          <p:txBody>
            <a:bodyPr lIns="0" tIns="0" rIns="0" bIns="0">
              <a:spAutoFit/>
            </a:bodyPr>
            <a:lstStyle/>
            <a:p>
              <a:pPr algn="ctr"/>
              <a:r>
                <a:rPr lang="en-US" altLang="en-US" sz="1400" b="1" i="1">
                  <a:solidFill>
                    <a:schemeClr val="tx2"/>
                  </a:solidFill>
                  <a:latin typeface="Times New Roman" pitchFamily="18" charset="0"/>
                </a:rPr>
                <a:t>r = 2</a:t>
              </a:r>
              <a:endParaRPr lang="en-US" altLang="en-US" sz="1400" b="1">
                <a:solidFill>
                  <a:schemeClr val="tx2"/>
                </a:solidFill>
                <a:latin typeface="Tahoma" pitchFamily="34" charset="0"/>
              </a:endParaRPr>
            </a:p>
          </p:txBody>
        </p:sp>
        <p:sp>
          <p:nvSpPr>
            <p:cNvPr id="22618" name="Rectangle 12"/>
            <p:cNvSpPr>
              <a:spLocks noChangeArrowheads="1"/>
            </p:cNvSpPr>
            <p:nvPr/>
          </p:nvSpPr>
          <p:spPr bwMode="auto">
            <a:xfrm>
              <a:off x="7236295" y="3140968"/>
              <a:ext cx="902017" cy="329076"/>
            </a:xfrm>
            <a:prstGeom prst="rect">
              <a:avLst/>
            </a:prstGeom>
            <a:noFill/>
            <a:ln w="9525">
              <a:noFill/>
              <a:miter lim="800000"/>
              <a:headEnd/>
              <a:tailEnd/>
            </a:ln>
          </p:spPr>
          <p:txBody>
            <a:bodyPr lIns="0" tIns="0" rIns="0" bIns="0">
              <a:spAutoFit/>
            </a:bodyPr>
            <a:lstStyle/>
            <a:p>
              <a:pPr algn="ctr"/>
              <a:r>
                <a:rPr lang="en-US" altLang="en-US" sz="1400" b="1" i="1">
                  <a:solidFill>
                    <a:schemeClr val="tx2"/>
                  </a:solidFill>
                  <a:latin typeface="Times New Roman" pitchFamily="18" charset="0"/>
                </a:rPr>
                <a:t>f = 0</a:t>
              </a:r>
              <a:endParaRPr lang="en-US" altLang="en-US" sz="1400" b="1">
                <a:solidFill>
                  <a:schemeClr val="tx2"/>
                </a:solidFill>
                <a:latin typeface="Tahoma" pitchFamily="34" charset="0"/>
              </a:endParaRPr>
            </a:p>
          </p:txBody>
        </p:sp>
        <p:sp>
          <p:nvSpPr>
            <p:cNvPr id="22619" name="Rectangle 12"/>
            <p:cNvSpPr>
              <a:spLocks noChangeArrowheads="1"/>
            </p:cNvSpPr>
            <p:nvPr/>
          </p:nvSpPr>
          <p:spPr bwMode="auto">
            <a:xfrm>
              <a:off x="899592" y="3212975"/>
              <a:ext cx="1829736" cy="329076"/>
            </a:xfrm>
            <a:prstGeom prst="rect">
              <a:avLst/>
            </a:prstGeom>
            <a:noFill/>
            <a:ln w="9525">
              <a:noFill/>
              <a:miter lim="800000"/>
              <a:headEnd/>
              <a:tailEnd/>
            </a:ln>
          </p:spPr>
          <p:txBody>
            <a:bodyPr lIns="0" tIns="0" rIns="0" bIns="0">
              <a:spAutoFit/>
            </a:bodyPr>
            <a:lstStyle/>
            <a:p>
              <a:pPr algn="ctr"/>
              <a:r>
                <a:rPr lang="en-US" altLang="en-US" sz="1400" b="1" i="1">
                  <a:latin typeface="Times New Roman" pitchFamily="18" charset="0"/>
                </a:rPr>
                <a:t>x.enqueue </a:t>
              </a:r>
              <a:r>
                <a:rPr lang="en-US" altLang="en-US" sz="1400">
                  <a:latin typeface="Times New Roman" pitchFamily="18" charset="0"/>
                </a:rPr>
                <a:t>(8)</a:t>
              </a:r>
              <a:endParaRPr lang="en-US" altLang="en-US" sz="1400" b="1">
                <a:latin typeface="Tahoma" pitchFamily="34" charset="0"/>
              </a:endParaRPr>
            </a:p>
          </p:txBody>
        </p:sp>
      </p:grpSp>
      <p:grpSp>
        <p:nvGrpSpPr>
          <p:cNvPr id="22533" name="Group 137"/>
          <p:cNvGrpSpPr>
            <a:grpSpLocks/>
          </p:cNvGrpSpPr>
          <p:nvPr/>
        </p:nvGrpSpPr>
        <p:grpSpPr bwMode="auto">
          <a:xfrm>
            <a:off x="1371600" y="2558415"/>
            <a:ext cx="6613525" cy="657225"/>
            <a:chOff x="899592" y="1893588"/>
            <a:chExt cx="7238720" cy="1005085"/>
          </a:xfrm>
        </p:grpSpPr>
        <p:sp>
          <p:nvSpPr>
            <p:cNvPr id="22588" name="Rectangle 7"/>
            <p:cNvSpPr>
              <a:spLocks noChangeArrowheads="1"/>
            </p:cNvSpPr>
            <p:nvPr/>
          </p:nvSpPr>
          <p:spPr bwMode="auto">
            <a:xfrm>
              <a:off x="3116486" y="2229124"/>
              <a:ext cx="1093220" cy="329576"/>
            </a:xfrm>
            <a:prstGeom prst="rect">
              <a:avLst/>
            </a:prstGeom>
            <a:noFill/>
            <a:ln w="9525">
              <a:noFill/>
              <a:miter lim="800000"/>
              <a:headEnd/>
              <a:tailEnd/>
            </a:ln>
          </p:spPr>
          <p:txBody>
            <a:bodyPr lIns="0" tIns="0" rIns="0" bIns="0">
              <a:spAutoFit/>
            </a:bodyPr>
            <a:lstStyle/>
            <a:p>
              <a:pPr algn="ctr"/>
              <a:r>
                <a:rPr lang="en-US" altLang="en-US" sz="1400" b="1" i="1">
                  <a:solidFill>
                    <a:schemeClr val="tx2"/>
                  </a:solidFill>
                  <a:latin typeface="Times New Roman" pitchFamily="18" charset="0"/>
                </a:rPr>
                <a:t>Queue</a:t>
              </a:r>
              <a:endParaRPr lang="en-US" altLang="en-US" sz="1400" b="1">
                <a:solidFill>
                  <a:schemeClr val="tx2"/>
                </a:solidFill>
                <a:latin typeface="Tahoma" pitchFamily="34" charset="0"/>
              </a:endParaRPr>
            </a:p>
          </p:txBody>
        </p:sp>
        <p:sp>
          <p:nvSpPr>
            <p:cNvPr id="22589" name="Rectangle 8"/>
            <p:cNvSpPr>
              <a:spLocks noChangeArrowheads="1"/>
            </p:cNvSpPr>
            <p:nvPr/>
          </p:nvSpPr>
          <p:spPr bwMode="auto">
            <a:xfrm>
              <a:off x="4450630" y="1893588"/>
              <a:ext cx="98254" cy="329576"/>
            </a:xfrm>
            <a:prstGeom prst="rect">
              <a:avLst/>
            </a:prstGeom>
            <a:noFill/>
            <a:ln w="9525">
              <a:noFill/>
              <a:miter lim="800000"/>
              <a:headEnd/>
              <a:tailEnd/>
            </a:ln>
          </p:spPr>
          <p:txBody>
            <a:bodyPr wrap="none" lIns="0" tIns="0" rIns="0" bIns="0">
              <a:spAutoFit/>
            </a:bodyPr>
            <a:lstStyle/>
            <a:p>
              <a:r>
                <a:rPr lang="en-US" altLang="en-US" sz="1400">
                  <a:solidFill>
                    <a:schemeClr val="tx2"/>
                  </a:solidFill>
                  <a:latin typeface="Times New Roman" pitchFamily="18" charset="0"/>
                </a:rPr>
                <a:t>0</a:t>
              </a:r>
              <a:endParaRPr lang="en-US" altLang="en-US" sz="1400">
                <a:solidFill>
                  <a:schemeClr val="tx2"/>
                </a:solidFill>
                <a:latin typeface="Tahoma" pitchFamily="34" charset="0"/>
              </a:endParaRPr>
            </a:p>
          </p:txBody>
        </p:sp>
        <p:sp>
          <p:nvSpPr>
            <p:cNvPr id="22590" name="Rectangle 9"/>
            <p:cNvSpPr>
              <a:spLocks noChangeArrowheads="1"/>
            </p:cNvSpPr>
            <p:nvPr/>
          </p:nvSpPr>
          <p:spPr bwMode="auto">
            <a:xfrm>
              <a:off x="4999044" y="1893588"/>
              <a:ext cx="98254" cy="329576"/>
            </a:xfrm>
            <a:prstGeom prst="rect">
              <a:avLst/>
            </a:prstGeom>
            <a:noFill/>
            <a:ln w="9525">
              <a:noFill/>
              <a:miter lim="800000"/>
              <a:headEnd/>
              <a:tailEnd/>
            </a:ln>
          </p:spPr>
          <p:txBody>
            <a:bodyPr wrap="none" lIns="0" tIns="0" rIns="0" bIns="0">
              <a:spAutoFit/>
            </a:bodyPr>
            <a:lstStyle/>
            <a:p>
              <a:r>
                <a:rPr lang="en-US" altLang="en-US" sz="1400">
                  <a:solidFill>
                    <a:schemeClr val="tx2"/>
                  </a:solidFill>
                  <a:latin typeface="Times New Roman" pitchFamily="18" charset="0"/>
                </a:rPr>
                <a:t>1</a:t>
              </a:r>
              <a:endParaRPr lang="en-US" altLang="en-US" sz="1400">
                <a:solidFill>
                  <a:schemeClr val="tx2"/>
                </a:solidFill>
                <a:latin typeface="Tahoma" pitchFamily="34" charset="0"/>
              </a:endParaRPr>
            </a:p>
          </p:txBody>
        </p:sp>
        <p:sp>
          <p:nvSpPr>
            <p:cNvPr id="22591" name="Rectangle 10"/>
            <p:cNvSpPr>
              <a:spLocks noChangeArrowheads="1"/>
            </p:cNvSpPr>
            <p:nvPr/>
          </p:nvSpPr>
          <p:spPr bwMode="auto">
            <a:xfrm>
              <a:off x="5577356" y="1902454"/>
              <a:ext cx="98254" cy="329576"/>
            </a:xfrm>
            <a:prstGeom prst="rect">
              <a:avLst/>
            </a:prstGeom>
            <a:noFill/>
            <a:ln w="9525">
              <a:noFill/>
              <a:miter lim="800000"/>
              <a:headEnd/>
              <a:tailEnd/>
            </a:ln>
          </p:spPr>
          <p:txBody>
            <a:bodyPr wrap="none" lIns="0" tIns="0" rIns="0" bIns="0">
              <a:spAutoFit/>
            </a:bodyPr>
            <a:lstStyle/>
            <a:p>
              <a:r>
                <a:rPr lang="en-US" altLang="en-US" sz="1400">
                  <a:solidFill>
                    <a:schemeClr val="tx2"/>
                  </a:solidFill>
                  <a:latin typeface="Times New Roman" pitchFamily="18" charset="0"/>
                </a:rPr>
                <a:t>2</a:t>
              </a:r>
              <a:endParaRPr lang="en-US" altLang="en-US" sz="1400">
                <a:solidFill>
                  <a:schemeClr val="tx2"/>
                </a:solidFill>
                <a:latin typeface="Tahoma" pitchFamily="34" charset="0"/>
              </a:endParaRPr>
            </a:p>
          </p:txBody>
        </p:sp>
        <p:sp>
          <p:nvSpPr>
            <p:cNvPr id="22592" name="Rectangle 11"/>
            <p:cNvSpPr>
              <a:spLocks noChangeArrowheads="1"/>
            </p:cNvSpPr>
            <p:nvPr/>
          </p:nvSpPr>
          <p:spPr bwMode="auto">
            <a:xfrm>
              <a:off x="4462072" y="2569097"/>
              <a:ext cx="325952" cy="329576"/>
            </a:xfrm>
            <a:prstGeom prst="rect">
              <a:avLst/>
            </a:prstGeom>
            <a:noFill/>
            <a:ln w="9525">
              <a:noFill/>
              <a:miter lim="800000"/>
              <a:headEnd/>
              <a:tailEnd/>
            </a:ln>
          </p:spPr>
          <p:txBody>
            <a:bodyPr lIns="0" tIns="0" rIns="0" bIns="0">
              <a:spAutoFit/>
            </a:bodyPr>
            <a:lstStyle/>
            <a:p>
              <a:pPr algn="ctr"/>
              <a:r>
                <a:rPr lang="en-US" altLang="en-US" sz="1400" b="1" i="1">
                  <a:solidFill>
                    <a:schemeClr val="tx2"/>
                  </a:solidFill>
                  <a:latin typeface="Times New Roman" pitchFamily="18" charset="0"/>
                </a:rPr>
                <a:t>r</a:t>
              </a:r>
              <a:endParaRPr lang="en-US" altLang="en-US" sz="1400" b="1">
                <a:solidFill>
                  <a:schemeClr val="tx2"/>
                </a:solidFill>
                <a:latin typeface="Tahoma" pitchFamily="34" charset="0"/>
              </a:endParaRPr>
            </a:p>
          </p:txBody>
        </p:sp>
        <p:sp>
          <p:nvSpPr>
            <p:cNvPr id="22593" name="Rectangle 12"/>
            <p:cNvSpPr>
              <a:spLocks noChangeArrowheads="1"/>
            </p:cNvSpPr>
            <p:nvPr/>
          </p:nvSpPr>
          <p:spPr bwMode="auto">
            <a:xfrm>
              <a:off x="4174040" y="2564903"/>
              <a:ext cx="325952" cy="329576"/>
            </a:xfrm>
            <a:prstGeom prst="rect">
              <a:avLst/>
            </a:prstGeom>
            <a:noFill/>
            <a:ln w="9525">
              <a:noFill/>
              <a:miter lim="800000"/>
              <a:headEnd/>
              <a:tailEnd/>
            </a:ln>
          </p:spPr>
          <p:txBody>
            <a:bodyPr lIns="0" tIns="0" rIns="0" bIns="0">
              <a:spAutoFit/>
            </a:bodyPr>
            <a:lstStyle/>
            <a:p>
              <a:pPr algn="ctr"/>
              <a:r>
                <a:rPr lang="en-US" altLang="en-US" sz="1400" b="1" i="1">
                  <a:solidFill>
                    <a:schemeClr val="tx2"/>
                  </a:solidFill>
                  <a:latin typeface="Times New Roman" pitchFamily="18" charset="0"/>
                </a:rPr>
                <a:t>f</a:t>
              </a:r>
              <a:endParaRPr lang="en-US" altLang="en-US" sz="1400" b="1">
                <a:solidFill>
                  <a:schemeClr val="tx2"/>
                </a:solidFill>
                <a:latin typeface="Tahoma" pitchFamily="34" charset="0"/>
              </a:endParaRPr>
            </a:p>
          </p:txBody>
        </p:sp>
        <p:sp>
          <p:nvSpPr>
            <p:cNvPr id="22599" name="Rectangle 8"/>
            <p:cNvSpPr>
              <a:spLocks noChangeArrowheads="1"/>
            </p:cNvSpPr>
            <p:nvPr/>
          </p:nvSpPr>
          <p:spPr bwMode="auto">
            <a:xfrm>
              <a:off x="6147546" y="1907539"/>
              <a:ext cx="98254" cy="329576"/>
            </a:xfrm>
            <a:prstGeom prst="rect">
              <a:avLst/>
            </a:prstGeom>
            <a:noFill/>
            <a:ln w="9525">
              <a:noFill/>
              <a:miter lim="800000"/>
              <a:headEnd/>
              <a:tailEnd/>
            </a:ln>
          </p:spPr>
          <p:txBody>
            <a:bodyPr wrap="none" lIns="0" tIns="0" rIns="0" bIns="0">
              <a:spAutoFit/>
            </a:bodyPr>
            <a:lstStyle/>
            <a:p>
              <a:r>
                <a:rPr lang="en-US" altLang="en-US" sz="1400">
                  <a:solidFill>
                    <a:schemeClr val="tx2"/>
                  </a:solidFill>
                  <a:latin typeface="Times New Roman" pitchFamily="18" charset="0"/>
                </a:rPr>
                <a:t>3</a:t>
              </a:r>
              <a:endParaRPr lang="en-US" altLang="en-US" sz="1400">
                <a:solidFill>
                  <a:schemeClr val="tx2"/>
                </a:solidFill>
                <a:latin typeface="Tahoma" pitchFamily="34" charset="0"/>
              </a:endParaRPr>
            </a:p>
          </p:txBody>
        </p:sp>
        <p:sp>
          <p:nvSpPr>
            <p:cNvPr id="22600" name="Rectangle 9"/>
            <p:cNvSpPr>
              <a:spLocks noChangeArrowheads="1"/>
            </p:cNvSpPr>
            <p:nvPr/>
          </p:nvSpPr>
          <p:spPr bwMode="auto">
            <a:xfrm>
              <a:off x="6695960" y="1907539"/>
              <a:ext cx="98254" cy="329576"/>
            </a:xfrm>
            <a:prstGeom prst="rect">
              <a:avLst/>
            </a:prstGeom>
            <a:noFill/>
            <a:ln w="9525">
              <a:noFill/>
              <a:miter lim="800000"/>
              <a:headEnd/>
              <a:tailEnd/>
            </a:ln>
          </p:spPr>
          <p:txBody>
            <a:bodyPr wrap="none" lIns="0" tIns="0" rIns="0" bIns="0">
              <a:spAutoFit/>
            </a:bodyPr>
            <a:lstStyle/>
            <a:p>
              <a:r>
                <a:rPr lang="en-US" altLang="en-US" sz="1400">
                  <a:solidFill>
                    <a:schemeClr val="tx2"/>
                  </a:solidFill>
                  <a:latin typeface="Times New Roman" pitchFamily="18" charset="0"/>
                </a:rPr>
                <a:t>4</a:t>
              </a:r>
              <a:endParaRPr lang="en-US" altLang="en-US" sz="1400">
                <a:solidFill>
                  <a:schemeClr val="tx2"/>
                </a:solidFill>
                <a:latin typeface="Tahoma" pitchFamily="34" charset="0"/>
              </a:endParaRPr>
            </a:p>
          </p:txBody>
        </p:sp>
        <p:sp>
          <p:nvSpPr>
            <p:cNvPr id="22601" name="Rectangle 11"/>
            <p:cNvSpPr>
              <a:spLocks noChangeArrowheads="1"/>
            </p:cNvSpPr>
            <p:nvPr/>
          </p:nvSpPr>
          <p:spPr bwMode="auto">
            <a:xfrm>
              <a:off x="7308304" y="2411034"/>
              <a:ext cx="758000" cy="329576"/>
            </a:xfrm>
            <a:prstGeom prst="rect">
              <a:avLst/>
            </a:prstGeom>
            <a:noFill/>
            <a:ln w="9525">
              <a:noFill/>
              <a:miter lim="800000"/>
              <a:headEnd/>
              <a:tailEnd/>
            </a:ln>
          </p:spPr>
          <p:txBody>
            <a:bodyPr lIns="0" tIns="0" rIns="0" bIns="0">
              <a:spAutoFit/>
            </a:bodyPr>
            <a:lstStyle/>
            <a:p>
              <a:pPr algn="ctr"/>
              <a:r>
                <a:rPr lang="en-US" altLang="en-US" sz="1400" b="1" i="1" dirty="0">
                  <a:solidFill>
                    <a:schemeClr val="tx2"/>
                  </a:solidFill>
                  <a:latin typeface="Times New Roman" pitchFamily="18" charset="0"/>
                </a:rPr>
                <a:t>r = 0</a:t>
              </a:r>
              <a:endParaRPr lang="en-US" altLang="en-US" sz="1400" b="1" dirty="0">
                <a:solidFill>
                  <a:schemeClr val="tx2"/>
                </a:solidFill>
                <a:latin typeface="Tahoma" pitchFamily="34" charset="0"/>
              </a:endParaRPr>
            </a:p>
          </p:txBody>
        </p:sp>
        <p:sp>
          <p:nvSpPr>
            <p:cNvPr id="22602" name="Rectangle 12"/>
            <p:cNvSpPr>
              <a:spLocks noChangeArrowheads="1"/>
            </p:cNvSpPr>
            <p:nvPr/>
          </p:nvSpPr>
          <p:spPr bwMode="auto">
            <a:xfrm>
              <a:off x="7236295" y="2050993"/>
              <a:ext cx="902017" cy="329576"/>
            </a:xfrm>
            <a:prstGeom prst="rect">
              <a:avLst/>
            </a:prstGeom>
            <a:noFill/>
            <a:ln w="9525">
              <a:noFill/>
              <a:miter lim="800000"/>
              <a:headEnd/>
              <a:tailEnd/>
            </a:ln>
          </p:spPr>
          <p:txBody>
            <a:bodyPr lIns="0" tIns="0" rIns="0" bIns="0">
              <a:spAutoFit/>
            </a:bodyPr>
            <a:lstStyle/>
            <a:p>
              <a:pPr algn="ctr"/>
              <a:r>
                <a:rPr lang="en-US" altLang="en-US" sz="1400" b="1" i="1">
                  <a:solidFill>
                    <a:schemeClr val="tx2"/>
                  </a:solidFill>
                  <a:latin typeface="Times New Roman" pitchFamily="18" charset="0"/>
                </a:rPr>
                <a:t>f = 0</a:t>
              </a:r>
              <a:endParaRPr lang="en-US" altLang="en-US" sz="1400" b="1">
                <a:solidFill>
                  <a:schemeClr val="tx2"/>
                </a:solidFill>
                <a:latin typeface="Tahoma" pitchFamily="34" charset="0"/>
              </a:endParaRPr>
            </a:p>
          </p:txBody>
        </p:sp>
        <p:sp>
          <p:nvSpPr>
            <p:cNvPr id="22603" name="Rectangle 12"/>
            <p:cNvSpPr>
              <a:spLocks noChangeArrowheads="1"/>
            </p:cNvSpPr>
            <p:nvPr/>
          </p:nvSpPr>
          <p:spPr bwMode="auto">
            <a:xfrm>
              <a:off x="899592" y="2204863"/>
              <a:ext cx="1829736" cy="329576"/>
            </a:xfrm>
            <a:prstGeom prst="rect">
              <a:avLst/>
            </a:prstGeom>
            <a:noFill/>
            <a:ln w="9525">
              <a:noFill/>
              <a:miter lim="800000"/>
              <a:headEnd/>
              <a:tailEnd/>
            </a:ln>
          </p:spPr>
          <p:txBody>
            <a:bodyPr lIns="0" tIns="0" rIns="0" bIns="0">
              <a:spAutoFit/>
            </a:bodyPr>
            <a:lstStyle/>
            <a:p>
              <a:pPr algn="ctr"/>
              <a:r>
                <a:rPr lang="en-US" altLang="en-US" sz="1400" b="1" i="1">
                  <a:latin typeface="Times New Roman" pitchFamily="18" charset="0"/>
                </a:rPr>
                <a:t>Queue </a:t>
              </a:r>
              <a:r>
                <a:rPr lang="en-US" altLang="en-US" sz="1400">
                  <a:latin typeface="Times New Roman" pitchFamily="18" charset="0"/>
                </a:rPr>
                <a:t>   x</a:t>
              </a:r>
              <a:endParaRPr lang="en-US" altLang="en-US" sz="1400" b="1">
                <a:latin typeface="Tahoma" pitchFamily="34" charset="0"/>
              </a:endParaRPr>
            </a:p>
          </p:txBody>
        </p:sp>
      </p:grpSp>
      <p:grpSp>
        <p:nvGrpSpPr>
          <p:cNvPr id="22534" name="Group 154"/>
          <p:cNvGrpSpPr>
            <a:grpSpLocks/>
          </p:cNvGrpSpPr>
          <p:nvPr/>
        </p:nvGrpSpPr>
        <p:grpSpPr bwMode="auto">
          <a:xfrm>
            <a:off x="1371600" y="4434840"/>
            <a:ext cx="6613525" cy="657225"/>
            <a:chOff x="899592" y="2973708"/>
            <a:chExt cx="7238720" cy="1005085"/>
          </a:xfrm>
        </p:grpSpPr>
        <p:sp>
          <p:nvSpPr>
            <p:cNvPr id="22572" name="Rectangle 7"/>
            <p:cNvSpPr>
              <a:spLocks noChangeArrowheads="1"/>
            </p:cNvSpPr>
            <p:nvPr/>
          </p:nvSpPr>
          <p:spPr bwMode="auto">
            <a:xfrm>
              <a:off x="3116486" y="3313450"/>
              <a:ext cx="1093220" cy="329576"/>
            </a:xfrm>
            <a:prstGeom prst="rect">
              <a:avLst/>
            </a:prstGeom>
            <a:noFill/>
            <a:ln w="9525">
              <a:noFill/>
              <a:miter lim="800000"/>
              <a:headEnd/>
              <a:tailEnd/>
            </a:ln>
          </p:spPr>
          <p:txBody>
            <a:bodyPr lIns="0" tIns="0" rIns="0" bIns="0">
              <a:spAutoFit/>
            </a:bodyPr>
            <a:lstStyle/>
            <a:p>
              <a:pPr algn="ctr"/>
              <a:r>
                <a:rPr lang="en-US" altLang="en-US" sz="1400" b="1" i="1">
                  <a:solidFill>
                    <a:schemeClr val="tx2"/>
                  </a:solidFill>
                  <a:latin typeface="Times New Roman" pitchFamily="18" charset="0"/>
                </a:rPr>
                <a:t>Queue</a:t>
              </a:r>
              <a:endParaRPr lang="en-US" altLang="en-US" sz="1400" b="1">
                <a:solidFill>
                  <a:schemeClr val="tx2"/>
                </a:solidFill>
                <a:latin typeface="Tahoma" pitchFamily="34" charset="0"/>
              </a:endParaRPr>
            </a:p>
          </p:txBody>
        </p:sp>
        <p:sp>
          <p:nvSpPr>
            <p:cNvPr id="22573" name="Rectangle 8"/>
            <p:cNvSpPr>
              <a:spLocks noChangeArrowheads="1"/>
            </p:cNvSpPr>
            <p:nvPr/>
          </p:nvSpPr>
          <p:spPr bwMode="auto">
            <a:xfrm>
              <a:off x="4450630" y="2973708"/>
              <a:ext cx="98254" cy="329576"/>
            </a:xfrm>
            <a:prstGeom prst="rect">
              <a:avLst/>
            </a:prstGeom>
            <a:noFill/>
            <a:ln w="9525">
              <a:noFill/>
              <a:miter lim="800000"/>
              <a:headEnd/>
              <a:tailEnd/>
            </a:ln>
          </p:spPr>
          <p:txBody>
            <a:bodyPr wrap="none" lIns="0" tIns="0" rIns="0" bIns="0">
              <a:spAutoFit/>
            </a:bodyPr>
            <a:lstStyle/>
            <a:p>
              <a:r>
                <a:rPr lang="en-US" altLang="en-US" sz="1400">
                  <a:solidFill>
                    <a:schemeClr val="tx2"/>
                  </a:solidFill>
                  <a:latin typeface="Times New Roman" pitchFamily="18" charset="0"/>
                </a:rPr>
                <a:t>0</a:t>
              </a:r>
              <a:endParaRPr lang="en-US" altLang="en-US" sz="1400">
                <a:solidFill>
                  <a:schemeClr val="tx2"/>
                </a:solidFill>
                <a:latin typeface="Tahoma" pitchFamily="34" charset="0"/>
              </a:endParaRPr>
            </a:p>
          </p:txBody>
        </p:sp>
        <p:sp>
          <p:nvSpPr>
            <p:cNvPr id="22574" name="Rectangle 9"/>
            <p:cNvSpPr>
              <a:spLocks noChangeArrowheads="1"/>
            </p:cNvSpPr>
            <p:nvPr/>
          </p:nvSpPr>
          <p:spPr bwMode="auto">
            <a:xfrm>
              <a:off x="4999044" y="2973708"/>
              <a:ext cx="98254" cy="329576"/>
            </a:xfrm>
            <a:prstGeom prst="rect">
              <a:avLst/>
            </a:prstGeom>
            <a:noFill/>
            <a:ln w="9525">
              <a:noFill/>
              <a:miter lim="800000"/>
              <a:headEnd/>
              <a:tailEnd/>
            </a:ln>
          </p:spPr>
          <p:txBody>
            <a:bodyPr wrap="none" lIns="0" tIns="0" rIns="0" bIns="0">
              <a:spAutoFit/>
            </a:bodyPr>
            <a:lstStyle/>
            <a:p>
              <a:r>
                <a:rPr lang="en-US" altLang="en-US" sz="1400">
                  <a:solidFill>
                    <a:schemeClr val="tx2"/>
                  </a:solidFill>
                  <a:latin typeface="Times New Roman" pitchFamily="18" charset="0"/>
                </a:rPr>
                <a:t>1</a:t>
              </a:r>
              <a:endParaRPr lang="en-US" altLang="en-US" sz="1400">
                <a:solidFill>
                  <a:schemeClr val="tx2"/>
                </a:solidFill>
                <a:latin typeface="Tahoma" pitchFamily="34" charset="0"/>
              </a:endParaRPr>
            </a:p>
          </p:txBody>
        </p:sp>
        <p:sp>
          <p:nvSpPr>
            <p:cNvPr id="22575" name="Rectangle 10"/>
            <p:cNvSpPr>
              <a:spLocks noChangeArrowheads="1"/>
            </p:cNvSpPr>
            <p:nvPr/>
          </p:nvSpPr>
          <p:spPr bwMode="auto">
            <a:xfrm>
              <a:off x="5577356" y="2982574"/>
              <a:ext cx="98254" cy="329576"/>
            </a:xfrm>
            <a:prstGeom prst="rect">
              <a:avLst/>
            </a:prstGeom>
            <a:noFill/>
            <a:ln w="9525">
              <a:noFill/>
              <a:miter lim="800000"/>
              <a:headEnd/>
              <a:tailEnd/>
            </a:ln>
          </p:spPr>
          <p:txBody>
            <a:bodyPr wrap="none" lIns="0" tIns="0" rIns="0" bIns="0">
              <a:spAutoFit/>
            </a:bodyPr>
            <a:lstStyle/>
            <a:p>
              <a:r>
                <a:rPr lang="en-US" altLang="en-US" sz="1400">
                  <a:solidFill>
                    <a:schemeClr val="tx2"/>
                  </a:solidFill>
                  <a:latin typeface="Times New Roman" pitchFamily="18" charset="0"/>
                </a:rPr>
                <a:t>2</a:t>
              </a:r>
              <a:endParaRPr lang="en-US" altLang="en-US" sz="1400">
                <a:solidFill>
                  <a:schemeClr val="tx2"/>
                </a:solidFill>
                <a:latin typeface="Tahoma" pitchFamily="34" charset="0"/>
              </a:endParaRPr>
            </a:p>
          </p:txBody>
        </p:sp>
        <p:sp>
          <p:nvSpPr>
            <p:cNvPr id="22576" name="Rectangle 11"/>
            <p:cNvSpPr>
              <a:spLocks noChangeArrowheads="1"/>
            </p:cNvSpPr>
            <p:nvPr/>
          </p:nvSpPr>
          <p:spPr bwMode="auto">
            <a:xfrm>
              <a:off x="6075276" y="3649217"/>
              <a:ext cx="325952" cy="329576"/>
            </a:xfrm>
            <a:prstGeom prst="rect">
              <a:avLst/>
            </a:prstGeom>
            <a:noFill/>
            <a:ln w="9525">
              <a:noFill/>
              <a:miter lim="800000"/>
              <a:headEnd/>
              <a:tailEnd/>
            </a:ln>
          </p:spPr>
          <p:txBody>
            <a:bodyPr lIns="0" tIns="0" rIns="0" bIns="0">
              <a:spAutoFit/>
            </a:bodyPr>
            <a:lstStyle/>
            <a:p>
              <a:pPr algn="ctr"/>
              <a:r>
                <a:rPr lang="en-US" altLang="en-US" sz="1400" b="1" i="1">
                  <a:solidFill>
                    <a:schemeClr val="tx2"/>
                  </a:solidFill>
                  <a:latin typeface="Times New Roman" pitchFamily="18" charset="0"/>
                </a:rPr>
                <a:t>r</a:t>
              </a:r>
              <a:endParaRPr lang="en-US" altLang="en-US" sz="1400" b="1">
                <a:solidFill>
                  <a:schemeClr val="tx2"/>
                </a:solidFill>
                <a:latin typeface="Tahoma" pitchFamily="34" charset="0"/>
              </a:endParaRPr>
            </a:p>
          </p:txBody>
        </p:sp>
        <p:sp>
          <p:nvSpPr>
            <p:cNvPr id="22577" name="Rectangle 12"/>
            <p:cNvSpPr>
              <a:spLocks noChangeArrowheads="1"/>
            </p:cNvSpPr>
            <p:nvPr/>
          </p:nvSpPr>
          <p:spPr bwMode="auto">
            <a:xfrm>
              <a:off x="4336779" y="3645024"/>
              <a:ext cx="325952" cy="329576"/>
            </a:xfrm>
            <a:prstGeom prst="rect">
              <a:avLst/>
            </a:prstGeom>
            <a:noFill/>
            <a:ln w="9525">
              <a:noFill/>
              <a:miter lim="800000"/>
              <a:headEnd/>
              <a:tailEnd/>
            </a:ln>
          </p:spPr>
          <p:txBody>
            <a:bodyPr lIns="0" tIns="0" rIns="0" bIns="0">
              <a:spAutoFit/>
            </a:bodyPr>
            <a:lstStyle/>
            <a:p>
              <a:pPr algn="ctr"/>
              <a:r>
                <a:rPr lang="en-US" altLang="en-US" sz="1400" b="1" i="1">
                  <a:solidFill>
                    <a:schemeClr val="tx2"/>
                  </a:solidFill>
                  <a:latin typeface="Times New Roman" pitchFamily="18" charset="0"/>
                </a:rPr>
                <a:t>f</a:t>
              </a:r>
              <a:endParaRPr lang="en-US" altLang="en-US" sz="1400" b="1">
                <a:solidFill>
                  <a:schemeClr val="tx2"/>
                </a:solidFill>
                <a:latin typeface="Tahoma" pitchFamily="34" charset="0"/>
              </a:endParaRPr>
            </a:p>
          </p:txBody>
        </p:sp>
        <p:sp>
          <p:nvSpPr>
            <p:cNvPr id="162" name="Rectangle 24"/>
            <p:cNvSpPr>
              <a:spLocks noChangeArrowheads="1"/>
            </p:cNvSpPr>
            <p:nvPr/>
          </p:nvSpPr>
          <p:spPr bwMode="auto">
            <a:xfrm>
              <a:off x="5379050" y="3313592"/>
              <a:ext cx="576874" cy="359306"/>
            </a:xfrm>
            <a:prstGeom prst="rect">
              <a:avLst/>
            </a:prstGeom>
            <a:solidFill>
              <a:schemeClr val="tx2">
                <a:lumMod val="40000"/>
                <a:lumOff val="60000"/>
              </a:schemeClr>
            </a:solidFill>
            <a:ln w="38100">
              <a:solidFill>
                <a:schemeClr val="tx1"/>
              </a:solidFill>
              <a:miter lim="800000"/>
              <a:headEnd/>
              <a:tailEnd/>
            </a:ln>
          </p:spPr>
          <p:txBody>
            <a:bodyPr wrap="none" anchor="ctr"/>
            <a:lstStyle/>
            <a:p>
              <a:pPr>
                <a:defRPr/>
              </a:pPr>
              <a:r>
                <a:rPr lang="en-US" sz="1100" dirty="0"/>
                <a:t>  2</a:t>
              </a:r>
            </a:p>
          </p:txBody>
        </p:sp>
        <p:sp>
          <p:nvSpPr>
            <p:cNvPr id="22579" name="Rectangle 24"/>
            <p:cNvSpPr>
              <a:spLocks noChangeArrowheads="1"/>
            </p:cNvSpPr>
            <p:nvPr/>
          </p:nvSpPr>
          <p:spPr bwMode="auto">
            <a:xfrm>
              <a:off x="5946844" y="3313450"/>
              <a:ext cx="576064" cy="355848"/>
            </a:xfrm>
            <a:prstGeom prst="rect">
              <a:avLst/>
            </a:prstGeom>
            <a:noFill/>
            <a:ln w="38100">
              <a:solidFill>
                <a:schemeClr val="tx1"/>
              </a:solidFill>
              <a:miter lim="800000"/>
              <a:headEnd/>
              <a:tailEnd/>
            </a:ln>
          </p:spPr>
          <p:txBody>
            <a:bodyPr wrap="none" anchor="ctr"/>
            <a:lstStyle/>
            <a:p>
              <a:endParaRPr lang="en-US" altLang="en-US" sz="1400">
                <a:solidFill>
                  <a:schemeClr val="tx2"/>
                </a:solidFill>
              </a:endParaRPr>
            </a:p>
          </p:txBody>
        </p:sp>
        <p:sp>
          <p:nvSpPr>
            <p:cNvPr id="22580" name="Rectangle 24"/>
            <p:cNvSpPr>
              <a:spLocks noChangeArrowheads="1"/>
            </p:cNvSpPr>
            <p:nvPr/>
          </p:nvSpPr>
          <p:spPr bwMode="auto">
            <a:xfrm>
              <a:off x="6516216" y="3313450"/>
              <a:ext cx="576064" cy="360040"/>
            </a:xfrm>
            <a:prstGeom prst="rect">
              <a:avLst/>
            </a:prstGeom>
            <a:noFill/>
            <a:ln w="38100">
              <a:solidFill>
                <a:schemeClr val="tx1"/>
              </a:solidFill>
              <a:miter lim="800000"/>
              <a:headEnd/>
              <a:tailEnd/>
            </a:ln>
          </p:spPr>
          <p:txBody>
            <a:bodyPr wrap="none" anchor="ctr"/>
            <a:lstStyle/>
            <a:p>
              <a:endParaRPr lang="en-US" altLang="en-US" sz="1400">
                <a:solidFill>
                  <a:schemeClr val="tx2"/>
                </a:solidFill>
              </a:endParaRPr>
            </a:p>
          </p:txBody>
        </p:sp>
        <p:sp>
          <p:nvSpPr>
            <p:cNvPr id="165" name="Rectangle 24"/>
            <p:cNvSpPr>
              <a:spLocks noChangeArrowheads="1"/>
            </p:cNvSpPr>
            <p:nvPr/>
          </p:nvSpPr>
          <p:spPr bwMode="auto">
            <a:xfrm>
              <a:off x="4223566" y="3313592"/>
              <a:ext cx="576874" cy="359306"/>
            </a:xfrm>
            <a:prstGeom prst="rect">
              <a:avLst/>
            </a:prstGeom>
            <a:solidFill>
              <a:schemeClr val="tx2">
                <a:lumMod val="40000"/>
                <a:lumOff val="60000"/>
              </a:schemeClr>
            </a:solidFill>
            <a:ln w="38100">
              <a:solidFill>
                <a:schemeClr val="tx1"/>
              </a:solidFill>
              <a:miter lim="800000"/>
              <a:headEnd/>
              <a:tailEnd/>
            </a:ln>
          </p:spPr>
          <p:txBody>
            <a:bodyPr wrap="none" anchor="ctr"/>
            <a:lstStyle/>
            <a:p>
              <a:pPr>
                <a:defRPr/>
              </a:pPr>
              <a:r>
                <a:rPr lang="en-US" sz="1100" dirty="0">
                  <a:solidFill>
                    <a:schemeClr val="tx2"/>
                  </a:solidFill>
                </a:rPr>
                <a:t>   </a:t>
              </a:r>
              <a:r>
                <a:rPr lang="en-US" sz="1100" dirty="0"/>
                <a:t>5</a:t>
              </a:r>
            </a:p>
          </p:txBody>
        </p:sp>
        <p:sp>
          <p:nvSpPr>
            <p:cNvPr id="166" name="Rectangle 24"/>
            <p:cNvSpPr>
              <a:spLocks noChangeArrowheads="1"/>
            </p:cNvSpPr>
            <p:nvPr/>
          </p:nvSpPr>
          <p:spPr bwMode="auto">
            <a:xfrm>
              <a:off x="4807389" y="3313592"/>
              <a:ext cx="575135" cy="359306"/>
            </a:xfrm>
            <a:prstGeom prst="rect">
              <a:avLst/>
            </a:prstGeom>
            <a:solidFill>
              <a:schemeClr val="tx2">
                <a:lumMod val="40000"/>
                <a:lumOff val="60000"/>
              </a:schemeClr>
            </a:solidFill>
            <a:ln w="38100">
              <a:solidFill>
                <a:schemeClr val="tx1"/>
              </a:solidFill>
              <a:miter lim="800000"/>
              <a:headEnd/>
              <a:tailEnd/>
            </a:ln>
          </p:spPr>
          <p:txBody>
            <a:bodyPr wrap="none" anchor="ctr"/>
            <a:lstStyle/>
            <a:p>
              <a:pPr>
                <a:defRPr/>
              </a:pPr>
              <a:r>
                <a:rPr lang="en-US" sz="1100" dirty="0">
                  <a:solidFill>
                    <a:schemeClr val="tx2"/>
                  </a:solidFill>
                </a:rPr>
                <a:t>  </a:t>
              </a:r>
              <a:r>
                <a:rPr lang="en-US" sz="1100" dirty="0"/>
                <a:t>8</a:t>
              </a:r>
            </a:p>
          </p:txBody>
        </p:sp>
        <p:sp>
          <p:nvSpPr>
            <p:cNvPr id="22583" name="Rectangle 8"/>
            <p:cNvSpPr>
              <a:spLocks noChangeArrowheads="1"/>
            </p:cNvSpPr>
            <p:nvPr/>
          </p:nvSpPr>
          <p:spPr bwMode="auto">
            <a:xfrm>
              <a:off x="6147546" y="2987659"/>
              <a:ext cx="98254" cy="329576"/>
            </a:xfrm>
            <a:prstGeom prst="rect">
              <a:avLst/>
            </a:prstGeom>
            <a:noFill/>
            <a:ln w="9525">
              <a:noFill/>
              <a:miter lim="800000"/>
              <a:headEnd/>
              <a:tailEnd/>
            </a:ln>
          </p:spPr>
          <p:txBody>
            <a:bodyPr wrap="none" lIns="0" tIns="0" rIns="0" bIns="0">
              <a:spAutoFit/>
            </a:bodyPr>
            <a:lstStyle/>
            <a:p>
              <a:r>
                <a:rPr lang="en-US" altLang="en-US" sz="1400">
                  <a:solidFill>
                    <a:schemeClr val="tx2"/>
                  </a:solidFill>
                  <a:latin typeface="Times New Roman" pitchFamily="18" charset="0"/>
                </a:rPr>
                <a:t>3</a:t>
              </a:r>
              <a:endParaRPr lang="en-US" altLang="en-US" sz="1400">
                <a:solidFill>
                  <a:schemeClr val="tx2"/>
                </a:solidFill>
                <a:latin typeface="Tahoma" pitchFamily="34" charset="0"/>
              </a:endParaRPr>
            </a:p>
          </p:txBody>
        </p:sp>
        <p:sp>
          <p:nvSpPr>
            <p:cNvPr id="22584" name="Rectangle 9"/>
            <p:cNvSpPr>
              <a:spLocks noChangeArrowheads="1"/>
            </p:cNvSpPr>
            <p:nvPr/>
          </p:nvSpPr>
          <p:spPr bwMode="auto">
            <a:xfrm>
              <a:off x="6695960" y="2987659"/>
              <a:ext cx="98254" cy="329576"/>
            </a:xfrm>
            <a:prstGeom prst="rect">
              <a:avLst/>
            </a:prstGeom>
            <a:noFill/>
            <a:ln w="9525">
              <a:noFill/>
              <a:miter lim="800000"/>
              <a:headEnd/>
              <a:tailEnd/>
            </a:ln>
          </p:spPr>
          <p:txBody>
            <a:bodyPr wrap="none" lIns="0" tIns="0" rIns="0" bIns="0">
              <a:spAutoFit/>
            </a:bodyPr>
            <a:lstStyle/>
            <a:p>
              <a:r>
                <a:rPr lang="en-US" altLang="en-US" sz="1400">
                  <a:solidFill>
                    <a:schemeClr val="tx2"/>
                  </a:solidFill>
                  <a:latin typeface="Times New Roman" pitchFamily="18" charset="0"/>
                </a:rPr>
                <a:t>4</a:t>
              </a:r>
              <a:endParaRPr lang="en-US" altLang="en-US" sz="1400">
                <a:solidFill>
                  <a:schemeClr val="tx2"/>
                </a:solidFill>
                <a:latin typeface="Tahoma" pitchFamily="34" charset="0"/>
              </a:endParaRPr>
            </a:p>
          </p:txBody>
        </p:sp>
        <p:sp>
          <p:nvSpPr>
            <p:cNvPr id="22585" name="Rectangle 11"/>
            <p:cNvSpPr>
              <a:spLocks noChangeArrowheads="1"/>
            </p:cNvSpPr>
            <p:nvPr/>
          </p:nvSpPr>
          <p:spPr bwMode="auto">
            <a:xfrm>
              <a:off x="7308304" y="3501009"/>
              <a:ext cx="758000" cy="329576"/>
            </a:xfrm>
            <a:prstGeom prst="rect">
              <a:avLst/>
            </a:prstGeom>
            <a:noFill/>
            <a:ln w="9525">
              <a:noFill/>
              <a:miter lim="800000"/>
              <a:headEnd/>
              <a:tailEnd/>
            </a:ln>
          </p:spPr>
          <p:txBody>
            <a:bodyPr lIns="0" tIns="0" rIns="0" bIns="0">
              <a:spAutoFit/>
            </a:bodyPr>
            <a:lstStyle/>
            <a:p>
              <a:pPr algn="ctr"/>
              <a:r>
                <a:rPr lang="en-US" altLang="en-US" sz="1400" b="1" i="1">
                  <a:solidFill>
                    <a:schemeClr val="tx2"/>
                  </a:solidFill>
                  <a:latin typeface="Times New Roman" pitchFamily="18" charset="0"/>
                </a:rPr>
                <a:t>r = 3</a:t>
              </a:r>
              <a:endParaRPr lang="en-US" altLang="en-US" sz="1400" b="1">
                <a:solidFill>
                  <a:schemeClr val="tx2"/>
                </a:solidFill>
                <a:latin typeface="Tahoma" pitchFamily="34" charset="0"/>
              </a:endParaRPr>
            </a:p>
          </p:txBody>
        </p:sp>
        <p:sp>
          <p:nvSpPr>
            <p:cNvPr id="22586" name="Rectangle 12"/>
            <p:cNvSpPr>
              <a:spLocks noChangeArrowheads="1"/>
            </p:cNvSpPr>
            <p:nvPr/>
          </p:nvSpPr>
          <p:spPr bwMode="auto">
            <a:xfrm>
              <a:off x="7236295" y="3140968"/>
              <a:ext cx="902017" cy="329576"/>
            </a:xfrm>
            <a:prstGeom prst="rect">
              <a:avLst/>
            </a:prstGeom>
            <a:noFill/>
            <a:ln w="9525">
              <a:noFill/>
              <a:miter lim="800000"/>
              <a:headEnd/>
              <a:tailEnd/>
            </a:ln>
          </p:spPr>
          <p:txBody>
            <a:bodyPr lIns="0" tIns="0" rIns="0" bIns="0">
              <a:spAutoFit/>
            </a:bodyPr>
            <a:lstStyle/>
            <a:p>
              <a:pPr algn="ctr"/>
              <a:r>
                <a:rPr lang="en-US" altLang="en-US" sz="1400" b="1" i="1">
                  <a:solidFill>
                    <a:schemeClr val="tx2"/>
                  </a:solidFill>
                  <a:latin typeface="Times New Roman" pitchFamily="18" charset="0"/>
                </a:rPr>
                <a:t>f = 0</a:t>
              </a:r>
              <a:endParaRPr lang="en-US" altLang="en-US" sz="1400" b="1">
                <a:solidFill>
                  <a:schemeClr val="tx2"/>
                </a:solidFill>
                <a:latin typeface="Tahoma" pitchFamily="34" charset="0"/>
              </a:endParaRPr>
            </a:p>
          </p:txBody>
        </p:sp>
        <p:sp>
          <p:nvSpPr>
            <p:cNvPr id="22587" name="Rectangle 12"/>
            <p:cNvSpPr>
              <a:spLocks noChangeArrowheads="1"/>
            </p:cNvSpPr>
            <p:nvPr/>
          </p:nvSpPr>
          <p:spPr bwMode="auto">
            <a:xfrm>
              <a:off x="899592" y="3212976"/>
              <a:ext cx="1829736" cy="329576"/>
            </a:xfrm>
            <a:prstGeom prst="rect">
              <a:avLst/>
            </a:prstGeom>
            <a:noFill/>
            <a:ln w="9525">
              <a:noFill/>
              <a:miter lim="800000"/>
              <a:headEnd/>
              <a:tailEnd/>
            </a:ln>
          </p:spPr>
          <p:txBody>
            <a:bodyPr lIns="0" tIns="0" rIns="0" bIns="0">
              <a:spAutoFit/>
            </a:bodyPr>
            <a:lstStyle/>
            <a:p>
              <a:pPr algn="ctr"/>
              <a:r>
                <a:rPr lang="en-US" altLang="en-US" sz="1400" b="1" i="1">
                  <a:latin typeface="Times New Roman" pitchFamily="18" charset="0"/>
                </a:rPr>
                <a:t>x.enqueue </a:t>
              </a:r>
              <a:r>
                <a:rPr lang="en-US" altLang="en-US" sz="1400">
                  <a:latin typeface="Times New Roman" pitchFamily="18" charset="0"/>
                </a:rPr>
                <a:t>(2)</a:t>
              </a:r>
              <a:endParaRPr lang="en-US" altLang="en-US" sz="1400" b="1">
                <a:latin typeface="Tahoma" pitchFamily="34" charset="0"/>
              </a:endParaRPr>
            </a:p>
          </p:txBody>
        </p:sp>
      </p:grpSp>
      <p:grpSp>
        <p:nvGrpSpPr>
          <p:cNvPr id="22535" name="Group 171"/>
          <p:cNvGrpSpPr>
            <a:grpSpLocks/>
          </p:cNvGrpSpPr>
          <p:nvPr/>
        </p:nvGrpSpPr>
        <p:grpSpPr bwMode="auto">
          <a:xfrm>
            <a:off x="1371600" y="5066665"/>
            <a:ext cx="6613525" cy="657225"/>
            <a:chOff x="899592" y="2973708"/>
            <a:chExt cx="7238720" cy="1005085"/>
          </a:xfrm>
        </p:grpSpPr>
        <p:sp>
          <p:nvSpPr>
            <p:cNvPr id="22556" name="Rectangle 7"/>
            <p:cNvSpPr>
              <a:spLocks noChangeArrowheads="1"/>
            </p:cNvSpPr>
            <p:nvPr/>
          </p:nvSpPr>
          <p:spPr bwMode="auto">
            <a:xfrm>
              <a:off x="3116486" y="3313450"/>
              <a:ext cx="1093220" cy="329576"/>
            </a:xfrm>
            <a:prstGeom prst="rect">
              <a:avLst/>
            </a:prstGeom>
            <a:noFill/>
            <a:ln w="9525">
              <a:noFill/>
              <a:miter lim="800000"/>
              <a:headEnd/>
              <a:tailEnd/>
            </a:ln>
          </p:spPr>
          <p:txBody>
            <a:bodyPr lIns="0" tIns="0" rIns="0" bIns="0">
              <a:spAutoFit/>
            </a:bodyPr>
            <a:lstStyle/>
            <a:p>
              <a:pPr algn="ctr"/>
              <a:r>
                <a:rPr lang="en-US" altLang="en-US" sz="1400" b="1" i="1">
                  <a:solidFill>
                    <a:schemeClr val="tx2"/>
                  </a:solidFill>
                  <a:latin typeface="Times New Roman" pitchFamily="18" charset="0"/>
                </a:rPr>
                <a:t>Queue</a:t>
              </a:r>
              <a:endParaRPr lang="en-US" altLang="en-US" sz="1400" b="1">
                <a:solidFill>
                  <a:schemeClr val="tx2"/>
                </a:solidFill>
                <a:latin typeface="Tahoma" pitchFamily="34" charset="0"/>
              </a:endParaRPr>
            </a:p>
          </p:txBody>
        </p:sp>
        <p:sp>
          <p:nvSpPr>
            <p:cNvPr id="22557" name="Rectangle 8"/>
            <p:cNvSpPr>
              <a:spLocks noChangeArrowheads="1"/>
            </p:cNvSpPr>
            <p:nvPr/>
          </p:nvSpPr>
          <p:spPr bwMode="auto">
            <a:xfrm>
              <a:off x="4450630" y="2973708"/>
              <a:ext cx="98254" cy="329576"/>
            </a:xfrm>
            <a:prstGeom prst="rect">
              <a:avLst/>
            </a:prstGeom>
            <a:noFill/>
            <a:ln w="9525">
              <a:noFill/>
              <a:miter lim="800000"/>
              <a:headEnd/>
              <a:tailEnd/>
            </a:ln>
          </p:spPr>
          <p:txBody>
            <a:bodyPr wrap="none" lIns="0" tIns="0" rIns="0" bIns="0">
              <a:spAutoFit/>
            </a:bodyPr>
            <a:lstStyle/>
            <a:p>
              <a:r>
                <a:rPr lang="en-US" altLang="en-US" sz="1400">
                  <a:solidFill>
                    <a:schemeClr val="tx2"/>
                  </a:solidFill>
                  <a:latin typeface="Times New Roman" pitchFamily="18" charset="0"/>
                </a:rPr>
                <a:t>0</a:t>
              </a:r>
              <a:endParaRPr lang="en-US" altLang="en-US" sz="1400">
                <a:solidFill>
                  <a:schemeClr val="tx2"/>
                </a:solidFill>
                <a:latin typeface="Tahoma" pitchFamily="34" charset="0"/>
              </a:endParaRPr>
            </a:p>
          </p:txBody>
        </p:sp>
        <p:sp>
          <p:nvSpPr>
            <p:cNvPr id="22558" name="Rectangle 9"/>
            <p:cNvSpPr>
              <a:spLocks noChangeArrowheads="1"/>
            </p:cNvSpPr>
            <p:nvPr/>
          </p:nvSpPr>
          <p:spPr bwMode="auto">
            <a:xfrm>
              <a:off x="4999044" y="2973708"/>
              <a:ext cx="98254" cy="329576"/>
            </a:xfrm>
            <a:prstGeom prst="rect">
              <a:avLst/>
            </a:prstGeom>
            <a:noFill/>
            <a:ln w="9525">
              <a:noFill/>
              <a:miter lim="800000"/>
              <a:headEnd/>
              <a:tailEnd/>
            </a:ln>
          </p:spPr>
          <p:txBody>
            <a:bodyPr wrap="none" lIns="0" tIns="0" rIns="0" bIns="0">
              <a:spAutoFit/>
            </a:bodyPr>
            <a:lstStyle/>
            <a:p>
              <a:r>
                <a:rPr lang="en-US" altLang="en-US" sz="1400">
                  <a:solidFill>
                    <a:schemeClr val="tx2"/>
                  </a:solidFill>
                  <a:latin typeface="Times New Roman" pitchFamily="18" charset="0"/>
                </a:rPr>
                <a:t>1</a:t>
              </a:r>
              <a:endParaRPr lang="en-US" altLang="en-US" sz="1400">
                <a:solidFill>
                  <a:schemeClr val="tx2"/>
                </a:solidFill>
                <a:latin typeface="Tahoma" pitchFamily="34" charset="0"/>
              </a:endParaRPr>
            </a:p>
          </p:txBody>
        </p:sp>
        <p:sp>
          <p:nvSpPr>
            <p:cNvPr id="22559" name="Rectangle 10"/>
            <p:cNvSpPr>
              <a:spLocks noChangeArrowheads="1"/>
            </p:cNvSpPr>
            <p:nvPr/>
          </p:nvSpPr>
          <p:spPr bwMode="auto">
            <a:xfrm>
              <a:off x="5577356" y="2982574"/>
              <a:ext cx="98254" cy="329576"/>
            </a:xfrm>
            <a:prstGeom prst="rect">
              <a:avLst/>
            </a:prstGeom>
            <a:noFill/>
            <a:ln w="9525">
              <a:noFill/>
              <a:miter lim="800000"/>
              <a:headEnd/>
              <a:tailEnd/>
            </a:ln>
          </p:spPr>
          <p:txBody>
            <a:bodyPr wrap="none" lIns="0" tIns="0" rIns="0" bIns="0">
              <a:spAutoFit/>
            </a:bodyPr>
            <a:lstStyle/>
            <a:p>
              <a:r>
                <a:rPr lang="en-US" altLang="en-US" sz="1400">
                  <a:solidFill>
                    <a:schemeClr val="tx2"/>
                  </a:solidFill>
                  <a:latin typeface="Times New Roman" pitchFamily="18" charset="0"/>
                </a:rPr>
                <a:t>2</a:t>
              </a:r>
              <a:endParaRPr lang="en-US" altLang="en-US" sz="1400">
                <a:solidFill>
                  <a:schemeClr val="tx2"/>
                </a:solidFill>
                <a:latin typeface="Tahoma" pitchFamily="34" charset="0"/>
              </a:endParaRPr>
            </a:p>
          </p:txBody>
        </p:sp>
        <p:sp>
          <p:nvSpPr>
            <p:cNvPr id="22560" name="Rectangle 11"/>
            <p:cNvSpPr>
              <a:spLocks noChangeArrowheads="1"/>
            </p:cNvSpPr>
            <p:nvPr/>
          </p:nvSpPr>
          <p:spPr bwMode="auto">
            <a:xfrm>
              <a:off x="6084584" y="3649217"/>
              <a:ext cx="325952" cy="329576"/>
            </a:xfrm>
            <a:prstGeom prst="rect">
              <a:avLst/>
            </a:prstGeom>
            <a:noFill/>
            <a:ln w="9525">
              <a:noFill/>
              <a:miter lim="800000"/>
              <a:headEnd/>
              <a:tailEnd/>
            </a:ln>
          </p:spPr>
          <p:txBody>
            <a:bodyPr lIns="0" tIns="0" rIns="0" bIns="0">
              <a:spAutoFit/>
            </a:bodyPr>
            <a:lstStyle/>
            <a:p>
              <a:pPr algn="ctr"/>
              <a:r>
                <a:rPr lang="en-US" altLang="en-US" sz="1400" b="1" i="1">
                  <a:solidFill>
                    <a:schemeClr val="tx2"/>
                  </a:solidFill>
                  <a:latin typeface="Times New Roman" pitchFamily="18" charset="0"/>
                </a:rPr>
                <a:t>r</a:t>
              </a:r>
              <a:endParaRPr lang="en-US" altLang="en-US" sz="1400" b="1">
                <a:solidFill>
                  <a:schemeClr val="tx2"/>
                </a:solidFill>
                <a:latin typeface="Tahoma" pitchFamily="34" charset="0"/>
              </a:endParaRPr>
            </a:p>
          </p:txBody>
        </p:sp>
        <p:sp>
          <p:nvSpPr>
            <p:cNvPr id="22561" name="Rectangle 12"/>
            <p:cNvSpPr>
              <a:spLocks noChangeArrowheads="1"/>
            </p:cNvSpPr>
            <p:nvPr/>
          </p:nvSpPr>
          <p:spPr bwMode="auto">
            <a:xfrm>
              <a:off x="4894120" y="3645024"/>
              <a:ext cx="325952" cy="329576"/>
            </a:xfrm>
            <a:prstGeom prst="rect">
              <a:avLst/>
            </a:prstGeom>
            <a:noFill/>
            <a:ln w="9525">
              <a:noFill/>
              <a:miter lim="800000"/>
              <a:headEnd/>
              <a:tailEnd/>
            </a:ln>
          </p:spPr>
          <p:txBody>
            <a:bodyPr lIns="0" tIns="0" rIns="0" bIns="0">
              <a:spAutoFit/>
            </a:bodyPr>
            <a:lstStyle/>
            <a:p>
              <a:pPr algn="ctr"/>
              <a:r>
                <a:rPr lang="en-US" altLang="en-US" sz="1400" b="1" i="1">
                  <a:solidFill>
                    <a:schemeClr val="tx2"/>
                  </a:solidFill>
                  <a:latin typeface="Times New Roman" pitchFamily="18" charset="0"/>
                </a:rPr>
                <a:t>f</a:t>
              </a:r>
              <a:endParaRPr lang="en-US" altLang="en-US" sz="1400" b="1">
                <a:solidFill>
                  <a:schemeClr val="tx2"/>
                </a:solidFill>
                <a:latin typeface="Tahoma" pitchFamily="34" charset="0"/>
              </a:endParaRPr>
            </a:p>
          </p:txBody>
        </p:sp>
        <p:sp>
          <p:nvSpPr>
            <p:cNvPr id="179" name="Rectangle 24"/>
            <p:cNvSpPr>
              <a:spLocks noChangeArrowheads="1"/>
            </p:cNvSpPr>
            <p:nvPr/>
          </p:nvSpPr>
          <p:spPr bwMode="auto">
            <a:xfrm>
              <a:off x="5379050" y="3313592"/>
              <a:ext cx="576874" cy="359306"/>
            </a:xfrm>
            <a:prstGeom prst="rect">
              <a:avLst/>
            </a:prstGeom>
            <a:solidFill>
              <a:schemeClr val="tx2">
                <a:lumMod val="40000"/>
                <a:lumOff val="60000"/>
              </a:schemeClr>
            </a:solidFill>
            <a:ln w="38100">
              <a:solidFill>
                <a:schemeClr val="tx1"/>
              </a:solidFill>
              <a:miter lim="800000"/>
              <a:headEnd/>
              <a:tailEnd/>
            </a:ln>
          </p:spPr>
          <p:txBody>
            <a:bodyPr wrap="none" anchor="ctr"/>
            <a:lstStyle/>
            <a:p>
              <a:pPr>
                <a:defRPr/>
              </a:pPr>
              <a:r>
                <a:rPr lang="en-US" sz="1100" dirty="0"/>
                <a:t>  2</a:t>
              </a:r>
            </a:p>
          </p:txBody>
        </p:sp>
        <p:sp>
          <p:nvSpPr>
            <p:cNvPr id="22563" name="Rectangle 24"/>
            <p:cNvSpPr>
              <a:spLocks noChangeArrowheads="1"/>
            </p:cNvSpPr>
            <p:nvPr/>
          </p:nvSpPr>
          <p:spPr bwMode="auto">
            <a:xfrm>
              <a:off x="5947166" y="3313519"/>
              <a:ext cx="576367" cy="355690"/>
            </a:xfrm>
            <a:prstGeom prst="rect">
              <a:avLst/>
            </a:prstGeom>
            <a:noFill/>
            <a:ln w="38100">
              <a:solidFill>
                <a:schemeClr val="tx1"/>
              </a:solidFill>
              <a:miter lim="800000"/>
              <a:headEnd/>
              <a:tailEnd/>
            </a:ln>
          </p:spPr>
          <p:txBody>
            <a:bodyPr wrap="none" anchor="ctr"/>
            <a:lstStyle/>
            <a:p>
              <a:r>
                <a:rPr lang="en-US" altLang="en-US" sz="1400">
                  <a:solidFill>
                    <a:schemeClr val="tx2"/>
                  </a:solidFill>
                </a:rPr>
                <a:t> </a:t>
              </a:r>
              <a:endParaRPr lang="en-US" altLang="en-US" sz="1400"/>
            </a:p>
          </p:txBody>
        </p:sp>
        <p:sp>
          <p:nvSpPr>
            <p:cNvPr id="22564" name="Rectangle 24"/>
            <p:cNvSpPr>
              <a:spLocks noChangeArrowheads="1"/>
            </p:cNvSpPr>
            <p:nvPr/>
          </p:nvSpPr>
          <p:spPr bwMode="auto">
            <a:xfrm>
              <a:off x="6516216" y="3313450"/>
              <a:ext cx="576064" cy="360040"/>
            </a:xfrm>
            <a:prstGeom prst="rect">
              <a:avLst/>
            </a:prstGeom>
            <a:noFill/>
            <a:ln w="38100">
              <a:solidFill>
                <a:schemeClr val="tx1"/>
              </a:solidFill>
              <a:miter lim="800000"/>
              <a:headEnd/>
              <a:tailEnd/>
            </a:ln>
          </p:spPr>
          <p:txBody>
            <a:bodyPr wrap="none" anchor="ctr"/>
            <a:lstStyle/>
            <a:p>
              <a:endParaRPr lang="en-US" altLang="en-US" sz="1400">
                <a:solidFill>
                  <a:schemeClr val="tx2"/>
                </a:solidFill>
              </a:endParaRPr>
            </a:p>
          </p:txBody>
        </p:sp>
        <p:sp>
          <p:nvSpPr>
            <p:cNvPr id="22565" name="Rectangle 24"/>
            <p:cNvSpPr>
              <a:spLocks noChangeArrowheads="1"/>
            </p:cNvSpPr>
            <p:nvPr/>
          </p:nvSpPr>
          <p:spPr bwMode="auto">
            <a:xfrm>
              <a:off x="4224220" y="3313450"/>
              <a:ext cx="576064" cy="360040"/>
            </a:xfrm>
            <a:prstGeom prst="rect">
              <a:avLst/>
            </a:prstGeom>
            <a:noFill/>
            <a:ln w="38100">
              <a:solidFill>
                <a:schemeClr val="tx1"/>
              </a:solidFill>
              <a:miter lim="800000"/>
              <a:headEnd/>
              <a:tailEnd/>
            </a:ln>
          </p:spPr>
          <p:txBody>
            <a:bodyPr wrap="none" anchor="ctr"/>
            <a:lstStyle/>
            <a:p>
              <a:r>
                <a:rPr lang="en-US" altLang="en-US" sz="1400">
                  <a:solidFill>
                    <a:schemeClr val="tx2"/>
                  </a:solidFill>
                </a:rPr>
                <a:t> </a:t>
              </a:r>
              <a:endParaRPr lang="en-US" altLang="en-US" sz="1400"/>
            </a:p>
          </p:txBody>
        </p:sp>
        <p:sp>
          <p:nvSpPr>
            <p:cNvPr id="183" name="Rectangle 24"/>
            <p:cNvSpPr>
              <a:spLocks noChangeArrowheads="1"/>
            </p:cNvSpPr>
            <p:nvPr/>
          </p:nvSpPr>
          <p:spPr bwMode="auto">
            <a:xfrm>
              <a:off x="4807389" y="3313592"/>
              <a:ext cx="575135" cy="359306"/>
            </a:xfrm>
            <a:prstGeom prst="rect">
              <a:avLst/>
            </a:prstGeom>
            <a:solidFill>
              <a:schemeClr val="tx2">
                <a:lumMod val="40000"/>
                <a:lumOff val="60000"/>
              </a:schemeClr>
            </a:solidFill>
            <a:ln w="38100">
              <a:solidFill>
                <a:schemeClr val="tx1"/>
              </a:solidFill>
              <a:miter lim="800000"/>
              <a:headEnd/>
              <a:tailEnd/>
            </a:ln>
          </p:spPr>
          <p:txBody>
            <a:bodyPr wrap="none" anchor="ctr"/>
            <a:lstStyle/>
            <a:p>
              <a:pPr>
                <a:defRPr/>
              </a:pPr>
              <a:r>
                <a:rPr lang="en-US" sz="1100" dirty="0">
                  <a:solidFill>
                    <a:schemeClr val="tx2"/>
                  </a:solidFill>
                </a:rPr>
                <a:t>  </a:t>
              </a:r>
              <a:r>
                <a:rPr lang="en-US" sz="1100" dirty="0"/>
                <a:t>8</a:t>
              </a:r>
            </a:p>
          </p:txBody>
        </p:sp>
        <p:sp>
          <p:nvSpPr>
            <p:cNvPr id="22567" name="Rectangle 8"/>
            <p:cNvSpPr>
              <a:spLocks noChangeArrowheads="1"/>
            </p:cNvSpPr>
            <p:nvPr/>
          </p:nvSpPr>
          <p:spPr bwMode="auto">
            <a:xfrm>
              <a:off x="6147546" y="2987659"/>
              <a:ext cx="98254" cy="329576"/>
            </a:xfrm>
            <a:prstGeom prst="rect">
              <a:avLst/>
            </a:prstGeom>
            <a:noFill/>
            <a:ln w="9525">
              <a:noFill/>
              <a:miter lim="800000"/>
              <a:headEnd/>
              <a:tailEnd/>
            </a:ln>
          </p:spPr>
          <p:txBody>
            <a:bodyPr wrap="none" lIns="0" tIns="0" rIns="0" bIns="0">
              <a:spAutoFit/>
            </a:bodyPr>
            <a:lstStyle/>
            <a:p>
              <a:r>
                <a:rPr lang="en-US" altLang="en-US" sz="1400">
                  <a:solidFill>
                    <a:schemeClr val="tx2"/>
                  </a:solidFill>
                  <a:latin typeface="Times New Roman" pitchFamily="18" charset="0"/>
                </a:rPr>
                <a:t>3</a:t>
              </a:r>
              <a:endParaRPr lang="en-US" altLang="en-US" sz="1400">
                <a:solidFill>
                  <a:schemeClr val="tx2"/>
                </a:solidFill>
                <a:latin typeface="Tahoma" pitchFamily="34" charset="0"/>
              </a:endParaRPr>
            </a:p>
          </p:txBody>
        </p:sp>
        <p:sp>
          <p:nvSpPr>
            <p:cNvPr id="22568" name="Rectangle 9"/>
            <p:cNvSpPr>
              <a:spLocks noChangeArrowheads="1"/>
            </p:cNvSpPr>
            <p:nvPr/>
          </p:nvSpPr>
          <p:spPr bwMode="auto">
            <a:xfrm>
              <a:off x="6695960" y="2987659"/>
              <a:ext cx="98254" cy="329576"/>
            </a:xfrm>
            <a:prstGeom prst="rect">
              <a:avLst/>
            </a:prstGeom>
            <a:noFill/>
            <a:ln w="9525">
              <a:noFill/>
              <a:miter lim="800000"/>
              <a:headEnd/>
              <a:tailEnd/>
            </a:ln>
          </p:spPr>
          <p:txBody>
            <a:bodyPr wrap="none" lIns="0" tIns="0" rIns="0" bIns="0">
              <a:spAutoFit/>
            </a:bodyPr>
            <a:lstStyle/>
            <a:p>
              <a:r>
                <a:rPr lang="en-US" altLang="en-US" sz="1400">
                  <a:solidFill>
                    <a:schemeClr val="tx2"/>
                  </a:solidFill>
                  <a:latin typeface="Times New Roman" pitchFamily="18" charset="0"/>
                </a:rPr>
                <a:t>4</a:t>
              </a:r>
              <a:endParaRPr lang="en-US" altLang="en-US" sz="1400">
                <a:solidFill>
                  <a:schemeClr val="tx2"/>
                </a:solidFill>
                <a:latin typeface="Tahoma" pitchFamily="34" charset="0"/>
              </a:endParaRPr>
            </a:p>
          </p:txBody>
        </p:sp>
        <p:sp>
          <p:nvSpPr>
            <p:cNvPr id="22569" name="Rectangle 11"/>
            <p:cNvSpPr>
              <a:spLocks noChangeArrowheads="1"/>
            </p:cNvSpPr>
            <p:nvPr/>
          </p:nvSpPr>
          <p:spPr bwMode="auto">
            <a:xfrm>
              <a:off x="7308304" y="3501009"/>
              <a:ext cx="758000" cy="329576"/>
            </a:xfrm>
            <a:prstGeom prst="rect">
              <a:avLst/>
            </a:prstGeom>
            <a:noFill/>
            <a:ln w="9525">
              <a:noFill/>
              <a:miter lim="800000"/>
              <a:headEnd/>
              <a:tailEnd/>
            </a:ln>
          </p:spPr>
          <p:txBody>
            <a:bodyPr lIns="0" tIns="0" rIns="0" bIns="0">
              <a:spAutoFit/>
            </a:bodyPr>
            <a:lstStyle/>
            <a:p>
              <a:pPr algn="ctr"/>
              <a:r>
                <a:rPr lang="en-US" altLang="en-US" sz="1400" b="1" i="1">
                  <a:solidFill>
                    <a:schemeClr val="tx2"/>
                  </a:solidFill>
                  <a:latin typeface="Times New Roman" pitchFamily="18" charset="0"/>
                </a:rPr>
                <a:t>r = 3</a:t>
              </a:r>
              <a:endParaRPr lang="en-US" altLang="en-US" sz="1400" b="1">
                <a:solidFill>
                  <a:schemeClr val="tx2"/>
                </a:solidFill>
                <a:latin typeface="Tahoma" pitchFamily="34" charset="0"/>
              </a:endParaRPr>
            </a:p>
          </p:txBody>
        </p:sp>
        <p:sp>
          <p:nvSpPr>
            <p:cNvPr id="22570" name="Rectangle 12"/>
            <p:cNvSpPr>
              <a:spLocks noChangeArrowheads="1"/>
            </p:cNvSpPr>
            <p:nvPr/>
          </p:nvSpPr>
          <p:spPr bwMode="auto">
            <a:xfrm>
              <a:off x="7236295" y="3140968"/>
              <a:ext cx="902017" cy="329576"/>
            </a:xfrm>
            <a:prstGeom prst="rect">
              <a:avLst/>
            </a:prstGeom>
            <a:noFill/>
            <a:ln w="9525">
              <a:noFill/>
              <a:miter lim="800000"/>
              <a:headEnd/>
              <a:tailEnd/>
            </a:ln>
          </p:spPr>
          <p:txBody>
            <a:bodyPr lIns="0" tIns="0" rIns="0" bIns="0">
              <a:spAutoFit/>
            </a:bodyPr>
            <a:lstStyle/>
            <a:p>
              <a:pPr algn="ctr"/>
              <a:r>
                <a:rPr lang="en-US" altLang="en-US" sz="1400" b="1" i="1">
                  <a:solidFill>
                    <a:schemeClr val="tx2"/>
                  </a:solidFill>
                  <a:latin typeface="Times New Roman" pitchFamily="18" charset="0"/>
                </a:rPr>
                <a:t>f = 1</a:t>
              </a:r>
              <a:endParaRPr lang="en-US" altLang="en-US" sz="1400" b="1">
                <a:solidFill>
                  <a:schemeClr val="tx2"/>
                </a:solidFill>
                <a:latin typeface="Tahoma" pitchFamily="34" charset="0"/>
              </a:endParaRPr>
            </a:p>
          </p:txBody>
        </p:sp>
        <p:sp>
          <p:nvSpPr>
            <p:cNvPr id="22571" name="Rectangle 12"/>
            <p:cNvSpPr>
              <a:spLocks noChangeArrowheads="1"/>
            </p:cNvSpPr>
            <p:nvPr/>
          </p:nvSpPr>
          <p:spPr bwMode="auto">
            <a:xfrm>
              <a:off x="899592" y="3212976"/>
              <a:ext cx="1829736" cy="329576"/>
            </a:xfrm>
            <a:prstGeom prst="rect">
              <a:avLst/>
            </a:prstGeom>
            <a:noFill/>
            <a:ln w="9525">
              <a:noFill/>
              <a:miter lim="800000"/>
              <a:headEnd/>
              <a:tailEnd/>
            </a:ln>
          </p:spPr>
          <p:txBody>
            <a:bodyPr lIns="0" tIns="0" rIns="0" bIns="0">
              <a:spAutoFit/>
            </a:bodyPr>
            <a:lstStyle/>
            <a:p>
              <a:pPr algn="ctr"/>
              <a:r>
                <a:rPr lang="en-US" altLang="en-US" sz="1400" b="1" i="1" dirty="0" smtClean="0">
                  <a:latin typeface="Times New Roman" pitchFamily="18" charset="0"/>
                </a:rPr>
                <a:t>y = </a:t>
              </a:r>
              <a:r>
                <a:rPr lang="en-US" altLang="en-US" sz="1400" b="1" i="1" dirty="0" err="1" smtClean="0">
                  <a:latin typeface="Times New Roman" pitchFamily="18" charset="0"/>
                </a:rPr>
                <a:t>x.dequeue</a:t>
              </a:r>
              <a:r>
                <a:rPr lang="en-US" altLang="en-US" sz="1400" b="1" i="1" dirty="0" smtClean="0">
                  <a:latin typeface="Times New Roman" pitchFamily="18" charset="0"/>
                </a:rPr>
                <a:t> </a:t>
              </a:r>
              <a:r>
                <a:rPr lang="en-US" altLang="en-US" sz="1400" dirty="0" smtClean="0">
                  <a:latin typeface="Times New Roman" pitchFamily="18" charset="0"/>
                </a:rPr>
                <a:t>()</a:t>
              </a:r>
              <a:endParaRPr lang="en-US" altLang="en-US" sz="1400" b="1" dirty="0">
                <a:latin typeface="Tahoma" pitchFamily="34" charset="0"/>
              </a:endParaRPr>
            </a:p>
          </p:txBody>
        </p:sp>
      </p:grpSp>
      <p:grpSp>
        <p:nvGrpSpPr>
          <p:cNvPr id="22536" name="Group 171"/>
          <p:cNvGrpSpPr>
            <a:grpSpLocks/>
          </p:cNvGrpSpPr>
          <p:nvPr/>
        </p:nvGrpSpPr>
        <p:grpSpPr bwMode="auto">
          <a:xfrm>
            <a:off x="1371600" y="5676265"/>
            <a:ext cx="6613525" cy="657225"/>
            <a:chOff x="899592" y="2973708"/>
            <a:chExt cx="7238720" cy="1005085"/>
          </a:xfrm>
        </p:grpSpPr>
        <p:sp>
          <p:nvSpPr>
            <p:cNvPr id="22540" name="Rectangle 7"/>
            <p:cNvSpPr>
              <a:spLocks noChangeArrowheads="1"/>
            </p:cNvSpPr>
            <p:nvPr/>
          </p:nvSpPr>
          <p:spPr bwMode="auto">
            <a:xfrm>
              <a:off x="3116486" y="3313450"/>
              <a:ext cx="1093220" cy="329576"/>
            </a:xfrm>
            <a:prstGeom prst="rect">
              <a:avLst/>
            </a:prstGeom>
            <a:noFill/>
            <a:ln w="9525">
              <a:noFill/>
              <a:miter lim="800000"/>
              <a:headEnd/>
              <a:tailEnd/>
            </a:ln>
          </p:spPr>
          <p:txBody>
            <a:bodyPr lIns="0" tIns="0" rIns="0" bIns="0">
              <a:spAutoFit/>
            </a:bodyPr>
            <a:lstStyle/>
            <a:p>
              <a:pPr algn="ctr"/>
              <a:r>
                <a:rPr lang="en-US" altLang="en-US" sz="1400" b="1" i="1">
                  <a:solidFill>
                    <a:schemeClr val="tx2"/>
                  </a:solidFill>
                  <a:latin typeface="Times New Roman" pitchFamily="18" charset="0"/>
                </a:rPr>
                <a:t>Queue</a:t>
              </a:r>
              <a:endParaRPr lang="en-US" altLang="en-US" sz="1400" b="1">
                <a:solidFill>
                  <a:schemeClr val="tx2"/>
                </a:solidFill>
                <a:latin typeface="Tahoma" pitchFamily="34" charset="0"/>
              </a:endParaRPr>
            </a:p>
          </p:txBody>
        </p:sp>
        <p:sp>
          <p:nvSpPr>
            <p:cNvPr id="22541" name="Rectangle 8"/>
            <p:cNvSpPr>
              <a:spLocks noChangeArrowheads="1"/>
            </p:cNvSpPr>
            <p:nvPr/>
          </p:nvSpPr>
          <p:spPr bwMode="auto">
            <a:xfrm>
              <a:off x="4450630" y="2973708"/>
              <a:ext cx="98254" cy="329576"/>
            </a:xfrm>
            <a:prstGeom prst="rect">
              <a:avLst/>
            </a:prstGeom>
            <a:noFill/>
            <a:ln w="9525">
              <a:noFill/>
              <a:miter lim="800000"/>
              <a:headEnd/>
              <a:tailEnd/>
            </a:ln>
          </p:spPr>
          <p:txBody>
            <a:bodyPr wrap="none" lIns="0" tIns="0" rIns="0" bIns="0">
              <a:spAutoFit/>
            </a:bodyPr>
            <a:lstStyle/>
            <a:p>
              <a:r>
                <a:rPr lang="en-US" altLang="en-US" sz="1400">
                  <a:solidFill>
                    <a:schemeClr val="tx2"/>
                  </a:solidFill>
                  <a:latin typeface="Times New Roman" pitchFamily="18" charset="0"/>
                </a:rPr>
                <a:t>0</a:t>
              </a:r>
              <a:endParaRPr lang="en-US" altLang="en-US" sz="1400">
                <a:solidFill>
                  <a:schemeClr val="tx2"/>
                </a:solidFill>
                <a:latin typeface="Tahoma" pitchFamily="34" charset="0"/>
              </a:endParaRPr>
            </a:p>
          </p:txBody>
        </p:sp>
        <p:sp>
          <p:nvSpPr>
            <p:cNvPr id="22542" name="Rectangle 9"/>
            <p:cNvSpPr>
              <a:spLocks noChangeArrowheads="1"/>
            </p:cNvSpPr>
            <p:nvPr/>
          </p:nvSpPr>
          <p:spPr bwMode="auto">
            <a:xfrm>
              <a:off x="4999044" y="2973708"/>
              <a:ext cx="98254" cy="329576"/>
            </a:xfrm>
            <a:prstGeom prst="rect">
              <a:avLst/>
            </a:prstGeom>
            <a:noFill/>
            <a:ln w="9525">
              <a:noFill/>
              <a:miter lim="800000"/>
              <a:headEnd/>
              <a:tailEnd/>
            </a:ln>
          </p:spPr>
          <p:txBody>
            <a:bodyPr wrap="none" lIns="0" tIns="0" rIns="0" bIns="0">
              <a:spAutoFit/>
            </a:bodyPr>
            <a:lstStyle/>
            <a:p>
              <a:r>
                <a:rPr lang="en-US" altLang="en-US" sz="1400">
                  <a:solidFill>
                    <a:schemeClr val="tx2"/>
                  </a:solidFill>
                  <a:latin typeface="Times New Roman" pitchFamily="18" charset="0"/>
                </a:rPr>
                <a:t>1</a:t>
              </a:r>
              <a:endParaRPr lang="en-US" altLang="en-US" sz="1400">
                <a:solidFill>
                  <a:schemeClr val="tx2"/>
                </a:solidFill>
                <a:latin typeface="Tahoma" pitchFamily="34" charset="0"/>
              </a:endParaRPr>
            </a:p>
          </p:txBody>
        </p:sp>
        <p:sp>
          <p:nvSpPr>
            <p:cNvPr id="22543" name="Rectangle 10"/>
            <p:cNvSpPr>
              <a:spLocks noChangeArrowheads="1"/>
            </p:cNvSpPr>
            <p:nvPr/>
          </p:nvSpPr>
          <p:spPr bwMode="auto">
            <a:xfrm>
              <a:off x="5577356" y="2982574"/>
              <a:ext cx="98254" cy="329576"/>
            </a:xfrm>
            <a:prstGeom prst="rect">
              <a:avLst/>
            </a:prstGeom>
            <a:noFill/>
            <a:ln w="9525">
              <a:noFill/>
              <a:miter lim="800000"/>
              <a:headEnd/>
              <a:tailEnd/>
            </a:ln>
          </p:spPr>
          <p:txBody>
            <a:bodyPr wrap="none" lIns="0" tIns="0" rIns="0" bIns="0">
              <a:spAutoFit/>
            </a:bodyPr>
            <a:lstStyle/>
            <a:p>
              <a:r>
                <a:rPr lang="en-US" altLang="en-US" sz="1400">
                  <a:solidFill>
                    <a:schemeClr val="tx2"/>
                  </a:solidFill>
                  <a:latin typeface="Times New Roman" pitchFamily="18" charset="0"/>
                </a:rPr>
                <a:t>2</a:t>
              </a:r>
              <a:endParaRPr lang="en-US" altLang="en-US" sz="1400">
                <a:solidFill>
                  <a:schemeClr val="tx2"/>
                </a:solidFill>
                <a:latin typeface="Tahoma" pitchFamily="34" charset="0"/>
              </a:endParaRPr>
            </a:p>
          </p:txBody>
        </p:sp>
        <p:sp>
          <p:nvSpPr>
            <p:cNvPr id="22544" name="Rectangle 11"/>
            <p:cNvSpPr>
              <a:spLocks noChangeArrowheads="1"/>
            </p:cNvSpPr>
            <p:nvPr/>
          </p:nvSpPr>
          <p:spPr bwMode="auto">
            <a:xfrm>
              <a:off x="6622312" y="3649217"/>
              <a:ext cx="325952" cy="329576"/>
            </a:xfrm>
            <a:prstGeom prst="rect">
              <a:avLst/>
            </a:prstGeom>
            <a:noFill/>
            <a:ln w="9525">
              <a:noFill/>
              <a:miter lim="800000"/>
              <a:headEnd/>
              <a:tailEnd/>
            </a:ln>
          </p:spPr>
          <p:txBody>
            <a:bodyPr lIns="0" tIns="0" rIns="0" bIns="0">
              <a:spAutoFit/>
            </a:bodyPr>
            <a:lstStyle/>
            <a:p>
              <a:pPr algn="ctr"/>
              <a:r>
                <a:rPr lang="en-US" altLang="en-US" sz="1400" b="1" i="1">
                  <a:solidFill>
                    <a:schemeClr val="tx2"/>
                  </a:solidFill>
                  <a:latin typeface="Times New Roman" pitchFamily="18" charset="0"/>
                </a:rPr>
                <a:t>r</a:t>
              </a:r>
              <a:endParaRPr lang="en-US" altLang="en-US" sz="1400" b="1">
                <a:solidFill>
                  <a:schemeClr val="tx2"/>
                </a:solidFill>
                <a:latin typeface="Tahoma" pitchFamily="34" charset="0"/>
              </a:endParaRPr>
            </a:p>
          </p:txBody>
        </p:sp>
        <p:sp>
          <p:nvSpPr>
            <p:cNvPr id="22545" name="Rectangle 12"/>
            <p:cNvSpPr>
              <a:spLocks noChangeArrowheads="1"/>
            </p:cNvSpPr>
            <p:nvPr/>
          </p:nvSpPr>
          <p:spPr bwMode="auto">
            <a:xfrm>
              <a:off x="4894120" y="3645024"/>
              <a:ext cx="325952" cy="329576"/>
            </a:xfrm>
            <a:prstGeom prst="rect">
              <a:avLst/>
            </a:prstGeom>
            <a:noFill/>
            <a:ln w="9525">
              <a:noFill/>
              <a:miter lim="800000"/>
              <a:headEnd/>
              <a:tailEnd/>
            </a:ln>
          </p:spPr>
          <p:txBody>
            <a:bodyPr lIns="0" tIns="0" rIns="0" bIns="0">
              <a:spAutoFit/>
            </a:bodyPr>
            <a:lstStyle/>
            <a:p>
              <a:pPr algn="ctr"/>
              <a:r>
                <a:rPr lang="en-US" altLang="en-US" sz="1400" b="1" i="1">
                  <a:solidFill>
                    <a:schemeClr val="tx2"/>
                  </a:solidFill>
                  <a:latin typeface="Times New Roman" pitchFamily="18" charset="0"/>
                </a:rPr>
                <a:t>f</a:t>
              </a:r>
              <a:endParaRPr lang="en-US" altLang="en-US" sz="1400" b="1">
                <a:solidFill>
                  <a:schemeClr val="tx2"/>
                </a:solidFill>
                <a:latin typeface="Tahoma" pitchFamily="34" charset="0"/>
              </a:endParaRPr>
            </a:p>
          </p:txBody>
        </p:sp>
        <p:sp>
          <p:nvSpPr>
            <p:cNvPr id="99" name="Rectangle 24"/>
            <p:cNvSpPr>
              <a:spLocks noChangeArrowheads="1"/>
            </p:cNvSpPr>
            <p:nvPr/>
          </p:nvSpPr>
          <p:spPr bwMode="auto">
            <a:xfrm>
              <a:off x="5379050" y="3313592"/>
              <a:ext cx="576874" cy="359306"/>
            </a:xfrm>
            <a:prstGeom prst="rect">
              <a:avLst/>
            </a:prstGeom>
            <a:solidFill>
              <a:schemeClr val="tx2">
                <a:lumMod val="40000"/>
                <a:lumOff val="60000"/>
              </a:schemeClr>
            </a:solidFill>
            <a:ln w="38100">
              <a:solidFill>
                <a:schemeClr val="tx1"/>
              </a:solidFill>
              <a:miter lim="800000"/>
              <a:headEnd/>
              <a:tailEnd/>
            </a:ln>
          </p:spPr>
          <p:txBody>
            <a:bodyPr wrap="none" anchor="ctr"/>
            <a:lstStyle/>
            <a:p>
              <a:pPr>
                <a:defRPr/>
              </a:pPr>
              <a:r>
                <a:rPr lang="en-US" sz="1100" dirty="0"/>
                <a:t> 2</a:t>
              </a:r>
            </a:p>
          </p:txBody>
        </p:sp>
        <p:sp>
          <p:nvSpPr>
            <p:cNvPr id="100" name="Rectangle 24"/>
            <p:cNvSpPr>
              <a:spLocks noChangeArrowheads="1"/>
            </p:cNvSpPr>
            <p:nvPr/>
          </p:nvSpPr>
          <p:spPr bwMode="auto">
            <a:xfrm>
              <a:off x="5947236" y="3313592"/>
              <a:ext cx="576874" cy="354450"/>
            </a:xfrm>
            <a:prstGeom prst="rect">
              <a:avLst/>
            </a:prstGeom>
            <a:solidFill>
              <a:schemeClr val="tx2">
                <a:lumMod val="40000"/>
                <a:lumOff val="60000"/>
              </a:schemeClr>
            </a:solidFill>
            <a:ln w="38100">
              <a:solidFill>
                <a:schemeClr val="tx1"/>
              </a:solidFill>
              <a:miter lim="800000"/>
              <a:headEnd/>
              <a:tailEnd/>
            </a:ln>
          </p:spPr>
          <p:txBody>
            <a:bodyPr wrap="none" anchor="ctr"/>
            <a:lstStyle/>
            <a:p>
              <a:pPr>
                <a:defRPr/>
              </a:pPr>
              <a:r>
                <a:rPr lang="en-US" sz="1100" dirty="0">
                  <a:solidFill>
                    <a:schemeClr val="tx2"/>
                  </a:solidFill>
                </a:rPr>
                <a:t> </a:t>
              </a:r>
              <a:r>
                <a:rPr lang="en-US" sz="1100" dirty="0"/>
                <a:t>9</a:t>
              </a:r>
            </a:p>
          </p:txBody>
        </p:sp>
        <p:sp>
          <p:nvSpPr>
            <p:cNvPr id="22548" name="Rectangle 24"/>
            <p:cNvSpPr>
              <a:spLocks noChangeArrowheads="1"/>
            </p:cNvSpPr>
            <p:nvPr/>
          </p:nvSpPr>
          <p:spPr bwMode="auto">
            <a:xfrm>
              <a:off x="6516216" y="3313450"/>
              <a:ext cx="576064" cy="360040"/>
            </a:xfrm>
            <a:prstGeom prst="rect">
              <a:avLst/>
            </a:prstGeom>
            <a:noFill/>
            <a:ln w="38100">
              <a:solidFill>
                <a:schemeClr val="tx1"/>
              </a:solidFill>
              <a:miter lim="800000"/>
              <a:headEnd/>
              <a:tailEnd/>
            </a:ln>
          </p:spPr>
          <p:txBody>
            <a:bodyPr wrap="none" anchor="ctr"/>
            <a:lstStyle/>
            <a:p>
              <a:endParaRPr lang="en-US" altLang="en-US" sz="1400">
                <a:solidFill>
                  <a:schemeClr val="tx2"/>
                </a:solidFill>
              </a:endParaRPr>
            </a:p>
          </p:txBody>
        </p:sp>
        <p:sp>
          <p:nvSpPr>
            <p:cNvPr id="22549" name="Rectangle 24"/>
            <p:cNvSpPr>
              <a:spLocks noChangeArrowheads="1"/>
            </p:cNvSpPr>
            <p:nvPr/>
          </p:nvSpPr>
          <p:spPr bwMode="auto">
            <a:xfrm>
              <a:off x="4224220" y="3313450"/>
              <a:ext cx="576064" cy="360040"/>
            </a:xfrm>
            <a:prstGeom prst="rect">
              <a:avLst/>
            </a:prstGeom>
            <a:noFill/>
            <a:ln w="38100">
              <a:solidFill>
                <a:schemeClr val="tx1"/>
              </a:solidFill>
              <a:miter lim="800000"/>
              <a:headEnd/>
              <a:tailEnd/>
            </a:ln>
          </p:spPr>
          <p:txBody>
            <a:bodyPr wrap="none" anchor="ctr"/>
            <a:lstStyle/>
            <a:p>
              <a:r>
                <a:rPr lang="en-US" altLang="en-US" sz="1400">
                  <a:solidFill>
                    <a:schemeClr val="tx2"/>
                  </a:solidFill>
                </a:rPr>
                <a:t> </a:t>
              </a:r>
              <a:endParaRPr lang="en-US" altLang="en-US" sz="1400"/>
            </a:p>
          </p:txBody>
        </p:sp>
        <p:sp>
          <p:nvSpPr>
            <p:cNvPr id="103" name="Rectangle 24"/>
            <p:cNvSpPr>
              <a:spLocks noChangeArrowheads="1"/>
            </p:cNvSpPr>
            <p:nvPr/>
          </p:nvSpPr>
          <p:spPr bwMode="auto">
            <a:xfrm>
              <a:off x="4807389" y="3313592"/>
              <a:ext cx="575135" cy="359306"/>
            </a:xfrm>
            <a:prstGeom prst="rect">
              <a:avLst/>
            </a:prstGeom>
            <a:solidFill>
              <a:schemeClr val="tx2">
                <a:lumMod val="40000"/>
                <a:lumOff val="60000"/>
              </a:schemeClr>
            </a:solidFill>
            <a:ln w="38100">
              <a:solidFill>
                <a:schemeClr val="tx1"/>
              </a:solidFill>
              <a:miter lim="800000"/>
              <a:headEnd/>
              <a:tailEnd/>
            </a:ln>
          </p:spPr>
          <p:txBody>
            <a:bodyPr wrap="none" anchor="ctr"/>
            <a:lstStyle/>
            <a:p>
              <a:pPr>
                <a:defRPr/>
              </a:pPr>
              <a:r>
                <a:rPr lang="en-US" sz="1100" dirty="0">
                  <a:solidFill>
                    <a:schemeClr val="tx2"/>
                  </a:solidFill>
                </a:rPr>
                <a:t> </a:t>
              </a:r>
              <a:r>
                <a:rPr lang="en-US" sz="1100" dirty="0"/>
                <a:t>8</a:t>
              </a:r>
            </a:p>
          </p:txBody>
        </p:sp>
        <p:sp>
          <p:nvSpPr>
            <p:cNvPr id="22551" name="Rectangle 8"/>
            <p:cNvSpPr>
              <a:spLocks noChangeArrowheads="1"/>
            </p:cNvSpPr>
            <p:nvPr/>
          </p:nvSpPr>
          <p:spPr bwMode="auto">
            <a:xfrm>
              <a:off x="6147546" y="2987659"/>
              <a:ext cx="98254" cy="329576"/>
            </a:xfrm>
            <a:prstGeom prst="rect">
              <a:avLst/>
            </a:prstGeom>
            <a:noFill/>
            <a:ln w="9525">
              <a:noFill/>
              <a:miter lim="800000"/>
              <a:headEnd/>
              <a:tailEnd/>
            </a:ln>
          </p:spPr>
          <p:txBody>
            <a:bodyPr wrap="none" lIns="0" tIns="0" rIns="0" bIns="0">
              <a:spAutoFit/>
            </a:bodyPr>
            <a:lstStyle/>
            <a:p>
              <a:r>
                <a:rPr lang="en-US" altLang="en-US" sz="1400">
                  <a:solidFill>
                    <a:schemeClr val="tx2"/>
                  </a:solidFill>
                  <a:latin typeface="Times New Roman" pitchFamily="18" charset="0"/>
                </a:rPr>
                <a:t>3</a:t>
              </a:r>
              <a:endParaRPr lang="en-US" altLang="en-US" sz="1400">
                <a:solidFill>
                  <a:schemeClr val="tx2"/>
                </a:solidFill>
                <a:latin typeface="Tahoma" pitchFamily="34" charset="0"/>
              </a:endParaRPr>
            </a:p>
          </p:txBody>
        </p:sp>
        <p:sp>
          <p:nvSpPr>
            <p:cNvPr id="22552" name="Rectangle 9"/>
            <p:cNvSpPr>
              <a:spLocks noChangeArrowheads="1"/>
            </p:cNvSpPr>
            <p:nvPr/>
          </p:nvSpPr>
          <p:spPr bwMode="auto">
            <a:xfrm>
              <a:off x="6695960" y="2987659"/>
              <a:ext cx="98254" cy="329576"/>
            </a:xfrm>
            <a:prstGeom prst="rect">
              <a:avLst/>
            </a:prstGeom>
            <a:noFill/>
            <a:ln w="9525">
              <a:noFill/>
              <a:miter lim="800000"/>
              <a:headEnd/>
              <a:tailEnd/>
            </a:ln>
          </p:spPr>
          <p:txBody>
            <a:bodyPr wrap="none" lIns="0" tIns="0" rIns="0" bIns="0">
              <a:spAutoFit/>
            </a:bodyPr>
            <a:lstStyle/>
            <a:p>
              <a:r>
                <a:rPr lang="en-US" altLang="en-US" sz="1400">
                  <a:solidFill>
                    <a:schemeClr val="tx2"/>
                  </a:solidFill>
                  <a:latin typeface="Times New Roman" pitchFamily="18" charset="0"/>
                </a:rPr>
                <a:t>4</a:t>
              </a:r>
              <a:endParaRPr lang="en-US" altLang="en-US" sz="1400">
                <a:solidFill>
                  <a:schemeClr val="tx2"/>
                </a:solidFill>
                <a:latin typeface="Tahoma" pitchFamily="34" charset="0"/>
              </a:endParaRPr>
            </a:p>
          </p:txBody>
        </p:sp>
        <p:sp>
          <p:nvSpPr>
            <p:cNvPr id="22553" name="Rectangle 11"/>
            <p:cNvSpPr>
              <a:spLocks noChangeArrowheads="1"/>
            </p:cNvSpPr>
            <p:nvPr/>
          </p:nvSpPr>
          <p:spPr bwMode="auto">
            <a:xfrm>
              <a:off x="7308304" y="3501009"/>
              <a:ext cx="758000" cy="329576"/>
            </a:xfrm>
            <a:prstGeom prst="rect">
              <a:avLst/>
            </a:prstGeom>
            <a:noFill/>
            <a:ln w="9525">
              <a:noFill/>
              <a:miter lim="800000"/>
              <a:headEnd/>
              <a:tailEnd/>
            </a:ln>
          </p:spPr>
          <p:txBody>
            <a:bodyPr lIns="0" tIns="0" rIns="0" bIns="0">
              <a:spAutoFit/>
            </a:bodyPr>
            <a:lstStyle/>
            <a:p>
              <a:pPr algn="ctr"/>
              <a:r>
                <a:rPr lang="en-US" altLang="en-US" sz="1400" b="1" i="1">
                  <a:solidFill>
                    <a:schemeClr val="tx2"/>
                  </a:solidFill>
                  <a:latin typeface="Times New Roman" pitchFamily="18" charset="0"/>
                </a:rPr>
                <a:t>r = 4</a:t>
              </a:r>
              <a:endParaRPr lang="en-US" altLang="en-US" sz="1400" b="1">
                <a:solidFill>
                  <a:schemeClr val="tx2"/>
                </a:solidFill>
                <a:latin typeface="Tahoma" pitchFamily="34" charset="0"/>
              </a:endParaRPr>
            </a:p>
          </p:txBody>
        </p:sp>
        <p:sp>
          <p:nvSpPr>
            <p:cNvPr id="22554" name="Rectangle 12"/>
            <p:cNvSpPr>
              <a:spLocks noChangeArrowheads="1"/>
            </p:cNvSpPr>
            <p:nvPr/>
          </p:nvSpPr>
          <p:spPr bwMode="auto">
            <a:xfrm>
              <a:off x="7236295" y="3140968"/>
              <a:ext cx="902017" cy="329576"/>
            </a:xfrm>
            <a:prstGeom prst="rect">
              <a:avLst/>
            </a:prstGeom>
            <a:noFill/>
            <a:ln w="9525">
              <a:noFill/>
              <a:miter lim="800000"/>
              <a:headEnd/>
              <a:tailEnd/>
            </a:ln>
          </p:spPr>
          <p:txBody>
            <a:bodyPr lIns="0" tIns="0" rIns="0" bIns="0">
              <a:spAutoFit/>
            </a:bodyPr>
            <a:lstStyle/>
            <a:p>
              <a:pPr algn="ctr"/>
              <a:r>
                <a:rPr lang="en-US" altLang="en-US" sz="1400" b="1" i="1">
                  <a:solidFill>
                    <a:schemeClr val="tx2"/>
                  </a:solidFill>
                  <a:latin typeface="Times New Roman" pitchFamily="18" charset="0"/>
                </a:rPr>
                <a:t>f = 1</a:t>
              </a:r>
              <a:endParaRPr lang="en-US" altLang="en-US" sz="1400" b="1">
                <a:solidFill>
                  <a:schemeClr val="tx2"/>
                </a:solidFill>
                <a:latin typeface="Tahoma" pitchFamily="34" charset="0"/>
              </a:endParaRPr>
            </a:p>
          </p:txBody>
        </p:sp>
        <p:sp>
          <p:nvSpPr>
            <p:cNvPr id="22555" name="Rectangle 12"/>
            <p:cNvSpPr>
              <a:spLocks noChangeArrowheads="1"/>
            </p:cNvSpPr>
            <p:nvPr/>
          </p:nvSpPr>
          <p:spPr bwMode="auto">
            <a:xfrm>
              <a:off x="899592" y="3212976"/>
              <a:ext cx="1829736" cy="329576"/>
            </a:xfrm>
            <a:prstGeom prst="rect">
              <a:avLst/>
            </a:prstGeom>
            <a:noFill/>
            <a:ln w="9525">
              <a:noFill/>
              <a:miter lim="800000"/>
              <a:headEnd/>
              <a:tailEnd/>
            </a:ln>
          </p:spPr>
          <p:txBody>
            <a:bodyPr lIns="0" tIns="0" rIns="0" bIns="0">
              <a:spAutoFit/>
            </a:bodyPr>
            <a:lstStyle/>
            <a:p>
              <a:pPr algn="ctr"/>
              <a:r>
                <a:rPr lang="en-US" altLang="en-US" sz="1400" b="1" i="1">
                  <a:latin typeface="Times New Roman" pitchFamily="18" charset="0"/>
                </a:rPr>
                <a:t>x.enqueue </a:t>
              </a:r>
              <a:r>
                <a:rPr lang="en-US" altLang="en-US" sz="1400">
                  <a:latin typeface="Times New Roman" pitchFamily="18" charset="0"/>
                </a:rPr>
                <a:t>(9)</a:t>
              </a:r>
              <a:endParaRPr lang="en-US" altLang="en-US" sz="1400" b="1">
                <a:latin typeface="Tahoma" pitchFamily="34" charset="0"/>
              </a:endParaRPr>
            </a:p>
          </p:txBody>
        </p:sp>
      </p:grpSp>
      <p:sp>
        <p:nvSpPr>
          <p:cNvPr id="22537" name="Slide Number Placeholder 2"/>
          <p:cNvSpPr txBox="1">
            <a:spLocks noGrp="1"/>
          </p:cNvSpPr>
          <p:nvPr/>
        </p:nvSpPr>
        <p:spPr bwMode="auto">
          <a:xfrm>
            <a:off x="6553200" y="6248400"/>
            <a:ext cx="2133600" cy="457200"/>
          </a:xfrm>
          <a:prstGeom prst="rect">
            <a:avLst/>
          </a:prstGeom>
          <a:noFill/>
          <a:ln w="9525">
            <a:noFill/>
            <a:miter lim="800000"/>
            <a:headEnd/>
            <a:tailEnd/>
          </a:ln>
          <a:effectLst/>
        </p:spPr>
        <p:txBody>
          <a:bodyPr anchor="b"/>
          <a:lstStyle/>
          <a:p>
            <a:pPr algn="r" eaLnBrk="1" hangingPunct="1"/>
            <a:fld id="{4887FFA8-BED2-4862-A612-1613F805FFDD}" type="slidenum">
              <a:rPr lang="en-US" altLang="en-US" sz="1200">
                <a:latin typeface="Arial Black" pitchFamily="34" charset="0"/>
              </a:rPr>
              <a:pPr algn="r" eaLnBrk="1" hangingPunct="1"/>
              <a:t>15</a:t>
            </a:fld>
            <a:endParaRPr lang="en-US" altLang="en-US" sz="1200">
              <a:latin typeface="Arial Black" pitchFamily="34" charset="0"/>
            </a:endParaRPr>
          </a:p>
        </p:txBody>
      </p:sp>
      <p:sp>
        <p:nvSpPr>
          <p:cNvPr id="22539" name="Title 1"/>
          <p:cNvSpPr>
            <a:spLocks noGrp="1"/>
          </p:cNvSpPr>
          <p:nvPr>
            <p:ph type="title"/>
          </p:nvPr>
        </p:nvSpPr>
        <p:spPr/>
        <p:txBody>
          <a:bodyPr/>
          <a:lstStyle/>
          <a:p>
            <a:r>
              <a:rPr lang="en-US" altLang="en-US" dirty="0"/>
              <a:t>Implementing a Queue with a simple Array (CONT.)</a:t>
            </a:r>
          </a:p>
        </p:txBody>
      </p:sp>
      <p:sp>
        <p:nvSpPr>
          <p:cNvPr id="6" name="Content Placeholder 5">
            <a:extLst>
              <a:ext uri="{FF2B5EF4-FFF2-40B4-BE49-F238E27FC236}">
                <a16:creationId xmlns:a16="http://schemas.microsoft.com/office/drawing/2014/main" id="{14520253-6936-4BB6-A9B1-016C4894C960}"/>
              </a:ext>
            </a:extLst>
          </p:cNvPr>
          <p:cNvSpPr>
            <a:spLocks noGrp="1"/>
          </p:cNvSpPr>
          <p:nvPr>
            <p:ph idx="1"/>
          </p:nvPr>
        </p:nvSpPr>
        <p:spPr/>
        <p:txBody>
          <a:bodyPr/>
          <a:lstStyle/>
          <a:p>
            <a:r>
              <a:rPr lang="en-US" altLang="en-US" b="1" dirty="0"/>
              <a:t>Example</a:t>
            </a:r>
            <a:endParaRPr lang="en-US" altLang="en-US" dirty="0"/>
          </a:p>
        </p:txBody>
      </p:sp>
      <p:sp>
        <p:nvSpPr>
          <p:cNvPr id="111" name="Rectangle 24">
            <a:extLst>
              <a:ext uri="{FF2B5EF4-FFF2-40B4-BE49-F238E27FC236}">
                <a16:creationId xmlns:a16="http://schemas.microsoft.com/office/drawing/2014/main" id="{4123593E-3AF8-427F-BE82-1C60C332AF20}"/>
              </a:ext>
            </a:extLst>
          </p:cNvPr>
          <p:cNvSpPr>
            <a:spLocks noChangeArrowheads="1"/>
          </p:cNvSpPr>
          <p:nvPr/>
        </p:nvSpPr>
        <p:spPr bwMode="auto">
          <a:xfrm>
            <a:off x="5456620" y="2787346"/>
            <a:ext cx="526310" cy="235430"/>
          </a:xfrm>
          <a:prstGeom prst="rect">
            <a:avLst/>
          </a:prstGeom>
          <a:noFill/>
          <a:ln w="38100">
            <a:solidFill>
              <a:schemeClr val="tx1"/>
            </a:solidFill>
            <a:miter lim="800000"/>
            <a:headEnd/>
            <a:tailEnd/>
          </a:ln>
        </p:spPr>
        <p:txBody>
          <a:bodyPr wrap="none" anchor="ctr"/>
          <a:lstStyle/>
          <a:p>
            <a:endParaRPr lang="en-US" altLang="en-US" sz="1400">
              <a:solidFill>
                <a:schemeClr val="tx2"/>
              </a:solidFill>
            </a:endParaRPr>
          </a:p>
        </p:txBody>
      </p:sp>
      <p:sp>
        <p:nvSpPr>
          <p:cNvPr id="112" name="Rectangle 24">
            <a:extLst>
              <a:ext uri="{FF2B5EF4-FFF2-40B4-BE49-F238E27FC236}">
                <a16:creationId xmlns:a16="http://schemas.microsoft.com/office/drawing/2014/main" id="{2E9AD804-F861-471A-9A77-456972781FA2}"/>
              </a:ext>
            </a:extLst>
          </p:cNvPr>
          <p:cNvSpPr>
            <a:spLocks noChangeArrowheads="1"/>
          </p:cNvSpPr>
          <p:nvPr/>
        </p:nvSpPr>
        <p:spPr bwMode="auto">
          <a:xfrm>
            <a:off x="5975270" y="2787346"/>
            <a:ext cx="526310" cy="232689"/>
          </a:xfrm>
          <a:prstGeom prst="rect">
            <a:avLst/>
          </a:prstGeom>
          <a:noFill/>
          <a:ln w="38100">
            <a:solidFill>
              <a:schemeClr val="tx1"/>
            </a:solidFill>
            <a:miter lim="800000"/>
            <a:headEnd/>
            <a:tailEnd/>
          </a:ln>
        </p:spPr>
        <p:txBody>
          <a:bodyPr wrap="none" anchor="ctr"/>
          <a:lstStyle/>
          <a:p>
            <a:endParaRPr lang="en-US" altLang="en-US" sz="1400">
              <a:solidFill>
                <a:schemeClr val="tx2"/>
              </a:solidFill>
            </a:endParaRPr>
          </a:p>
        </p:txBody>
      </p:sp>
      <p:sp>
        <p:nvSpPr>
          <p:cNvPr id="113" name="Rectangle 24">
            <a:extLst>
              <a:ext uri="{FF2B5EF4-FFF2-40B4-BE49-F238E27FC236}">
                <a16:creationId xmlns:a16="http://schemas.microsoft.com/office/drawing/2014/main" id="{969AC41E-8F31-49A8-92FE-40029D4ABDCE}"/>
              </a:ext>
            </a:extLst>
          </p:cNvPr>
          <p:cNvSpPr>
            <a:spLocks noChangeArrowheads="1"/>
          </p:cNvSpPr>
          <p:nvPr/>
        </p:nvSpPr>
        <p:spPr bwMode="auto">
          <a:xfrm>
            <a:off x="6495466" y="2787346"/>
            <a:ext cx="526310" cy="235430"/>
          </a:xfrm>
          <a:prstGeom prst="rect">
            <a:avLst/>
          </a:prstGeom>
          <a:noFill/>
          <a:ln w="38100">
            <a:solidFill>
              <a:schemeClr val="tx1"/>
            </a:solidFill>
            <a:miter lim="800000"/>
            <a:headEnd/>
            <a:tailEnd/>
          </a:ln>
        </p:spPr>
        <p:txBody>
          <a:bodyPr wrap="none" anchor="ctr"/>
          <a:lstStyle/>
          <a:p>
            <a:endParaRPr lang="en-US" altLang="en-US" sz="1400">
              <a:solidFill>
                <a:schemeClr val="tx2"/>
              </a:solidFill>
            </a:endParaRPr>
          </a:p>
        </p:txBody>
      </p:sp>
      <p:sp>
        <p:nvSpPr>
          <p:cNvPr id="114" name="Rectangle 24">
            <a:extLst>
              <a:ext uri="{FF2B5EF4-FFF2-40B4-BE49-F238E27FC236}">
                <a16:creationId xmlns:a16="http://schemas.microsoft.com/office/drawing/2014/main" id="{A0983CCC-A9C3-43B1-A51A-639480C81CB1}"/>
              </a:ext>
            </a:extLst>
          </p:cNvPr>
          <p:cNvSpPr>
            <a:spLocks noChangeArrowheads="1"/>
          </p:cNvSpPr>
          <p:nvPr/>
        </p:nvSpPr>
        <p:spPr bwMode="auto">
          <a:xfrm>
            <a:off x="4400828" y="2787015"/>
            <a:ext cx="527050" cy="234950"/>
          </a:xfrm>
          <a:prstGeom prst="rect">
            <a:avLst/>
          </a:prstGeom>
          <a:solidFill>
            <a:schemeClr val="bg1"/>
          </a:solidFill>
          <a:ln w="38100">
            <a:solidFill>
              <a:schemeClr val="tx1"/>
            </a:solidFill>
            <a:miter lim="800000"/>
            <a:headEnd/>
            <a:tailEnd/>
          </a:ln>
        </p:spPr>
        <p:txBody>
          <a:bodyPr wrap="none" anchor="ctr"/>
          <a:lstStyle/>
          <a:p>
            <a:pPr>
              <a:defRPr/>
            </a:pPr>
            <a:r>
              <a:rPr lang="en-US" sz="1100" dirty="0">
                <a:solidFill>
                  <a:schemeClr val="tx2"/>
                </a:solidFill>
              </a:rPr>
              <a:t> </a:t>
            </a:r>
            <a:endParaRPr lang="en-US" sz="1100" dirty="0"/>
          </a:p>
        </p:txBody>
      </p:sp>
      <p:sp>
        <p:nvSpPr>
          <p:cNvPr id="115" name="Rectangle 24">
            <a:extLst>
              <a:ext uri="{FF2B5EF4-FFF2-40B4-BE49-F238E27FC236}">
                <a16:creationId xmlns:a16="http://schemas.microsoft.com/office/drawing/2014/main" id="{15F09EE2-423B-4F5C-A3A0-B13FD8E8839F}"/>
              </a:ext>
            </a:extLst>
          </p:cNvPr>
          <p:cNvSpPr>
            <a:spLocks noChangeArrowheads="1"/>
          </p:cNvSpPr>
          <p:nvPr/>
        </p:nvSpPr>
        <p:spPr bwMode="auto">
          <a:xfrm>
            <a:off x="4933337" y="2787346"/>
            <a:ext cx="526310" cy="235430"/>
          </a:xfrm>
          <a:prstGeom prst="rect">
            <a:avLst/>
          </a:prstGeom>
          <a:noFill/>
          <a:ln w="38100">
            <a:solidFill>
              <a:schemeClr val="tx1"/>
            </a:solidFill>
            <a:miter lim="800000"/>
            <a:headEnd/>
            <a:tailEnd/>
          </a:ln>
        </p:spPr>
        <p:txBody>
          <a:bodyPr wrap="none" anchor="ctr"/>
          <a:lstStyle/>
          <a:p>
            <a:endParaRPr lang="en-US" altLang="en-US" sz="1400">
              <a:solidFill>
                <a:schemeClr val="tx2"/>
              </a:solidFill>
            </a:endParaRPr>
          </a:p>
        </p:txBody>
      </p:sp>
      <p:sp>
        <p:nvSpPr>
          <p:cNvPr id="116" name="Rectangle 24">
            <a:extLst>
              <a:ext uri="{FF2B5EF4-FFF2-40B4-BE49-F238E27FC236}">
                <a16:creationId xmlns:a16="http://schemas.microsoft.com/office/drawing/2014/main" id="{5697BBD9-882E-415B-84B6-4C5AC4655CFB}"/>
              </a:ext>
            </a:extLst>
          </p:cNvPr>
          <p:cNvSpPr>
            <a:spLocks noChangeArrowheads="1"/>
          </p:cNvSpPr>
          <p:nvPr/>
        </p:nvSpPr>
        <p:spPr bwMode="auto">
          <a:xfrm>
            <a:off x="5416373" y="4018819"/>
            <a:ext cx="536240" cy="232689"/>
          </a:xfrm>
          <a:prstGeom prst="rect">
            <a:avLst/>
          </a:prstGeom>
          <a:noFill/>
          <a:ln w="38100">
            <a:solidFill>
              <a:schemeClr val="tx1"/>
            </a:solidFill>
            <a:miter lim="800000"/>
            <a:headEnd/>
            <a:tailEnd/>
          </a:ln>
        </p:spPr>
        <p:txBody>
          <a:bodyPr wrap="none" anchor="ctr"/>
          <a:lstStyle/>
          <a:p>
            <a:endParaRPr lang="en-US" altLang="en-US" sz="1400">
              <a:solidFill>
                <a:schemeClr val="tx2"/>
              </a:solidFill>
            </a:endParaRPr>
          </a:p>
        </p:txBody>
      </p:sp>
      <p:sp>
        <p:nvSpPr>
          <p:cNvPr id="117" name="Rectangle 24">
            <a:extLst>
              <a:ext uri="{FF2B5EF4-FFF2-40B4-BE49-F238E27FC236}">
                <a16:creationId xmlns:a16="http://schemas.microsoft.com/office/drawing/2014/main" id="{392387BC-4E93-44F0-AAC3-26AF3F91C9D8}"/>
              </a:ext>
            </a:extLst>
          </p:cNvPr>
          <p:cNvSpPr>
            <a:spLocks noChangeArrowheads="1"/>
          </p:cNvSpPr>
          <p:nvPr/>
        </p:nvSpPr>
        <p:spPr bwMode="auto">
          <a:xfrm>
            <a:off x="5944953" y="4018819"/>
            <a:ext cx="526310" cy="232689"/>
          </a:xfrm>
          <a:prstGeom prst="rect">
            <a:avLst/>
          </a:prstGeom>
          <a:noFill/>
          <a:ln w="38100">
            <a:solidFill>
              <a:schemeClr val="tx1"/>
            </a:solidFill>
            <a:miter lim="800000"/>
            <a:headEnd/>
            <a:tailEnd/>
          </a:ln>
        </p:spPr>
        <p:txBody>
          <a:bodyPr wrap="none" anchor="ctr"/>
          <a:lstStyle/>
          <a:p>
            <a:endParaRPr lang="en-US" altLang="en-US" sz="1400">
              <a:solidFill>
                <a:schemeClr val="tx2"/>
              </a:solidFill>
            </a:endParaRPr>
          </a:p>
        </p:txBody>
      </p:sp>
      <p:sp>
        <p:nvSpPr>
          <p:cNvPr id="118" name="Rectangle 24">
            <a:extLst>
              <a:ext uri="{FF2B5EF4-FFF2-40B4-BE49-F238E27FC236}">
                <a16:creationId xmlns:a16="http://schemas.microsoft.com/office/drawing/2014/main" id="{051A7705-EB8F-4945-8C71-8CF941FCB7CC}"/>
              </a:ext>
            </a:extLst>
          </p:cNvPr>
          <p:cNvSpPr>
            <a:spLocks noChangeArrowheads="1"/>
          </p:cNvSpPr>
          <p:nvPr/>
        </p:nvSpPr>
        <p:spPr bwMode="auto">
          <a:xfrm>
            <a:off x="6465149" y="4018819"/>
            <a:ext cx="526310" cy="235430"/>
          </a:xfrm>
          <a:prstGeom prst="rect">
            <a:avLst/>
          </a:prstGeom>
          <a:noFill/>
          <a:ln w="38100">
            <a:solidFill>
              <a:schemeClr val="tx1"/>
            </a:solidFill>
            <a:miter lim="800000"/>
            <a:headEnd/>
            <a:tailEnd/>
          </a:ln>
        </p:spPr>
        <p:txBody>
          <a:bodyPr wrap="none" anchor="ctr"/>
          <a:lstStyle/>
          <a:p>
            <a:endParaRPr lang="en-US" altLang="en-US" sz="1400">
              <a:solidFill>
                <a:schemeClr val="tx2"/>
              </a:solidFill>
            </a:endParaRPr>
          </a:p>
        </p:txBody>
      </p:sp>
      <p:sp>
        <p:nvSpPr>
          <p:cNvPr id="119" name="Rectangle 24">
            <a:extLst>
              <a:ext uri="{FF2B5EF4-FFF2-40B4-BE49-F238E27FC236}">
                <a16:creationId xmlns:a16="http://schemas.microsoft.com/office/drawing/2014/main" id="{044ED067-69AA-43CF-9EEF-C2B6364E30A1}"/>
              </a:ext>
            </a:extLst>
          </p:cNvPr>
          <p:cNvSpPr>
            <a:spLocks noChangeArrowheads="1"/>
          </p:cNvSpPr>
          <p:nvPr/>
        </p:nvSpPr>
        <p:spPr bwMode="auto">
          <a:xfrm>
            <a:off x="4370511" y="4018488"/>
            <a:ext cx="527050" cy="234950"/>
          </a:xfrm>
          <a:prstGeom prst="rect">
            <a:avLst/>
          </a:prstGeom>
          <a:solidFill>
            <a:schemeClr val="tx2">
              <a:lumMod val="40000"/>
              <a:lumOff val="60000"/>
            </a:schemeClr>
          </a:solidFill>
          <a:ln w="38100">
            <a:solidFill>
              <a:schemeClr val="tx1"/>
            </a:solidFill>
            <a:miter lim="800000"/>
            <a:headEnd/>
            <a:tailEnd/>
          </a:ln>
        </p:spPr>
        <p:txBody>
          <a:bodyPr wrap="none" anchor="ctr"/>
          <a:lstStyle/>
          <a:p>
            <a:pPr>
              <a:defRPr/>
            </a:pPr>
            <a:r>
              <a:rPr lang="en-US" sz="1100" dirty="0">
                <a:solidFill>
                  <a:schemeClr val="tx2"/>
                </a:solidFill>
              </a:rPr>
              <a:t>   </a:t>
            </a:r>
            <a:r>
              <a:rPr lang="en-US" sz="1100" dirty="0"/>
              <a:t>5</a:t>
            </a:r>
          </a:p>
        </p:txBody>
      </p:sp>
      <p:sp>
        <p:nvSpPr>
          <p:cNvPr id="120" name="Rectangle 24">
            <a:extLst>
              <a:ext uri="{FF2B5EF4-FFF2-40B4-BE49-F238E27FC236}">
                <a16:creationId xmlns:a16="http://schemas.microsoft.com/office/drawing/2014/main" id="{17B34FE5-4B97-4770-8A30-63976263C7C5}"/>
              </a:ext>
            </a:extLst>
          </p:cNvPr>
          <p:cNvSpPr>
            <a:spLocks noChangeArrowheads="1"/>
          </p:cNvSpPr>
          <p:nvPr/>
        </p:nvSpPr>
        <p:spPr bwMode="auto">
          <a:xfrm>
            <a:off x="4876800" y="4018819"/>
            <a:ext cx="526310" cy="235430"/>
          </a:xfrm>
          <a:prstGeom prst="rect">
            <a:avLst/>
          </a:prstGeom>
          <a:solidFill>
            <a:schemeClr val="tx2">
              <a:lumMod val="40000"/>
              <a:lumOff val="60000"/>
            </a:schemeClr>
          </a:solidFill>
          <a:ln w="38100">
            <a:solidFill>
              <a:schemeClr val="tx1"/>
            </a:solidFill>
            <a:miter lim="800000"/>
            <a:headEnd/>
            <a:tailEnd/>
          </a:ln>
        </p:spPr>
        <p:txBody>
          <a:bodyPr wrap="none" anchor="ctr"/>
          <a:lstStyle/>
          <a:p>
            <a:r>
              <a:rPr lang="en-US" altLang="en-US" sz="1100" dirty="0"/>
              <a:t>   8</a:t>
            </a:r>
          </a:p>
        </p:txBody>
      </p:sp>
      <p:sp>
        <p:nvSpPr>
          <p:cNvPr id="108" name="Rectangle 12"/>
          <p:cNvSpPr>
            <a:spLocks noChangeArrowheads="1"/>
          </p:cNvSpPr>
          <p:nvPr/>
        </p:nvSpPr>
        <p:spPr bwMode="auto">
          <a:xfrm>
            <a:off x="6217456" y="2052130"/>
            <a:ext cx="2671321" cy="369332"/>
          </a:xfrm>
          <a:prstGeom prst="rect">
            <a:avLst/>
          </a:prstGeom>
          <a:noFill/>
          <a:ln w="9525">
            <a:noFill/>
            <a:miter lim="800000"/>
            <a:headEnd/>
            <a:tailEnd/>
          </a:ln>
        </p:spPr>
        <p:txBody>
          <a:bodyPr wrap="square" lIns="0" tIns="0" rIns="0" bIns="0">
            <a:spAutoFit/>
          </a:bodyPr>
          <a:lstStyle/>
          <a:p>
            <a:pPr algn="ctr"/>
            <a:r>
              <a:rPr lang="en-US" altLang="en-US" sz="1200" dirty="0" smtClean="0">
                <a:solidFill>
                  <a:srgbClr val="FF0000"/>
                </a:solidFill>
                <a:latin typeface="Times New Roman" pitchFamily="18" charset="0"/>
              </a:rPr>
              <a:t>Notice that r is holding the index of the next available position in the queue</a:t>
            </a:r>
            <a:endParaRPr lang="en-US" altLang="en-US" sz="1200" dirty="0">
              <a:solidFill>
                <a:srgbClr val="FF0000"/>
              </a:solidFill>
              <a:latin typeface="Tahoma"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B0890400-BB8B-4A44-AB63-65C7CA223E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36" name="Rectangle 4"/>
          <p:cNvSpPr>
            <a:spLocks noChangeArrowheads="1"/>
          </p:cNvSpPr>
          <p:nvPr/>
        </p:nvSpPr>
        <p:spPr bwMode="auto">
          <a:xfrm>
            <a:off x="723591" y="804333"/>
            <a:ext cx="2543925" cy="5249334"/>
          </a:xfrm>
          <a:prstGeom prst="rect">
            <a:avLst/>
          </a:prstGeom>
        </p:spPr>
        <p:txBody>
          <a:bodyPr vert="horz" lIns="91440" tIns="45720" rIns="91440" bIns="45720" rtlCol="0" anchor="ctr">
            <a:normAutofit/>
          </a:bodyPr>
          <a:lstStyle/>
          <a:p>
            <a:pPr algn="r" defTabSz="914400">
              <a:lnSpc>
                <a:spcPct val="80000"/>
              </a:lnSpc>
              <a:spcBef>
                <a:spcPct val="0"/>
              </a:spcBef>
              <a:spcAft>
                <a:spcPts val="600"/>
              </a:spcAft>
            </a:pPr>
            <a:r>
              <a:rPr lang="en-US" sz="5000" cap="all" spc="100">
                <a:solidFill>
                  <a:schemeClr val="tx1">
                    <a:lumMod val="95000"/>
                    <a:lumOff val="5000"/>
                  </a:schemeClr>
                </a:solidFill>
                <a:latin typeface="+mj-lt"/>
                <a:ea typeface="+mj-ea"/>
                <a:cs typeface="+mj-cs"/>
              </a:rPr>
              <a:t>Discussion</a:t>
            </a:r>
          </a:p>
        </p:txBody>
      </p:sp>
      <p:cxnSp>
        <p:nvCxnSpPr>
          <p:cNvPr id="75" name="Straight Connector 74">
            <a:extLst>
              <a:ext uri="{FF2B5EF4-FFF2-40B4-BE49-F238E27FC236}">
                <a16:creationId xmlns:a16="http://schemas.microsoft.com/office/drawing/2014/main" id="{4D39B797-CDC6-4529-8A36-9CBFC981633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081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4035" name="Rectangle 3"/>
          <p:cNvSpPr>
            <a:spLocks noGrp="1" noChangeArrowheads="1"/>
          </p:cNvSpPr>
          <p:nvPr>
            <p:ph type="body" idx="1"/>
          </p:nvPr>
        </p:nvSpPr>
        <p:spPr>
          <a:xfrm>
            <a:off x="3749497" y="804333"/>
            <a:ext cx="4693291" cy="5249334"/>
          </a:xfrm>
        </p:spPr>
        <p:txBody>
          <a:bodyPr vert="horz" lIns="45720" tIns="45720" rIns="45720" bIns="45720" rtlCol="0" anchor="ctr">
            <a:normAutofit/>
          </a:bodyPr>
          <a:lstStyle/>
          <a:p>
            <a:r>
              <a:rPr lang="en-US" dirty="0"/>
              <a:t>The initialization value of the rear!</a:t>
            </a:r>
          </a:p>
          <a:p>
            <a:pPr lvl="1"/>
            <a:r>
              <a:rPr lang="en-US"/>
              <a:t>What if the queue is empty?</a:t>
            </a:r>
          </a:p>
          <a:p>
            <a:pPr lvl="1"/>
            <a:r>
              <a:rPr lang="en-US"/>
              <a:t>What if there is only 1 element?</a:t>
            </a:r>
          </a:p>
          <a:p>
            <a:pPr lvl="1"/>
            <a:r>
              <a:rPr lang="en-US"/>
              <a:t>What if the queue is full?</a:t>
            </a:r>
          </a:p>
          <a:p>
            <a:pPr lvl="1"/>
            <a:r>
              <a:rPr lang="en-US"/>
              <a:t>What about the order of the operations in dequeue() and enqueue()?</a:t>
            </a:r>
          </a:p>
          <a:p>
            <a:pPr lvl="1"/>
            <a:endParaRPr lang="en-US"/>
          </a:p>
          <a:p>
            <a:endParaRPr lang="en-US" dirty="0"/>
          </a:p>
        </p:txBody>
      </p:sp>
      <p:sp>
        <p:nvSpPr>
          <p:cNvPr id="5" name="Slide Number Placeholder 2">
            <a:extLst>
              <a:ext uri="{FF2B5EF4-FFF2-40B4-BE49-F238E27FC236}">
                <a16:creationId xmlns:a16="http://schemas.microsoft.com/office/drawing/2014/main" id="{4DCFA1A9-FCDB-409C-B724-EA19D31AFE47}"/>
              </a:ext>
            </a:extLst>
          </p:cNvPr>
          <p:cNvSpPr txBox="1">
            <a:spLocks noGrp="1"/>
          </p:cNvSpPr>
          <p:nvPr/>
        </p:nvSpPr>
        <p:spPr bwMode="auto">
          <a:xfrm>
            <a:off x="6553200" y="6248400"/>
            <a:ext cx="2133600" cy="457200"/>
          </a:xfrm>
          <a:prstGeom prst="rect">
            <a:avLst/>
          </a:prstGeom>
          <a:noFill/>
          <a:ln w="9525">
            <a:noFill/>
            <a:miter lim="800000"/>
            <a:headEnd/>
            <a:tailEnd/>
          </a:ln>
          <a:effectLst/>
        </p:spPr>
        <p:txBody>
          <a:bodyPr anchor="b"/>
          <a:lstStyle/>
          <a:p>
            <a:pPr algn="r" eaLnBrk="1" hangingPunct="1">
              <a:spcAft>
                <a:spcPts val="600"/>
              </a:spcAft>
            </a:pPr>
            <a:fld id="{F0DCA40D-76F4-474E-B309-A490AD3D7FA5}" type="slidenum">
              <a:rPr lang="en-US" altLang="en-US" sz="1200">
                <a:latin typeface="Arial Black" pitchFamily="34" charset="0"/>
              </a:rPr>
              <a:pPr algn="r" eaLnBrk="1" hangingPunct="1">
                <a:spcAft>
                  <a:spcPts val="600"/>
                </a:spcAft>
              </a:pPr>
              <a:t>16</a:t>
            </a:fld>
            <a:endParaRPr lang="en-US" altLang="en-US" sz="1200">
              <a:latin typeface="Arial Black" pitchFamily="34" charset="0"/>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3489341904"/>
              </p:ext>
            </p:extLst>
          </p:nvPr>
        </p:nvGraphicFramePr>
        <p:xfrm>
          <a:off x="953210" y="3464103"/>
          <a:ext cx="7657388" cy="1343109"/>
        </p:xfrm>
        <a:graphic>
          <a:graphicData uri="http://schemas.openxmlformats.org/drawingml/2006/table">
            <a:tbl>
              <a:tblPr rtl="1" firstRow="1" bandRow="1">
                <a:tableStyleId>{93296810-A885-4BE3-A3E7-6D5BEEA58F35}</a:tableStyleId>
              </a:tblPr>
              <a:tblGrid>
                <a:gridCol w="3044094">
                  <a:extLst>
                    <a:ext uri="{9D8B030D-6E8A-4147-A177-3AD203B41FA5}">
                      <a16:colId xmlns:a16="http://schemas.microsoft.com/office/drawing/2014/main" val="20000"/>
                    </a:ext>
                  </a:extLst>
                </a:gridCol>
                <a:gridCol w="4613294">
                  <a:extLst>
                    <a:ext uri="{9D8B030D-6E8A-4147-A177-3AD203B41FA5}">
                      <a16:colId xmlns:a16="http://schemas.microsoft.com/office/drawing/2014/main" val="20001"/>
                    </a:ext>
                  </a:extLst>
                </a:gridCol>
              </a:tblGrid>
              <a:tr h="289915">
                <a:tc>
                  <a:txBody>
                    <a:bodyPr/>
                    <a:lstStyle/>
                    <a:p>
                      <a:pPr algn="ctr" rtl="0"/>
                      <a:r>
                        <a:rPr lang="en-US" sz="1600" b="0" dirty="0" err="1">
                          <a:ln>
                            <a:solidFill>
                              <a:sysClr val="windowText" lastClr="000000"/>
                            </a:solidFill>
                          </a:ln>
                          <a:solidFill>
                            <a:schemeClr val="tx1"/>
                          </a:solidFill>
                          <a:latin typeface="Agency FB" panose="020B0503020202020204" pitchFamily="34" charset="0"/>
                          <a:cs typeface="Courier New" panose="02070309020205020404" pitchFamily="49" charset="0"/>
                        </a:rPr>
                        <a:t>isFull</a:t>
                      </a:r>
                      <a:r>
                        <a:rPr lang="en-US" sz="1600" b="0" dirty="0">
                          <a:ln>
                            <a:solidFill>
                              <a:sysClr val="windowText" lastClr="000000"/>
                            </a:solidFill>
                          </a:ln>
                          <a:solidFill>
                            <a:schemeClr val="tx1"/>
                          </a:solidFill>
                          <a:latin typeface="Agency FB" panose="020B0503020202020204" pitchFamily="34" charset="0"/>
                          <a:cs typeface="Courier New" panose="02070309020205020404" pitchFamily="49" charset="0"/>
                        </a:rPr>
                        <a:t>()</a:t>
                      </a:r>
                      <a:endParaRPr lang="ar-SA" sz="1600" b="0" dirty="0">
                        <a:ln>
                          <a:solidFill>
                            <a:sysClr val="windowText" lastClr="000000"/>
                          </a:solidFill>
                        </a:ln>
                        <a:solidFill>
                          <a:schemeClr val="tx1"/>
                        </a:solidFill>
                        <a:latin typeface="Agency FB" panose="020B0503020202020204" pitchFamily="34" charset="0"/>
                        <a:cs typeface="Courier New" panose="02070309020205020404" pitchFamily="49" charset="0"/>
                      </a:endParaRPr>
                    </a:p>
                  </a:txBody>
                  <a:tcPr marL="84406" marR="84406" marT="42203" marB="42203"/>
                </a:tc>
                <a:tc>
                  <a:txBody>
                    <a:bodyPr/>
                    <a:lstStyle/>
                    <a:p>
                      <a:pPr algn="ctr" rtl="0"/>
                      <a:r>
                        <a:rPr lang="en-US" sz="1600" b="0" dirty="0">
                          <a:ln>
                            <a:solidFill>
                              <a:sysClr val="windowText" lastClr="000000"/>
                            </a:solidFill>
                          </a:ln>
                          <a:solidFill>
                            <a:schemeClr val="tx1"/>
                          </a:solidFill>
                          <a:latin typeface="Agency FB" panose="020B0503020202020204" pitchFamily="34" charset="0"/>
                        </a:rPr>
                        <a:t>enqueue ()</a:t>
                      </a:r>
                      <a:endParaRPr lang="ar-SA" sz="1600" b="0" dirty="0">
                        <a:ln>
                          <a:solidFill>
                            <a:sysClr val="windowText" lastClr="000000"/>
                          </a:solidFill>
                        </a:ln>
                        <a:solidFill>
                          <a:schemeClr val="tx1"/>
                        </a:solidFill>
                        <a:latin typeface="Agency FB" panose="020B0503020202020204" pitchFamily="34" charset="0"/>
                        <a:cs typeface="Courier New" panose="02070309020205020404" pitchFamily="49" charset="0"/>
                      </a:endParaRPr>
                    </a:p>
                  </a:txBody>
                  <a:tcPr marL="84406" marR="84406" marT="42203" marB="42203"/>
                </a:tc>
                <a:extLst>
                  <a:ext uri="{0D108BD9-81ED-4DB2-BD59-A6C34878D82A}">
                    <a16:rowId xmlns:a16="http://schemas.microsoft.com/office/drawing/2014/main" val="10000"/>
                  </a:ext>
                </a:extLst>
              </a:tr>
              <a:tr h="1014863">
                <a:tc>
                  <a:txBody>
                    <a:bodyPr/>
                    <a:lstStyle/>
                    <a:p>
                      <a:pPr marL="0" marR="0" indent="0" algn="l" defTabSz="872740" rtl="0" eaLnBrk="1" fontAlgn="auto" latinLnBrk="0" hangingPunct="1">
                        <a:lnSpc>
                          <a:spcPct val="100000"/>
                        </a:lnSpc>
                        <a:spcBef>
                          <a:spcPts val="0"/>
                        </a:spcBef>
                        <a:spcAft>
                          <a:spcPts val="0"/>
                        </a:spcAft>
                        <a:buClrTx/>
                        <a:buSzTx/>
                        <a:buFontTx/>
                        <a:buNone/>
                        <a:tabLst/>
                        <a:defRPr/>
                      </a:pPr>
                      <a:r>
                        <a:rPr lang="en-US" sz="1200" kern="1200" dirty="0">
                          <a:ln>
                            <a:solidFill>
                              <a:sysClr val="windowText" lastClr="000000"/>
                            </a:solidFill>
                          </a:ln>
                          <a:solidFill>
                            <a:schemeClr val="dk1"/>
                          </a:solidFill>
                          <a:latin typeface="Courier New" panose="02070309020205020404" pitchFamily="49" charset="0"/>
                          <a:ea typeface="+mn-ea"/>
                          <a:cs typeface="Courier New" panose="02070309020205020404" pitchFamily="49" charset="0"/>
                        </a:rPr>
                        <a:t>public </a:t>
                      </a:r>
                      <a:r>
                        <a:rPr lang="en-US" sz="1200" kern="1200" dirty="0" err="1">
                          <a:ln>
                            <a:solidFill>
                              <a:sysClr val="windowText" lastClr="000000"/>
                            </a:solidFill>
                          </a:ln>
                          <a:solidFill>
                            <a:schemeClr val="dk1"/>
                          </a:solidFill>
                          <a:latin typeface="Courier New" panose="02070309020205020404" pitchFamily="49" charset="0"/>
                          <a:ea typeface="+mn-ea"/>
                          <a:cs typeface="Courier New" panose="02070309020205020404" pitchFamily="49" charset="0"/>
                        </a:rPr>
                        <a:t>boolean</a:t>
                      </a:r>
                      <a:r>
                        <a:rPr lang="en-US" sz="1200" kern="1200" dirty="0">
                          <a:ln>
                            <a:solidFill>
                              <a:sysClr val="windowText" lastClr="000000"/>
                            </a:solidFill>
                          </a:ln>
                          <a:solidFill>
                            <a:schemeClr val="dk1"/>
                          </a:solidFill>
                          <a:latin typeface="Courier New" panose="02070309020205020404" pitchFamily="49" charset="0"/>
                          <a:ea typeface="+mn-ea"/>
                          <a:cs typeface="Courier New" panose="02070309020205020404" pitchFamily="49" charset="0"/>
                        </a:rPr>
                        <a:t> </a:t>
                      </a:r>
                      <a:r>
                        <a:rPr lang="en-US" sz="1200" kern="1200" dirty="0" err="1">
                          <a:ln>
                            <a:solidFill>
                              <a:sysClr val="windowText" lastClr="000000"/>
                            </a:solidFill>
                          </a:ln>
                          <a:solidFill>
                            <a:schemeClr val="dk1"/>
                          </a:solidFill>
                          <a:latin typeface="Courier New" panose="02070309020205020404" pitchFamily="49" charset="0"/>
                          <a:ea typeface="+mn-ea"/>
                          <a:cs typeface="Courier New" panose="02070309020205020404" pitchFamily="49" charset="0"/>
                        </a:rPr>
                        <a:t>isFull</a:t>
                      </a:r>
                      <a:r>
                        <a:rPr lang="en-US" sz="1200" kern="1200" dirty="0">
                          <a:ln>
                            <a:solidFill>
                              <a:sysClr val="windowText" lastClr="000000"/>
                            </a:solidFill>
                          </a:ln>
                          <a:solidFill>
                            <a:schemeClr val="dk1"/>
                          </a:solidFill>
                          <a:latin typeface="Courier New" panose="02070309020205020404" pitchFamily="49" charset="0"/>
                          <a:ea typeface="+mn-ea"/>
                          <a:cs typeface="Courier New" panose="02070309020205020404" pitchFamily="49" charset="0"/>
                        </a:rPr>
                        <a:t>( ){   </a:t>
                      </a:r>
                    </a:p>
                    <a:p>
                      <a:pPr marL="0" marR="0" indent="0" algn="l" defTabSz="872740" rtl="0" eaLnBrk="1" fontAlgn="auto" latinLnBrk="0" hangingPunct="1">
                        <a:lnSpc>
                          <a:spcPct val="100000"/>
                        </a:lnSpc>
                        <a:spcBef>
                          <a:spcPts val="0"/>
                        </a:spcBef>
                        <a:spcAft>
                          <a:spcPts val="0"/>
                        </a:spcAft>
                        <a:buClrTx/>
                        <a:buSzTx/>
                        <a:buFontTx/>
                        <a:buNone/>
                        <a:tabLst/>
                        <a:defRPr/>
                      </a:pPr>
                      <a:r>
                        <a:rPr lang="en-US" sz="1200" kern="1200" dirty="0">
                          <a:ln>
                            <a:solidFill>
                              <a:sysClr val="windowText" lastClr="000000"/>
                            </a:solidFill>
                          </a:ln>
                          <a:solidFill>
                            <a:schemeClr val="dk1"/>
                          </a:solidFill>
                          <a:latin typeface="Courier New" panose="02070309020205020404" pitchFamily="49" charset="0"/>
                          <a:ea typeface="+mn-ea"/>
                          <a:cs typeface="Courier New" panose="02070309020205020404" pitchFamily="49" charset="0"/>
                        </a:rPr>
                        <a:t>     if((rear+1) == size)  </a:t>
                      </a:r>
                    </a:p>
                    <a:p>
                      <a:pPr marL="0" marR="0" indent="0" algn="l" defTabSz="872740" rtl="0" eaLnBrk="1" fontAlgn="auto" latinLnBrk="0" hangingPunct="1">
                        <a:lnSpc>
                          <a:spcPct val="100000"/>
                        </a:lnSpc>
                        <a:spcBef>
                          <a:spcPts val="0"/>
                        </a:spcBef>
                        <a:spcAft>
                          <a:spcPts val="0"/>
                        </a:spcAft>
                        <a:buClrTx/>
                        <a:buSzTx/>
                        <a:buFontTx/>
                        <a:buNone/>
                        <a:tabLst/>
                        <a:defRPr/>
                      </a:pPr>
                      <a:r>
                        <a:rPr lang="en-US" sz="1200" kern="1200" dirty="0">
                          <a:ln>
                            <a:solidFill>
                              <a:sysClr val="windowText" lastClr="000000"/>
                            </a:solidFill>
                          </a:ln>
                          <a:solidFill>
                            <a:schemeClr val="dk1"/>
                          </a:solidFill>
                          <a:latin typeface="Courier New" panose="02070309020205020404" pitchFamily="49" charset="0"/>
                          <a:ea typeface="+mn-ea"/>
                          <a:cs typeface="Courier New" panose="02070309020205020404" pitchFamily="49" charset="0"/>
                        </a:rPr>
                        <a:t>         return true;  </a:t>
                      </a:r>
                    </a:p>
                    <a:p>
                      <a:pPr marL="0" marR="0" indent="0" algn="l" defTabSz="872740" rtl="0" eaLnBrk="1" fontAlgn="auto" latinLnBrk="0" hangingPunct="1">
                        <a:lnSpc>
                          <a:spcPct val="100000"/>
                        </a:lnSpc>
                        <a:spcBef>
                          <a:spcPts val="0"/>
                        </a:spcBef>
                        <a:spcAft>
                          <a:spcPts val="0"/>
                        </a:spcAft>
                        <a:buClrTx/>
                        <a:buSzTx/>
                        <a:buFontTx/>
                        <a:buNone/>
                        <a:tabLst/>
                        <a:defRPr/>
                      </a:pPr>
                      <a:r>
                        <a:rPr lang="en-US" sz="1200" kern="1200" dirty="0">
                          <a:ln>
                            <a:solidFill>
                              <a:sysClr val="windowText" lastClr="000000"/>
                            </a:solidFill>
                          </a:ln>
                          <a:solidFill>
                            <a:schemeClr val="dk1"/>
                          </a:solidFill>
                          <a:latin typeface="Courier New" panose="02070309020205020404" pitchFamily="49" charset="0"/>
                          <a:ea typeface="+mn-ea"/>
                          <a:cs typeface="Courier New" panose="02070309020205020404" pitchFamily="49" charset="0"/>
                        </a:rPr>
                        <a:t>     return false;</a:t>
                      </a:r>
                    </a:p>
                    <a:p>
                      <a:pPr marL="0" marR="0" indent="0" algn="l" defTabSz="872740" rtl="0" eaLnBrk="1" fontAlgn="auto" latinLnBrk="0" hangingPunct="1">
                        <a:lnSpc>
                          <a:spcPct val="100000"/>
                        </a:lnSpc>
                        <a:spcBef>
                          <a:spcPts val="0"/>
                        </a:spcBef>
                        <a:spcAft>
                          <a:spcPts val="0"/>
                        </a:spcAft>
                        <a:buClrTx/>
                        <a:buSzTx/>
                        <a:buFontTx/>
                        <a:buNone/>
                        <a:tabLst/>
                        <a:defRPr/>
                      </a:pPr>
                      <a:r>
                        <a:rPr lang="en-US" sz="1200" kern="1200" dirty="0">
                          <a:ln>
                            <a:solidFill>
                              <a:sysClr val="windowText" lastClr="000000"/>
                            </a:solidFill>
                          </a:ln>
                          <a:solidFill>
                            <a:schemeClr val="dk1"/>
                          </a:solidFill>
                          <a:latin typeface="Courier New" panose="02070309020205020404" pitchFamily="49" charset="0"/>
                          <a:ea typeface="+mn-ea"/>
                          <a:cs typeface="Courier New" panose="02070309020205020404" pitchFamily="49" charset="0"/>
                        </a:rPr>
                        <a:t>}</a:t>
                      </a:r>
                    </a:p>
                  </a:txBody>
                  <a:tcPr marL="84406" marR="84406" marT="42203" marB="42203"/>
                </a:tc>
                <a:tc>
                  <a:txBody>
                    <a:bodyPr/>
                    <a:lstStyle/>
                    <a:p>
                      <a:pPr marL="0" marR="0" indent="0" algn="l" defTabSz="872740" rtl="0" eaLnBrk="1" fontAlgn="auto" latinLnBrk="0" hangingPunct="1">
                        <a:lnSpc>
                          <a:spcPct val="100000"/>
                        </a:lnSpc>
                        <a:spcBef>
                          <a:spcPts val="0"/>
                        </a:spcBef>
                        <a:spcAft>
                          <a:spcPts val="0"/>
                        </a:spcAft>
                        <a:buClrTx/>
                        <a:buSzTx/>
                        <a:buFontTx/>
                        <a:buNone/>
                        <a:tabLst/>
                        <a:defRPr/>
                      </a:pPr>
                      <a:r>
                        <a:rPr lang="en-US" sz="1000" kern="1200" dirty="0">
                          <a:ln>
                            <a:solidFill>
                              <a:sysClr val="windowText" lastClr="000000"/>
                            </a:solidFill>
                          </a:ln>
                          <a:solidFill>
                            <a:schemeClr val="dk1"/>
                          </a:solidFill>
                          <a:latin typeface="Courier New" panose="02070309020205020404" pitchFamily="49" charset="0"/>
                          <a:ea typeface="+mn-ea"/>
                          <a:cs typeface="Courier New" panose="02070309020205020404" pitchFamily="49" charset="0"/>
                        </a:rPr>
                        <a:t>/* rear holds the index of the last item in the queue */</a:t>
                      </a:r>
                    </a:p>
                    <a:p>
                      <a:pPr marL="0" marR="0" indent="0" algn="l" defTabSz="872740" rtl="0" eaLnBrk="1" fontAlgn="auto" latinLnBrk="0" hangingPunct="1">
                        <a:lnSpc>
                          <a:spcPct val="100000"/>
                        </a:lnSpc>
                        <a:spcBef>
                          <a:spcPts val="0"/>
                        </a:spcBef>
                        <a:spcAft>
                          <a:spcPts val="0"/>
                        </a:spcAft>
                        <a:buClrTx/>
                        <a:buSzTx/>
                        <a:buFontTx/>
                        <a:buNone/>
                        <a:tabLst/>
                        <a:defRPr/>
                      </a:pPr>
                      <a:r>
                        <a:rPr lang="en-US" sz="1200" kern="1200" dirty="0">
                          <a:ln>
                            <a:solidFill>
                              <a:sysClr val="windowText" lastClr="000000"/>
                            </a:solidFill>
                          </a:ln>
                          <a:solidFill>
                            <a:schemeClr val="dk1"/>
                          </a:solidFill>
                          <a:latin typeface="Courier New" panose="02070309020205020404" pitchFamily="49" charset="0"/>
                          <a:ea typeface="+mn-ea"/>
                          <a:cs typeface="Courier New" panose="02070309020205020404" pitchFamily="49" charset="0"/>
                        </a:rPr>
                        <a:t>public void enqueue(int x){   </a:t>
                      </a:r>
                    </a:p>
                    <a:p>
                      <a:pPr marL="0" marR="0" indent="0" algn="l" defTabSz="872740" rtl="0" eaLnBrk="1" fontAlgn="auto" latinLnBrk="0" hangingPunct="1">
                        <a:lnSpc>
                          <a:spcPct val="100000"/>
                        </a:lnSpc>
                        <a:spcBef>
                          <a:spcPts val="0"/>
                        </a:spcBef>
                        <a:spcAft>
                          <a:spcPts val="0"/>
                        </a:spcAft>
                        <a:buClrTx/>
                        <a:buSzTx/>
                        <a:buFontTx/>
                        <a:buNone/>
                        <a:tabLst/>
                        <a:defRPr/>
                      </a:pPr>
                      <a:r>
                        <a:rPr lang="en-US" sz="1200" kern="1200" dirty="0">
                          <a:ln>
                            <a:solidFill>
                              <a:sysClr val="windowText" lastClr="000000"/>
                            </a:solidFill>
                          </a:ln>
                          <a:solidFill>
                            <a:schemeClr val="dk1"/>
                          </a:solidFill>
                          <a:latin typeface="Courier New" panose="02070309020205020404" pitchFamily="49" charset="0"/>
                          <a:ea typeface="+mn-ea"/>
                          <a:cs typeface="Courier New" panose="02070309020205020404" pitchFamily="49" charset="0"/>
                        </a:rPr>
                        <a:t>     if( !</a:t>
                      </a:r>
                      <a:r>
                        <a:rPr lang="en-US" sz="1200" kern="1200" dirty="0" err="1">
                          <a:ln>
                            <a:solidFill>
                              <a:sysClr val="windowText" lastClr="000000"/>
                            </a:solidFill>
                          </a:ln>
                          <a:solidFill>
                            <a:schemeClr val="dk1"/>
                          </a:solidFill>
                          <a:latin typeface="Courier New" panose="02070309020205020404" pitchFamily="49" charset="0"/>
                          <a:ea typeface="+mn-ea"/>
                          <a:cs typeface="Courier New" panose="02070309020205020404" pitchFamily="49" charset="0"/>
                        </a:rPr>
                        <a:t>isFull</a:t>
                      </a:r>
                      <a:r>
                        <a:rPr lang="en-US" sz="1200" kern="1200" dirty="0">
                          <a:ln>
                            <a:solidFill>
                              <a:sysClr val="windowText" lastClr="000000"/>
                            </a:solidFill>
                          </a:ln>
                          <a:solidFill>
                            <a:schemeClr val="dk1"/>
                          </a:solidFill>
                          <a:latin typeface="Courier New" panose="02070309020205020404" pitchFamily="49" charset="0"/>
                          <a:ea typeface="+mn-ea"/>
                          <a:cs typeface="Courier New" panose="02070309020205020404" pitchFamily="49" charset="0"/>
                        </a:rPr>
                        <a:t>( ) )</a:t>
                      </a:r>
                    </a:p>
                    <a:p>
                      <a:pPr marL="0" marR="0" indent="0" algn="l" defTabSz="872740" rtl="0" eaLnBrk="1" fontAlgn="auto" latinLnBrk="0" hangingPunct="1">
                        <a:lnSpc>
                          <a:spcPct val="100000"/>
                        </a:lnSpc>
                        <a:spcBef>
                          <a:spcPts val="0"/>
                        </a:spcBef>
                        <a:spcAft>
                          <a:spcPts val="0"/>
                        </a:spcAft>
                        <a:buClrTx/>
                        <a:buSzTx/>
                        <a:buFontTx/>
                        <a:buNone/>
                        <a:tabLst/>
                        <a:defRPr/>
                      </a:pPr>
                      <a:r>
                        <a:rPr lang="en-US" sz="1200" kern="1200" dirty="0">
                          <a:ln>
                            <a:solidFill>
                              <a:sysClr val="windowText" lastClr="000000"/>
                            </a:solidFill>
                          </a:ln>
                          <a:solidFill>
                            <a:schemeClr val="dk1"/>
                          </a:solidFill>
                          <a:latin typeface="Courier New" panose="02070309020205020404" pitchFamily="49" charset="0"/>
                          <a:ea typeface="+mn-ea"/>
                          <a:cs typeface="Courier New" panose="02070309020205020404" pitchFamily="49" charset="0"/>
                        </a:rPr>
                        <a:t>        values[++rear] = x;</a:t>
                      </a:r>
                    </a:p>
                    <a:p>
                      <a:pPr marL="0" marR="0" indent="0" algn="l" defTabSz="872740" rtl="0" eaLnBrk="1" fontAlgn="auto" latinLnBrk="0" hangingPunct="1">
                        <a:lnSpc>
                          <a:spcPct val="100000"/>
                        </a:lnSpc>
                        <a:spcBef>
                          <a:spcPts val="0"/>
                        </a:spcBef>
                        <a:spcAft>
                          <a:spcPts val="0"/>
                        </a:spcAft>
                        <a:buClrTx/>
                        <a:buSzTx/>
                        <a:buFontTx/>
                        <a:buNone/>
                        <a:tabLst/>
                        <a:defRPr/>
                      </a:pPr>
                      <a:r>
                        <a:rPr lang="en-US" sz="1200" kern="1200" dirty="0">
                          <a:ln>
                            <a:solidFill>
                              <a:sysClr val="windowText" lastClr="000000"/>
                            </a:solidFill>
                          </a:ln>
                          <a:solidFill>
                            <a:schemeClr val="dk1"/>
                          </a:solidFill>
                          <a:latin typeface="Courier New" panose="02070309020205020404" pitchFamily="49" charset="0"/>
                          <a:ea typeface="+mn-ea"/>
                          <a:cs typeface="Courier New" panose="02070309020205020404" pitchFamily="49" charset="0"/>
                        </a:rPr>
                        <a:t>}</a:t>
                      </a:r>
                      <a:endParaRPr lang="ar-SA" sz="1200" kern="1200" dirty="0">
                        <a:ln>
                          <a:solidFill>
                            <a:sysClr val="windowText" lastClr="000000"/>
                          </a:solidFill>
                        </a:ln>
                        <a:solidFill>
                          <a:schemeClr val="dk1"/>
                        </a:solidFill>
                        <a:latin typeface="Courier New" panose="02070309020205020404" pitchFamily="49" charset="0"/>
                        <a:ea typeface="+mn-ea"/>
                        <a:cs typeface="Courier New" panose="02070309020205020404" pitchFamily="49" charset="0"/>
                      </a:endParaRPr>
                    </a:p>
                  </a:txBody>
                  <a:tcPr marL="84406" marR="84406" marT="42203" marB="42203"/>
                </a:tc>
                <a:extLst>
                  <a:ext uri="{0D108BD9-81ED-4DB2-BD59-A6C34878D82A}">
                    <a16:rowId xmlns:a16="http://schemas.microsoft.com/office/drawing/2014/main" val="10001"/>
                  </a:ext>
                </a:extLst>
              </a:tr>
            </a:tbl>
          </a:graphicData>
        </a:graphic>
      </p:graphicFrame>
      <p:sp>
        <p:nvSpPr>
          <p:cNvPr id="24579" name="Slide Number Placeholder 2"/>
          <p:cNvSpPr txBox="1">
            <a:spLocks noGrp="1"/>
          </p:cNvSpPr>
          <p:nvPr/>
        </p:nvSpPr>
        <p:spPr bwMode="auto">
          <a:xfrm>
            <a:off x="6553200" y="5525822"/>
            <a:ext cx="2133600" cy="457200"/>
          </a:xfrm>
          <a:prstGeom prst="rect">
            <a:avLst/>
          </a:prstGeom>
          <a:noFill/>
          <a:ln w="9525">
            <a:noFill/>
            <a:miter lim="800000"/>
            <a:headEnd/>
            <a:tailEnd/>
          </a:ln>
          <a:effectLst/>
        </p:spPr>
        <p:txBody>
          <a:bodyPr anchor="b"/>
          <a:lstStyle/>
          <a:p>
            <a:pPr algn="r" eaLnBrk="1" hangingPunct="1"/>
            <a:fld id="{323F1825-FC68-4D64-A7A8-348F5FE5A5FC}" type="slidenum">
              <a:rPr lang="en-US" altLang="en-US" sz="1200">
                <a:latin typeface="Arial Black" pitchFamily="34" charset="0"/>
              </a:rPr>
              <a:pPr algn="r" eaLnBrk="1" hangingPunct="1"/>
              <a:t>17</a:t>
            </a:fld>
            <a:endParaRPr lang="en-US" altLang="en-US" sz="1200">
              <a:latin typeface="Arial Black" pitchFamily="34" charset="0"/>
            </a:endParaRPr>
          </a:p>
        </p:txBody>
      </p:sp>
      <p:sp>
        <p:nvSpPr>
          <p:cNvPr id="24581" name="Title 1"/>
          <p:cNvSpPr>
            <a:spLocks noGrp="1"/>
          </p:cNvSpPr>
          <p:nvPr>
            <p:ph type="title"/>
          </p:nvPr>
        </p:nvSpPr>
        <p:spPr/>
        <p:txBody>
          <a:bodyPr>
            <a:normAutofit/>
          </a:bodyPr>
          <a:lstStyle/>
          <a:p>
            <a:r>
              <a:rPr lang="en-US" altLang="en-US" dirty="0"/>
              <a:t>Implementing a Queue with a simple Array (CONT.)</a:t>
            </a:r>
          </a:p>
        </p:txBody>
      </p:sp>
      <p:sp>
        <p:nvSpPr>
          <p:cNvPr id="3" name="Content Placeholder 2">
            <a:extLst>
              <a:ext uri="{FF2B5EF4-FFF2-40B4-BE49-F238E27FC236}">
                <a16:creationId xmlns:a16="http://schemas.microsoft.com/office/drawing/2014/main" id="{D968DEDB-795C-49CF-B4B4-6C5AF474168D}"/>
              </a:ext>
            </a:extLst>
          </p:cNvPr>
          <p:cNvSpPr>
            <a:spLocks noGrp="1"/>
          </p:cNvSpPr>
          <p:nvPr>
            <p:ph idx="1"/>
          </p:nvPr>
        </p:nvSpPr>
        <p:spPr>
          <a:xfrm>
            <a:off x="533402" y="2029489"/>
            <a:ext cx="7842504" cy="2487169"/>
          </a:xfrm>
        </p:spPr>
        <p:txBody>
          <a:bodyPr>
            <a:normAutofit/>
          </a:bodyPr>
          <a:lstStyle/>
          <a:p>
            <a:pPr>
              <a:lnSpc>
                <a:spcPct val="100000"/>
              </a:lnSpc>
              <a:spcBef>
                <a:spcPts val="0"/>
              </a:spcBef>
              <a:spcAft>
                <a:spcPts val="0"/>
              </a:spcAft>
            </a:pPr>
            <a:r>
              <a:rPr lang="en-US" altLang="en-US" sz="1800" dirty="0"/>
              <a:t>Enqueue/Dequeue Operations- </a:t>
            </a:r>
          </a:p>
          <a:p>
            <a:pPr>
              <a:lnSpc>
                <a:spcPct val="100000"/>
              </a:lnSpc>
              <a:spcBef>
                <a:spcPts val="0"/>
              </a:spcBef>
              <a:spcAft>
                <a:spcPts val="0"/>
              </a:spcAft>
            </a:pPr>
            <a:r>
              <a:rPr lang="en-US" altLang="en-US" sz="1800" dirty="0"/>
              <a:t>Be aware of special cases to handle the value of rear!</a:t>
            </a:r>
          </a:p>
          <a:p>
            <a:pPr>
              <a:lnSpc>
                <a:spcPct val="100000"/>
              </a:lnSpc>
              <a:spcBef>
                <a:spcPts val="0"/>
              </a:spcBef>
              <a:spcAft>
                <a:spcPts val="0"/>
              </a:spcAft>
            </a:pPr>
            <a:r>
              <a:rPr lang="en-US" sz="1800" dirty="0"/>
              <a:t>How to detect when the array is full (or empty)?</a:t>
            </a:r>
          </a:p>
          <a:p>
            <a:pPr lvl="1">
              <a:lnSpc>
                <a:spcPct val="100000"/>
              </a:lnSpc>
              <a:spcBef>
                <a:spcPts val="0"/>
              </a:spcBef>
              <a:spcAft>
                <a:spcPts val="0"/>
              </a:spcAft>
            </a:pPr>
            <a:r>
              <a:rPr lang="en-US" dirty="0"/>
              <a:t>An element may be in the last index of the array, however, the queue may not be full!</a:t>
            </a:r>
          </a:p>
          <a:p>
            <a:pPr lvl="1">
              <a:lnSpc>
                <a:spcPct val="100000"/>
              </a:lnSpc>
              <a:spcBef>
                <a:spcPts val="0"/>
              </a:spcBef>
              <a:spcAft>
                <a:spcPts val="0"/>
              </a:spcAft>
            </a:pPr>
            <a:r>
              <a:rPr lang="en-US" dirty="0"/>
              <a:t>Should resize the array?</a:t>
            </a:r>
          </a:p>
          <a:p>
            <a:endParaRPr lang="en-US" sz="1800" dirty="0"/>
          </a:p>
        </p:txBody>
      </p:sp>
      <p:sp>
        <p:nvSpPr>
          <p:cNvPr id="4" name="Cloud 3">
            <a:extLst>
              <a:ext uri="{FF2B5EF4-FFF2-40B4-BE49-F238E27FC236}">
                <a16:creationId xmlns:a16="http://schemas.microsoft.com/office/drawing/2014/main" id="{94A4B144-5999-4617-988C-F6034F2777A4}"/>
              </a:ext>
            </a:extLst>
          </p:cNvPr>
          <p:cNvSpPr/>
          <p:nvPr/>
        </p:nvSpPr>
        <p:spPr>
          <a:xfrm rot="2204172">
            <a:off x="7550516" y="3021123"/>
            <a:ext cx="1529365" cy="1039849"/>
          </a:xfrm>
          <a:prstGeom prst="cloud">
            <a:avLst/>
          </a:prstGeom>
          <a:solidFill>
            <a:srgbClr val="FFFF00"/>
          </a:solidFill>
          <a:ln w="19050">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rPr>
              <a:t>Using SIMPLE ARRAY</a:t>
            </a:r>
          </a:p>
        </p:txBody>
      </p:sp>
      <p:graphicFrame>
        <p:nvGraphicFramePr>
          <p:cNvPr id="8" name="Table 7">
            <a:extLst>
              <a:ext uri="{FF2B5EF4-FFF2-40B4-BE49-F238E27FC236}">
                <a16:creationId xmlns:a16="http://schemas.microsoft.com/office/drawing/2014/main" id="{00435414-BEAC-46CE-A419-753150A3F53E}"/>
              </a:ext>
            </a:extLst>
          </p:cNvPr>
          <p:cNvGraphicFramePr>
            <a:graphicFrameLocks noGrp="1"/>
          </p:cNvGraphicFramePr>
          <p:nvPr>
            <p:extLst>
              <p:ext uri="{D42A27DB-BD31-4B8C-83A1-F6EECF244321}">
                <p14:modId xmlns:p14="http://schemas.microsoft.com/office/powerpoint/2010/main" val="2909231751"/>
              </p:ext>
            </p:extLst>
          </p:nvPr>
        </p:nvGraphicFramePr>
        <p:xfrm>
          <a:off x="953210" y="4801713"/>
          <a:ext cx="7657389" cy="1477287"/>
        </p:xfrm>
        <a:graphic>
          <a:graphicData uri="http://schemas.openxmlformats.org/drawingml/2006/table">
            <a:tbl>
              <a:tblPr rtl="1" firstRow="1" bandRow="1">
                <a:tableStyleId>{93296810-A885-4BE3-A3E7-6D5BEEA58F35}</a:tableStyleId>
              </a:tblPr>
              <a:tblGrid>
                <a:gridCol w="3044121">
                  <a:extLst>
                    <a:ext uri="{9D8B030D-6E8A-4147-A177-3AD203B41FA5}">
                      <a16:colId xmlns:a16="http://schemas.microsoft.com/office/drawing/2014/main" val="20000"/>
                    </a:ext>
                  </a:extLst>
                </a:gridCol>
                <a:gridCol w="4613268">
                  <a:extLst>
                    <a:ext uri="{9D8B030D-6E8A-4147-A177-3AD203B41FA5}">
                      <a16:colId xmlns:a16="http://schemas.microsoft.com/office/drawing/2014/main" val="20001"/>
                    </a:ext>
                  </a:extLst>
                </a:gridCol>
              </a:tblGrid>
              <a:tr h="217975">
                <a:tc>
                  <a:txBody>
                    <a:bodyPr/>
                    <a:lstStyle/>
                    <a:p>
                      <a:pPr algn="ctr" rtl="0"/>
                      <a:r>
                        <a:rPr lang="en-US" sz="1600" b="0" dirty="0" err="1">
                          <a:ln>
                            <a:solidFill>
                              <a:sysClr val="windowText" lastClr="000000"/>
                            </a:solidFill>
                          </a:ln>
                          <a:solidFill>
                            <a:schemeClr val="tx1"/>
                          </a:solidFill>
                          <a:latin typeface="Agency FB" panose="020B0503020202020204" pitchFamily="34" charset="0"/>
                          <a:cs typeface="Courier New" panose="02070309020205020404" pitchFamily="49" charset="0"/>
                        </a:rPr>
                        <a:t>isEmpty</a:t>
                      </a:r>
                      <a:r>
                        <a:rPr lang="en-US" sz="1600" b="0" dirty="0">
                          <a:ln>
                            <a:solidFill>
                              <a:sysClr val="windowText" lastClr="000000"/>
                            </a:solidFill>
                          </a:ln>
                          <a:solidFill>
                            <a:schemeClr val="tx1"/>
                          </a:solidFill>
                          <a:latin typeface="Agency FB" panose="020B0503020202020204" pitchFamily="34" charset="0"/>
                          <a:cs typeface="Courier New" panose="02070309020205020404" pitchFamily="49" charset="0"/>
                        </a:rPr>
                        <a:t>()</a:t>
                      </a:r>
                      <a:endParaRPr lang="ar-SA" sz="1600" b="0" dirty="0">
                        <a:ln>
                          <a:solidFill>
                            <a:sysClr val="windowText" lastClr="000000"/>
                          </a:solidFill>
                        </a:ln>
                        <a:solidFill>
                          <a:schemeClr val="tx1"/>
                        </a:solidFill>
                        <a:latin typeface="Agency FB" panose="020B0503020202020204" pitchFamily="34" charset="0"/>
                        <a:cs typeface="Courier New" panose="02070309020205020404" pitchFamily="49" charset="0"/>
                      </a:endParaRPr>
                    </a:p>
                  </a:txBody>
                  <a:tcPr marL="84406" marR="84406" marT="42203" marB="42203"/>
                </a:tc>
                <a:tc>
                  <a:txBody>
                    <a:bodyPr/>
                    <a:lstStyle/>
                    <a:p>
                      <a:pPr algn="ctr" rtl="0"/>
                      <a:r>
                        <a:rPr lang="en-US" sz="1600" b="0" dirty="0">
                          <a:ln>
                            <a:solidFill>
                              <a:sysClr val="windowText" lastClr="000000"/>
                            </a:solidFill>
                          </a:ln>
                          <a:solidFill>
                            <a:schemeClr val="tx1"/>
                          </a:solidFill>
                          <a:latin typeface="Agency FB" panose="020B0503020202020204" pitchFamily="34" charset="0"/>
                        </a:rPr>
                        <a:t>dequeue ()</a:t>
                      </a:r>
                      <a:endParaRPr lang="ar-SA" sz="1600" b="0" dirty="0">
                        <a:ln>
                          <a:solidFill>
                            <a:sysClr val="windowText" lastClr="000000"/>
                          </a:solidFill>
                        </a:ln>
                        <a:solidFill>
                          <a:schemeClr val="tx1"/>
                        </a:solidFill>
                        <a:latin typeface="Agency FB" panose="020B0503020202020204" pitchFamily="34" charset="0"/>
                        <a:cs typeface="Courier New" panose="02070309020205020404" pitchFamily="49" charset="0"/>
                      </a:endParaRPr>
                    </a:p>
                  </a:txBody>
                  <a:tcPr marL="84406" marR="84406" marT="42203" marB="42203"/>
                </a:tc>
                <a:extLst>
                  <a:ext uri="{0D108BD9-81ED-4DB2-BD59-A6C34878D82A}">
                    <a16:rowId xmlns:a16="http://schemas.microsoft.com/office/drawing/2014/main" val="10000"/>
                  </a:ext>
                </a:extLst>
              </a:tr>
              <a:tr h="1149041">
                <a:tc>
                  <a:txBody>
                    <a:bodyPr/>
                    <a:lstStyle/>
                    <a:p>
                      <a:pPr marL="0" marR="0" indent="0" algn="l" defTabSz="872740" rtl="0" eaLnBrk="1" fontAlgn="auto" latinLnBrk="0" hangingPunct="1">
                        <a:lnSpc>
                          <a:spcPct val="100000"/>
                        </a:lnSpc>
                        <a:spcBef>
                          <a:spcPts val="0"/>
                        </a:spcBef>
                        <a:spcAft>
                          <a:spcPts val="0"/>
                        </a:spcAft>
                        <a:buClrTx/>
                        <a:buSzTx/>
                        <a:buFontTx/>
                        <a:buNone/>
                        <a:tabLst/>
                        <a:defRPr/>
                      </a:pPr>
                      <a:r>
                        <a:rPr lang="en-US" sz="1200" kern="1200" dirty="0">
                          <a:ln>
                            <a:solidFill>
                              <a:sysClr val="windowText" lastClr="000000"/>
                            </a:solidFill>
                          </a:ln>
                          <a:solidFill>
                            <a:schemeClr val="dk1"/>
                          </a:solidFill>
                          <a:latin typeface="Courier New" panose="02070309020205020404" pitchFamily="49" charset="0"/>
                          <a:ea typeface="+mn-ea"/>
                          <a:cs typeface="Courier New" panose="02070309020205020404" pitchFamily="49" charset="0"/>
                        </a:rPr>
                        <a:t>public </a:t>
                      </a:r>
                      <a:r>
                        <a:rPr lang="en-US" sz="1200" kern="1200" dirty="0" err="1">
                          <a:ln>
                            <a:solidFill>
                              <a:sysClr val="windowText" lastClr="000000"/>
                            </a:solidFill>
                          </a:ln>
                          <a:solidFill>
                            <a:schemeClr val="dk1"/>
                          </a:solidFill>
                          <a:latin typeface="Courier New" panose="02070309020205020404" pitchFamily="49" charset="0"/>
                          <a:ea typeface="+mn-ea"/>
                          <a:cs typeface="Courier New" panose="02070309020205020404" pitchFamily="49" charset="0"/>
                        </a:rPr>
                        <a:t>boolean</a:t>
                      </a:r>
                      <a:r>
                        <a:rPr lang="en-US" sz="1200" kern="1200" dirty="0">
                          <a:ln>
                            <a:solidFill>
                              <a:sysClr val="windowText" lastClr="000000"/>
                            </a:solidFill>
                          </a:ln>
                          <a:solidFill>
                            <a:schemeClr val="dk1"/>
                          </a:solidFill>
                          <a:latin typeface="Courier New" panose="02070309020205020404" pitchFamily="49" charset="0"/>
                          <a:ea typeface="+mn-ea"/>
                          <a:cs typeface="Courier New" panose="02070309020205020404" pitchFamily="49" charset="0"/>
                        </a:rPr>
                        <a:t> </a:t>
                      </a:r>
                      <a:r>
                        <a:rPr lang="en-US" sz="1200" kern="1200" dirty="0" err="1">
                          <a:ln>
                            <a:solidFill>
                              <a:sysClr val="windowText" lastClr="000000"/>
                            </a:solidFill>
                          </a:ln>
                          <a:solidFill>
                            <a:schemeClr val="dk1"/>
                          </a:solidFill>
                          <a:latin typeface="Courier New" panose="02070309020205020404" pitchFamily="49" charset="0"/>
                          <a:ea typeface="+mn-ea"/>
                          <a:cs typeface="Courier New" panose="02070309020205020404" pitchFamily="49" charset="0"/>
                        </a:rPr>
                        <a:t>isEmpty</a:t>
                      </a:r>
                      <a:r>
                        <a:rPr lang="en-US" sz="1200" kern="1200" dirty="0">
                          <a:ln>
                            <a:solidFill>
                              <a:sysClr val="windowText" lastClr="000000"/>
                            </a:solidFill>
                          </a:ln>
                          <a:solidFill>
                            <a:schemeClr val="dk1"/>
                          </a:solidFill>
                          <a:latin typeface="Courier New" panose="02070309020205020404" pitchFamily="49" charset="0"/>
                          <a:ea typeface="+mn-ea"/>
                          <a:cs typeface="Courier New" panose="02070309020205020404" pitchFamily="49" charset="0"/>
                        </a:rPr>
                        <a:t>( ){   </a:t>
                      </a:r>
                    </a:p>
                    <a:p>
                      <a:pPr marL="0" marR="0" indent="0" algn="l" defTabSz="872740" rtl="0" eaLnBrk="1" fontAlgn="auto" latinLnBrk="0" hangingPunct="1">
                        <a:lnSpc>
                          <a:spcPct val="100000"/>
                        </a:lnSpc>
                        <a:spcBef>
                          <a:spcPts val="0"/>
                        </a:spcBef>
                        <a:spcAft>
                          <a:spcPts val="0"/>
                        </a:spcAft>
                        <a:buClrTx/>
                        <a:buSzTx/>
                        <a:buFontTx/>
                        <a:buNone/>
                        <a:tabLst/>
                        <a:defRPr/>
                      </a:pPr>
                      <a:r>
                        <a:rPr lang="en-US" sz="1200" kern="1200" dirty="0">
                          <a:ln>
                            <a:solidFill>
                              <a:sysClr val="windowText" lastClr="000000"/>
                            </a:solidFill>
                          </a:ln>
                          <a:solidFill>
                            <a:schemeClr val="dk1"/>
                          </a:solidFill>
                          <a:latin typeface="Courier New" panose="02070309020205020404" pitchFamily="49" charset="0"/>
                          <a:ea typeface="+mn-ea"/>
                          <a:cs typeface="Courier New" panose="02070309020205020404" pitchFamily="49" charset="0"/>
                        </a:rPr>
                        <a:t>   return(rear == front)   </a:t>
                      </a:r>
                    </a:p>
                    <a:p>
                      <a:pPr marL="0" marR="0" indent="0" algn="l" defTabSz="872740" rtl="0" eaLnBrk="1" fontAlgn="auto" latinLnBrk="0" hangingPunct="1">
                        <a:lnSpc>
                          <a:spcPct val="100000"/>
                        </a:lnSpc>
                        <a:spcBef>
                          <a:spcPts val="0"/>
                        </a:spcBef>
                        <a:spcAft>
                          <a:spcPts val="0"/>
                        </a:spcAft>
                        <a:buClrTx/>
                        <a:buSzTx/>
                        <a:buFontTx/>
                        <a:buNone/>
                        <a:tabLst/>
                        <a:defRPr/>
                      </a:pPr>
                      <a:r>
                        <a:rPr lang="en-US" sz="1200" kern="1200" dirty="0">
                          <a:ln>
                            <a:solidFill>
                              <a:sysClr val="windowText" lastClr="000000"/>
                            </a:solidFill>
                          </a:ln>
                          <a:solidFill>
                            <a:schemeClr val="dk1"/>
                          </a:solidFill>
                          <a:latin typeface="Courier New" panose="02070309020205020404" pitchFamily="49" charset="0"/>
                          <a:ea typeface="+mn-ea"/>
                          <a:cs typeface="Courier New" panose="02070309020205020404" pitchFamily="49" charset="0"/>
                        </a:rPr>
                        <a:t>}</a:t>
                      </a:r>
                    </a:p>
                    <a:p>
                      <a:pPr marL="0" marR="0" indent="0" algn="l" defTabSz="872740" rtl="0" eaLnBrk="1" fontAlgn="auto" latinLnBrk="0" hangingPunct="1">
                        <a:lnSpc>
                          <a:spcPct val="100000"/>
                        </a:lnSpc>
                        <a:spcBef>
                          <a:spcPts val="0"/>
                        </a:spcBef>
                        <a:spcAft>
                          <a:spcPts val="0"/>
                        </a:spcAft>
                        <a:buClrTx/>
                        <a:buSzTx/>
                        <a:buFontTx/>
                        <a:buNone/>
                        <a:tabLst/>
                        <a:defRPr/>
                      </a:pPr>
                      <a:r>
                        <a:rPr lang="en-US" sz="1000" kern="1200" dirty="0">
                          <a:ln>
                            <a:solidFill>
                              <a:sysClr val="windowText" lastClr="000000"/>
                            </a:solidFill>
                          </a:ln>
                          <a:solidFill>
                            <a:schemeClr val="dk1"/>
                          </a:solidFill>
                          <a:latin typeface="Courier New" panose="02070309020205020404" pitchFamily="49" charset="0"/>
                          <a:ea typeface="+mn-ea"/>
                          <a:cs typeface="Courier New" panose="02070309020205020404" pitchFamily="49" charset="0"/>
                        </a:rPr>
                        <a:t>/* what do you think of the condition above? what do you recommend? */</a:t>
                      </a:r>
                    </a:p>
                    <a:p>
                      <a:pPr marL="0" marR="0" indent="0" algn="l" defTabSz="872740" rtl="0" eaLnBrk="1" fontAlgn="auto" latinLnBrk="0" hangingPunct="1">
                        <a:lnSpc>
                          <a:spcPct val="100000"/>
                        </a:lnSpc>
                        <a:spcBef>
                          <a:spcPts val="0"/>
                        </a:spcBef>
                        <a:spcAft>
                          <a:spcPts val="0"/>
                        </a:spcAft>
                        <a:buClrTx/>
                        <a:buSzTx/>
                        <a:buFontTx/>
                        <a:buNone/>
                        <a:tabLst/>
                        <a:defRPr/>
                      </a:pPr>
                      <a:endParaRPr lang="en-US" sz="1200" kern="1200" dirty="0">
                        <a:ln>
                          <a:solidFill>
                            <a:sysClr val="windowText" lastClr="000000"/>
                          </a:solidFill>
                        </a:ln>
                        <a:solidFill>
                          <a:schemeClr val="dk1"/>
                        </a:solidFill>
                        <a:latin typeface="Courier New" panose="02070309020205020404" pitchFamily="49" charset="0"/>
                        <a:ea typeface="+mn-ea"/>
                        <a:cs typeface="Courier New" panose="02070309020205020404" pitchFamily="49" charset="0"/>
                      </a:endParaRPr>
                    </a:p>
                  </a:txBody>
                  <a:tcPr marL="84406" marR="84406" marT="42203" marB="42203"/>
                </a:tc>
                <a:tc>
                  <a:txBody>
                    <a:bodyPr/>
                    <a:lstStyle/>
                    <a:p>
                      <a:pPr algn="l" rtl="0"/>
                      <a:r>
                        <a:rPr lang="en-US" sz="1200" kern="1200" dirty="0">
                          <a:ln>
                            <a:solidFill>
                              <a:sysClr val="windowText" lastClr="000000"/>
                            </a:solidFill>
                          </a:ln>
                          <a:solidFill>
                            <a:schemeClr val="dk1"/>
                          </a:solidFill>
                          <a:latin typeface="Courier New" panose="02070309020205020404" pitchFamily="49" charset="0"/>
                          <a:ea typeface="+mn-ea"/>
                          <a:cs typeface="Courier New" panose="02070309020205020404" pitchFamily="49" charset="0"/>
                        </a:rPr>
                        <a:t>public int dequeue( ){   </a:t>
                      </a:r>
                    </a:p>
                    <a:p>
                      <a:pPr algn="l" rtl="0"/>
                      <a:r>
                        <a:rPr lang="en-US" sz="1200" kern="1200" dirty="0">
                          <a:ln>
                            <a:solidFill>
                              <a:sysClr val="windowText" lastClr="000000"/>
                            </a:solidFill>
                          </a:ln>
                          <a:solidFill>
                            <a:schemeClr val="dk1"/>
                          </a:solidFill>
                          <a:latin typeface="Courier New" panose="02070309020205020404" pitchFamily="49" charset="0"/>
                          <a:ea typeface="+mn-ea"/>
                          <a:cs typeface="Courier New" panose="02070309020205020404" pitchFamily="49" charset="0"/>
                        </a:rPr>
                        <a:t>   if( ! </a:t>
                      </a:r>
                      <a:r>
                        <a:rPr lang="en-US" sz="1200" kern="1200" dirty="0" err="1">
                          <a:ln>
                            <a:solidFill>
                              <a:sysClr val="windowText" lastClr="000000"/>
                            </a:solidFill>
                          </a:ln>
                          <a:solidFill>
                            <a:schemeClr val="dk1"/>
                          </a:solidFill>
                          <a:latin typeface="Courier New" panose="02070309020205020404" pitchFamily="49" charset="0"/>
                          <a:ea typeface="+mn-ea"/>
                          <a:cs typeface="Courier New" panose="02070309020205020404" pitchFamily="49" charset="0"/>
                        </a:rPr>
                        <a:t>isEmpty</a:t>
                      </a:r>
                      <a:r>
                        <a:rPr lang="en-US" sz="1200" kern="1200" dirty="0">
                          <a:ln>
                            <a:solidFill>
                              <a:sysClr val="windowText" lastClr="000000"/>
                            </a:solidFill>
                          </a:ln>
                          <a:solidFill>
                            <a:schemeClr val="dk1"/>
                          </a:solidFill>
                          <a:latin typeface="Courier New" panose="02070309020205020404" pitchFamily="49" charset="0"/>
                          <a:ea typeface="+mn-ea"/>
                          <a:cs typeface="Courier New" panose="02070309020205020404" pitchFamily="49" charset="0"/>
                        </a:rPr>
                        <a:t>( ) )</a:t>
                      </a:r>
                    </a:p>
                    <a:p>
                      <a:pPr algn="l" rtl="0"/>
                      <a:r>
                        <a:rPr lang="en-US" sz="1200" kern="1200" dirty="0">
                          <a:ln>
                            <a:solidFill>
                              <a:sysClr val="windowText" lastClr="000000"/>
                            </a:solidFill>
                          </a:ln>
                          <a:solidFill>
                            <a:schemeClr val="dk1"/>
                          </a:solidFill>
                          <a:latin typeface="Courier New" panose="02070309020205020404" pitchFamily="49" charset="0"/>
                          <a:ea typeface="+mn-ea"/>
                          <a:cs typeface="Courier New" panose="02070309020205020404" pitchFamily="49" charset="0"/>
                        </a:rPr>
                        <a:t>       return values[front++]; </a:t>
                      </a:r>
                    </a:p>
                    <a:p>
                      <a:pPr algn="l" rtl="0"/>
                      <a:r>
                        <a:rPr lang="en-US" sz="1200" kern="1200" dirty="0">
                          <a:ln>
                            <a:solidFill>
                              <a:sysClr val="windowText" lastClr="000000"/>
                            </a:solidFill>
                          </a:ln>
                          <a:solidFill>
                            <a:schemeClr val="dk1"/>
                          </a:solidFill>
                          <a:latin typeface="Courier New" panose="02070309020205020404" pitchFamily="49" charset="0"/>
                          <a:ea typeface="+mn-ea"/>
                          <a:cs typeface="Courier New" panose="02070309020205020404" pitchFamily="49" charset="0"/>
                        </a:rPr>
                        <a:t>   return 0;</a:t>
                      </a:r>
                    </a:p>
                    <a:p>
                      <a:pPr algn="l" rtl="0"/>
                      <a:r>
                        <a:rPr lang="en-US" sz="1200" kern="1200" dirty="0">
                          <a:ln>
                            <a:solidFill>
                              <a:sysClr val="windowText" lastClr="000000"/>
                            </a:solidFill>
                          </a:ln>
                          <a:solidFill>
                            <a:schemeClr val="dk1"/>
                          </a:solidFill>
                          <a:latin typeface="Courier New" panose="02070309020205020404" pitchFamily="49" charset="0"/>
                          <a:ea typeface="+mn-ea"/>
                          <a:cs typeface="Courier New" panose="02070309020205020404" pitchFamily="49" charset="0"/>
                        </a:rPr>
                        <a:t>}</a:t>
                      </a:r>
                      <a:endParaRPr lang="ar-SA" sz="1200" kern="1200" dirty="0">
                        <a:ln>
                          <a:solidFill>
                            <a:sysClr val="windowText" lastClr="000000"/>
                          </a:solidFill>
                        </a:ln>
                        <a:solidFill>
                          <a:schemeClr val="dk1"/>
                        </a:solidFill>
                        <a:latin typeface="Courier New" panose="02070309020205020404" pitchFamily="49" charset="0"/>
                        <a:ea typeface="+mn-ea"/>
                        <a:cs typeface="Courier New" panose="02070309020205020404" pitchFamily="49" charset="0"/>
                      </a:endParaRPr>
                    </a:p>
                  </a:txBody>
                  <a:tcPr marL="84406" marR="84406" marT="42203" marB="42203"/>
                </a:tc>
                <a:extLst>
                  <a:ext uri="{0D108BD9-81ED-4DB2-BD59-A6C34878D82A}">
                    <a16:rowId xmlns:a16="http://schemas.microsoft.com/office/drawing/2014/main" val="10001"/>
                  </a:ext>
                </a:extLst>
              </a:tr>
            </a:tbl>
          </a:graphicData>
        </a:graphic>
      </p:graphicFrame>
      <p:sp>
        <p:nvSpPr>
          <p:cNvPr id="9" name="Slide Number Placeholder 2">
            <a:extLst>
              <a:ext uri="{FF2B5EF4-FFF2-40B4-BE49-F238E27FC236}">
                <a16:creationId xmlns:a16="http://schemas.microsoft.com/office/drawing/2014/main" id="{4DCFA1A9-FCDB-409C-B724-EA19D31AFE47}"/>
              </a:ext>
            </a:extLst>
          </p:cNvPr>
          <p:cNvSpPr txBox="1">
            <a:spLocks noGrp="1"/>
          </p:cNvSpPr>
          <p:nvPr/>
        </p:nvSpPr>
        <p:spPr bwMode="auto">
          <a:xfrm>
            <a:off x="6553200" y="6248400"/>
            <a:ext cx="2133600" cy="457200"/>
          </a:xfrm>
          <a:prstGeom prst="rect">
            <a:avLst/>
          </a:prstGeom>
          <a:noFill/>
          <a:ln w="9525">
            <a:noFill/>
            <a:miter lim="800000"/>
            <a:headEnd/>
            <a:tailEnd/>
          </a:ln>
          <a:effectLst/>
        </p:spPr>
        <p:txBody>
          <a:bodyPr anchor="b"/>
          <a:lstStyle/>
          <a:p>
            <a:pPr algn="r" eaLnBrk="1" hangingPunct="1">
              <a:spcAft>
                <a:spcPts val="600"/>
              </a:spcAft>
            </a:pPr>
            <a:fld id="{4D4AB701-BD41-4DD3-8BC7-588317DE2128}" type="slidenum">
              <a:rPr lang="en-US" altLang="en-US" sz="1200" smtClean="0">
                <a:latin typeface="Arial Black" pitchFamily="34" charset="0"/>
              </a:rPr>
              <a:t>17</a:t>
            </a:fld>
            <a:endParaRPr lang="en-US" altLang="en-US" sz="1200" dirty="0">
              <a:latin typeface="Arial Black"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8" name="Title 1"/>
          <p:cNvSpPr>
            <a:spLocks noGrp="1"/>
          </p:cNvSpPr>
          <p:nvPr>
            <p:ph type="title"/>
          </p:nvPr>
        </p:nvSpPr>
        <p:spPr>
          <a:xfrm>
            <a:off x="768096" y="585216"/>
            <a:ext cx="4550113" cy="1499616"/>
          </a:xfrm>
        </p:spPr>
        <p:txBody>
          <a:bodyPr>
            <a:normAutofit/>
          </a:bodyPr>
          <a:lstStyle/>
          <a:p>
            <a:r>
              <a:rPr lang="en-US" altLang="en-US" dirty="0"/>
              <a:t>Implementing a Queue with an Array</a:t>
            </a:r>
          </a:p>
        </p:txBody>
      </p:sp>
      <p:sp>
        <p:nvSpPr>
          <p:cNvPr id="26626" name="Content Placeholder 2"/>
          <p:cNvSpPr>
            <a:spLocks noGrp="1"/>
          </p:cNvSpPr>
          <p:nvPr>
            <p:ph idx="1"/>
          </p:nvPr>
        </p:nvSpPr>
        <p:spPr>
          <a:xfrm>
            <a:off x="768096" y="2286000"/>
            <a:ext cx="6166104" cy="4023360"/>
          </a:xfrm>
        </p:spPr>
        <p:txBody>
          <a:bodyPr>
            <a:normAutofit/>
          </a:bodyPr>
          <a:lstStyle/>
          <a:p>
            <a:pPr>
              <a:spcBef>
                <a:spcPts val="0"/>
              </a:spcBef>
              <a:spcAft>
                <a:spcPts val="600"/>
              </a:spcAft>
            </a:pPr>
            <a:r>
              <a:rPr lang="en-US" altLang="en-US" sz="2400" dirty="0"/>
              <a:t>A better solution is to treat the array as circular</a:t>
            </a:r>
          </a:p>
          <a:p>
            <a:pPr>
              <a:spcBef>
                <a:spcPts val="0"/>
              </a:spcBef>
              <a:spcAft>
                <a:spcPts val="600"/>
              </a:spcAft>
            </a:pPr>
            <a:r>
              <a:rPr lang="en-US" altLang="en-US" sz="2400" dirty="0"/>
              <a:t>A </a:t>
            </a:r>
            <a:r>
              <a:rPr lang="en-US" altLang="en-US" sz="2400" b="1" i="1" dirty="0"/>
              <a:t>circular array </a:t>
            </a:r>
            <a:r>
              <a:rPr lang="en-US" altLang="en-US" sz="2400" dirty="0"/>
              <a:t>is a regular array that is treated as if it loops back on itself</a:t>
            </a:r>
          </a:p>
          <a:p>
            <a:pPr lvl="1">
              <a:spcBef>
                <a:spcPts val="0"/>
              </a:spcBef>
              <a:spcAft>
                <a:spcPts val="600"/>
              </a:spcAft>
            </a:pPr>
            <a:r>
              <a:rPr lang="en-US" altLang="en-US" sz="1800" dirty="0"/>
              <a:t>The last index is thought to precede index 0</a:t>
            </a:r>
          </a:p>
          <a:p>
            <a:pPr>
              <a:spcBef>
                <a:spcPts val="0"/>
              </a:spcBef>
              <a:spcAft>
                <a:spcPts val="600"/>
              </a:spcAft>
            </a:pPr>
            <a:endParaRPr lang="en-US" altLang="en-US" sz="2400" dirty="0"/>
          </a:p>
        </p:txBody>
      </p:sp>
      <p:pic>
        <p:nvPicPr>
          <p:cNvPr id="5" name="Picture 5" descr="Fig14.12.jpeg">
            <a:extLst>
              <a:ext uri="{FF2B5EF4-FFF2-40B4-BE49-F238E27FC236}">
                <a16:creationId xmlns:a16="http://schemas.microsoft.com/office/drawing/2014/main" id="{DF119D0A-7A86-43D2-B336-1FF00C27897E}"/>
              </a:ext>
            </a:extLst>
          </p:cNvPr>
          <p:cNvPicPr>
            <a:picLocks noChangeAspect="1"/>
          </p:cNvPicPr>
          <p:nvPr/>
        </p:nvPicPr>
        <p:blipFill>
          <a:blip r:embed="rId2" cstate="print"/>
          <a:stretch>
            <a:fillRect/>
          </a:stretch>
        </p:blipFill>
        <p:spPr bwMode="auto">
          <a:xfrm>
            <a:off x="5318209" y="3419179"/>
            <a:ext cx="2848837" cy="2628053"/>
          </a:xfrm>
          <a:prstGeom prst="rect">
            <a:avLst/>
          </a:prstGeom>
          <a:noFill/>
        </p:spPr>
      </p:pic>
      <p:pic>
        <p:nvPicPr>
          <p:cNvPr id="6" name="Picture 4">
            <a:extLst>
              <a:ext uri="{FF2B5EF4-FFF2-40B4-BE49-F238E27FC236}">
                <a16:creationId xmlns:a16="http://schemas.microsoft.com/office/drawing/2014/main" id="{D2A00AAF-8BC1-400F-88DA-6D72DD8E96F4}"/>
              </a:ext>
            </a:extLst>
          </p:cNvPr>
          <p:cNvPicPr>
            <a:picLocks noChangeAspect="1"/>
          </p:cNvPicPr>
          <p:nvPr/>
        </p:nvPicPr>
        <p:blipFill>
          <a:blip r:embed="rId3" cstate="print"/>
          <a:stretch>
            <a:fillRect/>
          </a:stretch>
        </p:blipFill>
        <p:spPr bwMode="auto">
          <a:xfrm>
            <a:off x="1051009" y="4638379"/>
            <a:ext cx="3745949" cy="1404730"/>
          </a:xfrm>
          <a:prstGeom prst="rect">
            <a:avLst/>
          </a:prstGeom>
          <a:noFill/>
        </p:spPr>
      </p:pic>
      <p:sp>
        <p:nvSpPr>
          <p:cNvPr id="26627" name="Slide Number Placeholder 2"/>
          <p:cNvSpPr txBox="1">
            <a:spLocks noGrp="1"/>
          </p:cNvSpPr>
          <p:nvPr/>
        </p:nvSpPr>
        <p:spPr bwMode="auto">
          <a:xfrm>
            <a:off x="6553200" y="6248400"/>
            <a:ext cx="2133600" cy="457200"/>
          </a:xfrm>
          <a:prstGeom prst="rect">
            <a:avLst/>
          </a:prstGeom>
          <a:noFill/>
          <a:ln w="9525">
            <a:noFill/>
            <a:miter lim="800000"/>
            <a:headEnd/>
            <a:tailEnd/>
          </a:ln>
          <a:effectLst/>
        </p:spPr>
        <p:txBody>
          <a:bodyPr anchor="b"/>
          <a:lstStyle/>
          <a:p>
            <a:pPr algn="r" eaLnBrk="1" hangingPunct="1">
              <a:spcAft>
                <a:spcPts val="600"/>
              </a:spcAft>
            </a:pPr>
            <a:fld id="{84771392-4120-41E1-8B45-D7ECCC6CDB02}" type="slidenum">
              <a:rPr lang="en-US" altLang="en-US" sz="1200">
                <a:latin typeface="Arial Black" pitchFamily="34" charset="0"/>
              </a:rPr>
              <a:pPr algn="r" eaLnBrk="1" hangingPunct="1">
                <a:spcAft>
                  <a:spcPts val="600"/>
                </a:spcAft>
              </a:pPr>
              <a:t>18</a:t>
            </a:fld>
            <a:endParaRPr lang="en-US" altLang="en-US" sz="1200">
              <a:latin typeface="Arial Black"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7" name="Title 1"/>
          <p:cNvSpPr>
            <a:spLocks noGrp="1"/>
          </p:cNvSpPr>
          <p:nvPr>
            <p:ph type="title"/>
          </p:nvPr>
        </p:nvSpPr>
        <p:spPr>
          <a:xfrm>
            <a:off x="768096" y="585216"/>
            <a:ext cx="4426545" cy="1499616"/>
          </a:xfrm>
        </p:spPr>
        <p:txBody>
          <a:bodyPr vert="horz" lIns="91440" tIns="45720" rIns="91440" bIns="45720" rtlCol="0">
            <a:normAutofit/>
          </a:bodyPr>
          <a:lstStyle/>
          <a:p>
            <a:r>
              <a:rPr lang="en-US" altLang="en-US" sz="4100"/>
              <a:t>Implementing a Queue with a circular Array </a:t>
            </a:r>
          </a:p>
        </p:txBody>
      </p:sp>
      <p:sp>
        <p:nvSpPr>
          <p:cNvPr id="28674" name="Content Placeholder 2"/>
          <p:cNvSpPr>
            <a:spLocks noGrp="1"/>
          </p:cNvSpPr>
          <p:nvPr>
            <p:ph idx="1"/>
          </p:nvPr>
        </p:nvSpPr>
        <p:spPr>
          <a:xfrm>
            <a:off x="768096" y="2286000"/>
            <a:ext cx="4426545" cy="3931920"/>
          </a:xfrm>
        </p:spPr>
        <p:txBody>
          <a:bodyPr>
            <a:normAutofit/>
          </a:bodyPr>
          <a:lstStyle/>
          <a:p>
            <a:pPr>
              <a:spcBef>
                <a:spcPts val="0"/>
              </a:spcBef>
              <a:spcAft>
                <a:spcPts val="600"/>
              </a:spcAft>
            </a:pPr>
            <a:r>
              <a:rPr lang="en-US" altLang="en-US" sz="2400" dirty="0"/>
              <a:t>At some point, the elements of the queue may straddle the end of the array, that is, rear comes before front</a:t>
            </a:r>
          </a:p>
          <a:p>
            <a:pPr lvl="1">
              <a:spcBef>
                <a:spcPts val="0"/>
              </a:spcBef>
              <a:spcAft>
                <a:spcPts val="600"/>
              </a:spcAft>
            </a:pPr>
            <a:r>
              <a:rPr lang="en-US" altLang="en-US" sz="1800" dirty="0"/>
              <a:t>rear index is less than front index</a:t>
            </a:r>
          </a:p>
        </p:txBody>
      </p:sp>
      <p:pic>
        <p:nvPicPr>
          <p:cNvPr id="28675" name="Picture 5" descr="Fig14.13.jpeg"/>
          <p:cNvPicPr>
            <a:picLocks noChangeAspect="1"/>
          </p:cNvPicPr>
          <p:nvPr/>
        </p:nvPicPr>
        <p:blipFill>
          <a:blip r:embed="rId2" cstate="print"/>
          <a:stretch>
            <a:fillRect/>
          </a:stretch>
        </p:blipFill>
        <p:spPr bwMode="auto">
          <a:xfrm>
            <a:off x="5664200" y="1664447"/>
            <a:ext cx="2999740" cy="3529105"/>
          </a:xfrm>
          <a:prstGeom prst="rect">
            <a:avLst/>
          </a:prstGeom>
          <a:noFill/>
        </p:spPr>
      </p:pic>
      <p:sp>
        <p:nvSpPr>
          <p:cNvPr id="28676" name="Slide Number Placeholder 2"/>
          <p:cNvSpPr txBox="1">
            <a:spLocks noGrp="1"/>
          </p:cNvSpPr>
          <p:nvPr/>
        </p:nvSpPr>
        <p:spPr bwMode="auto">
          <a:xfrm>
            <a:off x="6553200" y="6248400"/>
            <a:ext cx="2133600" cy="457200"/>
          </a:xfrm>
          <a:prstGeom prst="rect">
            <a:avLst/>
          </a:prstGeom>
          <a:noFill/>
          <a:ln w="9525">
            <a:noFill/>
            <a:miter lim="800000"/>
            <a:headEnd/>
            <a:tailEnd/>
          </a:ln>
          <a:effectLst/>
        </p:spPr>
        <p:txBody>
          <a:bodyPr anchor="b"/>
          <a:lstStyle/>
          <a:p>
            <a:pPr algn="r" eaLnBrk="1" hangingPunct="1">
              <a:spcAft>
                <a:spcPts val="600"/>
              </a:spcAft>
            </a:pPr>
            <a:fld id="{9E96C7C3-D9C0-43F8-8BB4-9BA9E0FAE9CA}" type="slidenum">
              <a:rPr lang="en-US" altLang="en-US" sz="1200">
                <a:latin typeface="Arial Black" pitchFamily="34" charset="0"/>
              </a:rPr>
              <a:pPr algn="r" eaLnBrk="1" hangingPunct="1">
                <a:spcAft>
                  <a:spcPts val="600"/>
                </a:spcAft>
              </a:pPr>
              <a:t>19</a:t>
            </a:fld>
            <a:endParaRPr lang="en-US" altLang="en-US" sz="1200">
              <a:latin typeface="Arial Black"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B0890400-BB8B-4A44-AB63-65C7CA223E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Title 1"/>
          <p:cNvSpPr>
            <a:spLocks noGrp="1"/>
          </p:cNvSpPr>
          <p:nvPr>
            <p:ph type="title"/>
          </p:nvPr>
        </p:nvSpPr>
        <p:spPr>
          <a:xfrm>
            <a:off x="723591" y="804333"/>
            <a:ext cx="2543925" cy="5249334"/>
          </a:xfrm>
        </p:spPr>
        <p:txBody>
          <a:bodyPr>
            <a:normAutofit/>
          </a:bodyPr>
          <a:lstStyle/>
          <a:p>
            <a:pPr algn="r"/>
            <a:r>
              <a:rPr lang="en-US" altLang="en-US"/>
              <a:t>Learning Outcomes</a:t>
            </a:r>
          </a:p>
        </p:txBody>
      </p:sp>
      <p:cxnSp>
        <p:nvCxnSpPr>
          <p:cNvPr id="75" name="Straight Connector 74">
            <a:extLst>
              <a:ext uri="{FF2B5EF4-FFF2-40B4-BE49-F238E27FC236}">
                <a16:creationId xmlns:a16="http://schemas.microsoft.com/office/drawing/2014/main" id="{4D39B797-CDC6-4529-8A36-9CBFC981633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081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147" name="Content Placeholder 2"/>
          <p:cNvSpPr>
            <a:spLocks noGrp="1"/>
          </p:cNvSpPr>
          <p:nvPr>
            <p:ph idx="1"/>
          </p:nvPr>
        </p:nvSpPr>
        <p:spPr>
          <a:xfrm>
            <a:off x="3749497" y="804333"/>
            <a:ext cx="4693291" cy="5249334"/>
          </a:xfrm>
        </p:spPr>
        <p:txBody>
          <a:bodyPr anchor="ctr">
            <a:normAutofit/>
          </a:bodyPr>
          <a:lstStyle/>
          <a:p>
            <a:r>
              <a:rPr lang="en-US" dirty="0"/>
              <a:t>After the completion of this class, student should be able to:</a:t>
            </a:r>
          </a:p>
          <a:p>
            <a:pPr lvl="1"/>
            <a:r>
              <a:rPr lang="en-US" dirty="0"/>
              <a:t>Describe the access strategy of Queues</a:t>
            </a:r>
          </a:p>
          <a:p>
            <a:pPr lvl="1"/>
            <a:r>
              <a:rPr lang="en-US" dirty="0"/>
              <a:t>Relate lists to queues</a:t>
            </a:r>
          </a:p>
          <a:p>
            <a:pPr lvl="1"/>
            <a:r>
              <a:rPr lang="en-US" dirty="0"/>
              <a:t>Create structures or objects as items being managed by a queue access</a:t>
            </a:r>
          </a:p>
          <a:p>
            <a:pPr lvl="1"/>
            <a:r>
              <a:rPr lang="en-US" dirty="0"/>
              <a:t>Construct applications that employs queue as ADT</a:t>
            </a:r>
          </a:p>
        </p:txBody>
      </p:sp>
      <p:sp>
        <p:nvSpPr>
          <p:cNvPr id="6148" name="Slide Number Placeholder 2"/>
          <p:cNvSpPr txBox="1">
            <a:spLocks noGrp="1"/>
          </p:cNvSpPr>
          <p:nvPr/>
        </p:nvSpPr>
        <p:spPr bwMode="auto">
          <a:xfrm>
            <a:off x="6553200" y="6248400"/>
            <a:ext cx="2133600" cy="457200"/>
          </a:xfrm>
          <a:prstGeom prst="rect">
            <a:avLst/>
          </a:prstGeom>
          <a:noFill/>
          <a:ln w="9525">
            <a:noFill/>
            <a:miter lim="800000"/>
            <a:headEnd/>
            <a:tailEnd/>
          </a:ln>
          <a:effectLst/>
        </p:spPr>
        <p:txBody>
          <a:bodyPr anchor="b"/>
          <a:lstStyle/>
          <a:p>
            <a:pPr algn="r" eaLnBrk="1" hangingPunct="1">
              <a:spcAft>
                <a:spcPts val="600"/>
              </a:spcAft>
            </a:pPr>
            <a:fld id="{5B686279-5F3B-4630-BA74-AC5F54DE45F2}" type="slidenum">
              <a:rPr lang="en-US" altLang="en-US" sz="1200">
                <a:latin typeface="Arial Black" pitchFamily="34" charset="0"/>
              </a:rPr>
              <a:pPr algn="r" eaLnBrk="1" hangingPunct="1">
                <a:spcAft>
                  <a:spcPts val="600"/>
                </a:spcAft>
              </a:pPr>
              <a:t>2</a:t>
            </a:fld>
            <a:endParaRPr lang="en-US" altLang="en-US" sz="1200">
              <a:latin typeface="Arial Black"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5" descr="Fig14.14.jpeg"/>
          <p:cNvPicPr>
            <a:picLocks noChangeAspect="1"/>
          </p:cNvPicPr>
          <p:nvPr/>
        </p:nvPicPr>
        <p:blipFill>
          <a:blip r:embed="rId2" cstate="print"/>
          <a:srcRect/>
          <a:stretch>
            <a:fillRect/>
          </a:stretch>
        </p:blipFill>
        <p:spPr bwMode="auto">
          <a:xfrm>
            <a:off x="4249918" y="1829740"/>
            <a:ext cx="4353718" cy="4673752"/>
          </a:xfrm>
          <a:prstGeom prst="rect">
            <a:avLst/>
          </a:prstGeom>
          <a:noFill/>
          <a:ln w="9525">
            <a:noFill/>
            <a:miter lim="800000"/>
            <a:headEnd/>
            <a:tailEnd/>
          </a:ln>
        </p:spPr>
      </p:pic>
      <p:sp>
        <p:nvSpPr>
          <p:cNvPr id="29701" name="Title 1"/>
          <p:cNvSpPr>
            <a:spLocks noGrp="1"/>
          </p:cNvSpPr>
          <p:nvPr>
            <p:ph type="title"/>
          </p:nvPr>
        </p:nvSpPr>
        <p:spPr/>
        <p:txBody>
          <a:bodyPr vert="horz" lIns="91440" tIns="45720" rIns="91440" bIns="45720" rtlCol="0" anchor="ctr">
            <a:normAutofit/>
          </a:bodyPr>
          <a:lstStyle/>
          <a:p>
            <a:r>
              <a:rPr lang="en-US" altLang="en-US" dirty="0"/>
              <a:t>Implementing a Queue with a circular Array (CONT.)</a:t>
            </a:r>
          </a:p>
        </p:txBody>
      </p:sp>
      <p:sp>
        <p:nvSpPr>
          <p:cNvPr id="29698" name="Content Placeholder 2"/>
          <p:cNvSpPr>
            <a:spLocks noGrp="1"/>
          </p:cNvSpPr>
          <p:nvPr>
            <p:ph idx="1"/>
          </p:nvPr>
        </p:nvSpPr>
        <p:spPr>
          <a:xfrm>
            <a:off x="523082" y="2131553"/>
            <a:ext cx="4658518" cy="4267200"/>
          </a:xfrm>
        </p:spPr>
        <p:txBody>
          <a:bodyPr/>
          <a:lstStyle/>
          <a:p>
            <a:pPr>
              <a:lnSpc>
                <a:spcPct val="100000"/>
              </a:lnSpc>
              <a:spcAft>
                <a:spcPts val="5400"/>
              </a:spcAft>
            </a:pPr>
            <a:r>
              <a:rPr lang="en-US" altLang="en-US" sz="2000" dirty="0"/>
              <a:t>After A-H have been enqueued:</a:t>
            </a:r>
          </a:p>
          <a:p>
            <a:pPr>
              <a:lnSpc>
                <a:spcPct val="100000"/>
              </a:lnSpc>
              <a:spcAft>
                <a:spcPts val="6000"/>
              </a:spcAft>
            </a:pPr>
            <a:r>
              <a:rPr lang="en-US" altLang="en-US" sz="2000" dirty="0"/>
              <a:t>After A-D have been dequeued:</a:t>
            </a:r>
          </a:p>
          <a:p>
            <a:pPr>
              <a:lnSpc>
                <a:spcPct val="100000"/>
              </a:lnSpc>
            </a:pPr>
            <a:r>
              <a:rPr lang="en-US" altLang="en-US" sz="2000" dirty="0"/>
              <a:t>After I, J, K, and L have been enqueued:</a:t>
            </a:r>
          </a:p>
        </p:txBody>
      </p:sp>
      <p:sp>
        <p:nvSpPr>
          <p:cNvPr id="29700" name="Slide Number Placeholder 2"/>
          <p:cNvSpPr txBox="1">
            <a:spLocks noGrp="1"/>
          </p:cNvSpPr>
          <p:nvPr/>
        </p:nvSpPr>
        <p:spPr bwMode="auto">
          <a:xfrm>
            <a:off x="6553200" y="6248400"/>
            <a:ext cx="2133600" cy="457200"/>
          </a:xfrm>
          <a:prstGeom prst="rect">
            <a:avLst/>
          </a:prstGeom>
          <a:noFill/>
          <a:ln w="9525">
            <a:noFill/>
            <a:miter lim="800000"/>
            <a:headEnd/>
            <a:tailEnd/>
          </a:ln>
          <a:effectLst/>
        </p:spPr>
        <p:txBody>
          <a:bodyPr anchor="b"/>
          <a:lstStyle/>
          <a:p>
            <a:pPr algn="r" eaLnBrk="1" hangingPunct="1"/>
            <a:fld id="{C8FC8A08-2125-43DF-8C7D-5215DC520168}" type="slidenum">
              <a:rPr lang="en-US" altLang="en-US" sz="1200">
                <a:latin typeface="Arial Black" pitchFamily="34" charset="0"/>
              </a:rPr>
              <a:pPr algn="r" eaLnBrk="1" hangingPunct="1"/>
              <a:t>20</a:t>
            </a:fld>
            <a:endParaRPr lang="en-US" altLang="en-US" sz="1200">
              <a:latin typeface="Arial Black"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itle 1"/>
          <p:cNvSpPr>
            <a:spLocks noGrp="1"/>
          </p:cNvSpPr>
          <p:nvPr>
            <p:ph type="title"/>
          </p:nvPr>
        </p:nvSpPr>
        <p:spPr/>
        <p:txBody>
          <a:bodyPr vert="horz" lIns="91440" tIns="45720" rIns="91440" bIns="45720" rtlCol="0" anchor="ctr">
            <a:normAutofit/>
          </a:bodyPr>
          <a:lstStyle/>
          <a:p>
            <a:r>
              <a:rPr lang="en-US" altLang="en-US" dirty="0"/>
              <a:t>Implementing a Queue with an Array (CONT.)</a:t>
            </a:r>
          </a:p>
        </p:txBody>
      </p:sp>
      <p:sp>
        <p:nvSpPr>
          <p:cNvPr id="30722" name="Content Placeholder 2"/>
          <p:cNvSpPr>
            <a:spLocks noGrp="1"/>
          </p:cNvSpPr>
          <p:nvPr>
            <p:ph idx="1"/>
          </p:nvPr>
        </p:nvSpPr>
        <p:spPr/>
        <p:txBody>
          <a:bodyPr>
            <a:normAutofit/>
          </a:bodyPr>
          <a:lstStyle/>
          <a:p>
            <a:pPr>
              <a:lnSpc>
                <a:spcPct val="100000"/>
              </a:lnSpc>
            </a:pPr>
            <a:r>
              <a:rPr lang="en-US" altLang="en-US" sz="2000" dirty="0"/>
              <a:t>By using modulo arithmetic for computing array indices, we can have a queue implementation in which each of the operations enqueue, dequeue, and </a:t>
            </a:r>
            <a:r>
              <a:rPr lang="en-US" altLang="en-US" dirty="0"/>
              <a:t>checking front</a:t>
            </a:r>
            <a:r>
              <a:rPr lang="en-US" altLang="en-US" sz="2000" dirty="0"/>
              <a:t> has complexity O(1).</a:t>
            </a:r>
          </a:p>
          <a:p>
            <a:pPr>
              <a:lnSpc>
                <a:spcPct val="100000"/>
              </a:lnSpc>
            </a:pPr>
            <a:r>
              <a:rPr lang="en-US" altLang="en-US" sz="2000" dirty="0"/>
              <a:t>Both the </a:t>
            </a:r>
            <a:r>
              <a:rPr lang="en-US" altLang="en-US" sz="2000" dirty="0">
                <a:latin typeface="Courier New" pitchFamily="49" charset="0"/>
                <a:cs typeface="Courier New" pitchFamily="49" charset="0"/>
              </a:rPr>
              <a:t>front</a:t>
            </a:r>
            <a:r>
              <a:rPr lang="en-US" altLang="en-US" sz="2000" dirty="0"/>
              <a:t> and </a:t>
            </a:r>
            <a:r>
              <a:rPr lang="en-US" altLang="en-US" sz="2000" dirty="0">
                <a:latin typeface="Courier New" pitchFamily="49" charset="0"/>
                <a:cs typeface="Courier New" pitchFamily="49" charset="0"/>
              </a:rPr>
              <a:t>rear</a:t>
            </a:r>
            <a:r>
              <a:rPr lang="en-US" altLang="en-US" sz="2000" dirty="0"/>
              <a:t> indices are incremented, wrapping back to 0 when necessary</a:t>
            </a:r>
          </a:p>
        </p:txBody>
      </p:sp>
      <p:pic>
        <p:nvPicPr>
          <p:cNvPr id="30723" name="Picture 5" descr="Syntax circular increment.jpeg"/>
          <p:cNvPicPr>
            <a:picLocks noChangeAspect="1"/>
          </p:cNvPicPr>
          <p:nvPr/>
        </p:nvPicPr>
        <p:blipFill>
          <a:blip r:embed="rId2" cstate="print"/>
          <a:srcRect/>
          <a:stretch>
            <a:fillRect/>
          </a:stretch>
        </p:blipFill>
        <p:spPr bwMode="auto">
          <a:xfrm>
            <a:off x="2165223" y="4297680"/>
            <a:ext cx="4495800" cy="1769462"/>
          </a:xfrm>
          <a:prstGeom prst="rect">
            <a:avLst/>
          </a:prstGeom>
          <a:noFill/>
          <a:ln w="9525">
            <a:noFill/>
            <a:miter lim="800000"/>
            <a:headEnd/>
            <a:tailEnd/>
          </a:ln>
        </p:spPr>
      </p:pic>
      <p:sp>
        <p:nvSpPr>
          <p:cNvPr id="30724" name="Slide Number Placeholder 2"/>
          <p:cNvSpPr txBox="1">
            <a:spLocks noGrp="1"/>
          </p:cNvSpPr>
          <p:nvPr/>
        </p:nvSpPr>
        <p:spPr bwMode="auto">
          <a:xfrm>
            <a:off x="6553200" y="6248400"/>
            <a:ext cx="2133600" cy="457200"/>
          </a:xfrm>
          <a:prstGeom prst="rect">
            <a:avLst/>
          </a:prstGeom>
          <a:noFill/>
          <a:ln w="9525">
            <a:noFill/>
            <a:miter lim="800000"/>
            <a:headEnd/>
            <a:tailEnd/>
          </a:ln>
          <a:effectLst/>
        </p:spPr>
        <p:txBody>
          <a:bodyPr anchor="b"/>
          <a:lstStyle/>
          <a:p>
            <a:pPr algn="r" eaLnBrk="1" hangingPunct="1"/>
            <a:fld id="{8F8D504F-7065-4D79-B4FF-BE8DB98829C6}" type="slidenum">
              <a:rPr lang="en-US" altLang="en-US" sz="1200">
                <a:latin typeface="Arial Black" pitchFamily="34" charset="0"/>
              </a:rPr>
              <a:pPr algn="r" eaLnBrk="1" hangingPunct="1"/>
              <a:t>21</a:t>
            </a:fld>
            <a:endParaRPr lang="en-US" altLang="en-US" sz="1200">
              <a:latin typeface="Arial Black"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lide Number Placeholder 2"/>
          <p:cNvSpPr txBox="1">
            <a:spLocks noGrp="1"/>
          </p:cNvSpPr>
          <p:nvPr/>
        </p:nvSpPr>
        <p:spPr bwMode="auto">
          <a:xfrm>
            <a:off x="6553200" y="6248400"/>
            <a:ext cx="2133600" cy="457200"/>
          </a:xfrm>
          <a:prstGeom prst="rect">
            <a:avLst/>
          </a:prstGeom>
          <a:noFill/>
          <a:ln w="9525">
            <a:noFill/>
            <a:miter lim="800000"/>
            <a:headEnd/>
            <a:tailEnd/>
          </a:ln>
          <a:effectLst/>
        </p:spPr>
        <p:txBody>
          <a:bodyPr anchor="b"/>
          <a:lstStyle/>
          <a:p>
            <a:pPr algn="r" eaLnBrk="1" hangingPunct="1"/>
            <a:fld id="{323F1825-FC68-4D64-A7A8-348F5FE5A5FC}" type="slidenum">
              <a:rPr lang="en-US" altLang="en-US" sz="1200">
                <a:latin typeface="Arial Black" pitchFamily="34" charset="0"/>
              </a:rPr>
              <a:pPr algn="r" eaLnBrk="1" hangingPunct="1"/>
              <a:t>22</a:t>
            </a:fld>
            <a:endParaRPr lang="en-US" altLang="en-US" sz="1200">
              <a:latin typeface="Arial Black" pitchFamily="34" charset="0"/>
            </a:endParaRPr>
          </a:p>
        </p:txBody>
      </p:sp>
      <p:sp>
        <p:nvSpPr>
          <p:cNvPr id="24581" name="Title 1"/>
          <p:cNvSpPr>
            <a:spLocks noGrp="1"/>
          </p:cNvSpPr>
          <p:nvPr>
            <p:ph type="title"/>
          </p:nvPr>
        </p:nvSpPr>
        <p:spPr/>
        <p:txBody>
          <a:bodyPr>
            <a:normAutofit/>
          </a:bodyPr>
          <a:lstStyle/>
          <a:p>
            <a:r>
              <a:rPr lang="en-US" altLang="en-US" dirty="0"/>
              <a:t>Implementing a Queue with a Circular Array (CONT.)</a:t>
            </a:r>
          </a:p>
        </p:txBody>
      </p:sp>
      <p:sp>
        <p:nvSpPr>
          <p:cNvPr id="3" name="Content Placeholder 2">
            <a:extLst>
              <a:ext uri="{FF2B5EF4-FFF2-40B4-BE49-F238E27FC236}">
                <a16:creationId xmlns:a16="http://schemas.microsoft.com/office/drawing/2014/main" id="{9C7ED1B5-D6B4-43A7-BC9E-77C1C0AFCDD1}"/>
              </a:ext>
            </a:extLst>
          </p:cNvPr>
          <p:cNvSpPr>
            <a:spLocks noGrp="1"/>
          </p:cNvSpPr>
          <p:nvPr>
            <p:ph idx="1"/>
          </p:nvPr>
        </p:nvSpPr>
        <p:spPr/>
        <p:txBody>
          <a:bodyPr/>
          <a:lstStyle/>
          <a:p>
            <a:r>
              <a:rPr lang="en-US" altLang="en-US" dirty="0"/>
              <a:t>Enqueue/Dequeue Operations</a:t>
            </a:r>
            <a:endParaRPr lang="en-US" dirty="0"/>
          </a:p>
        </p:txBody>
      </p:sp>
      <p:graphicFrame>
        <p:nvGraphicFramePr>
          <p:cNvPr id="6" name="Table 5">
            <a:extLst>
              <a:ext uri="{FF2B5EF4-FFF2-40B4-BE49-F238E27FC236}">
                <a16:creationId xmlns:a16="http://schemas.microsoft.com/office/drawing/2014/main" id="{8E0F3AD9-8C8F-4ED0-B59E-B71F9AD3093E}"/>
              </a:ext>
            </a:extLst>
          </p:cNvPr>
          <p:cNvGraphicFramePr>
            <a:graphicFrameLocks noGrp="1"/>
          </p:cNvGraphicFramePr>
          <p:nvPr>
            <p:extLst>
              <p:ext uri="{D42A27DB-BD31-4B8C-83A1-F6EECF244321}">
                <p14:modId xmlns:p14="http://schemas.microsoft.com/office/powerpoint/2010/main" val="400371437"/>
              </p:ext>
            </p:extLst>
          </p:nvPr>
        </p:nvGraphicFramePr>
        <p:xfrm>
          <a:off x="570788" y="2819400"/>
          <a:ext cx="8001000" cy="1631852"/>
        </p:xfrm>
        <a:graphic>
          <a:graphicData uri="http://schemas.openxmlformats.org/drawingml/2006/table">
            <a:tbl>
              <a:tblPr rtl="1" firstRow="1" bandRow="1">
                <a:tableStyleId>{93296810-A885-4BE3-A3E7-6D5BEEA58F35}</a:tableStyleId>
              </a:tblPr>
              <a:tblGrid>
                <a:gridCol w="4559898">
                  <a:extLst>
                    <a:ext uri="{9D8B030D-6E8A-4147-A177-3AD203B41FA5}">
                      <a16:colId xmlns:a16="http://schemas.microsoft.com/office/drawing/2014/main" val="20000"/>
                    </a:ext>
                  </a:extLst>
                </a:gridCol>
                <a:gridCol w="3441102">
                  <a:extLst>
                    <a:ext uri="{9D8B030D-6E8A-4147-A177-3AD203B41FA5}">
                      <a16:colId xmlns:a16="http://schemas.microsoft.com/office/drawing/2014/main" val="20001"/>
                    </a:ext>
                  </a:extLst>
                </a:gridCol>
              </a:tblGrid>
              <a:tr h="289915">
                <a:tc>
                  <a:txBody>
                    <a:bodyPr/>
                    <a:lstStyle/>
                    <a:p>
                      <a:pPr algn="ctr" rtl="0"/>
                      <a:r>
                        <a:rPr lang="en-US" sz="1600" b="0" dirty="0" err="1">
                          <a:ln>
                            <a:solidFill>
                              <a:sysClr val="windowText" lastClr="000000"/>
                            </a:solidFill>
                          </a:ln>
                          <a:solidFill>
                            <a:schemeClr val="tx1"/>
                          </a:solidFill>
                          <a:latin typeface="Agency FB" panose="020B0503020202020204" pitchFamily="34" charset="0"/>
                          <a:cs typeface="Courier New" panose="02070309020205020404" pitchFamily="49" charset="0"/>
                        </a:rPr>
                        <a:t>isFull</a:t>
                      </a:r>
                      <a:r>
                        <a:rPr lang="en-US" sz="1600" b="0" dirty="0">
                          <a:ln>
                            <a:solidFill>
                              <a:sysClr val="windowText" lastClr="000000"/>
                            </a:solidFill>
                          </a:ln>
                          <a:solidFill>
                            <a:schemeClr val="tx1"/>
                          </a:solidFill>
                          <a:latin typeface="Agency FB" panose="020B0503020202020204" pitchFamily="34" charset="0"/>
                          <a:cs typeface="Courier New" panose="02070309020205020404" pitchFamily="49" charset="0"/>
                        </a:rPr>
                        <a:t>()</a:t>
                      </a:r>
                      <a:endParaRPr lang="ar-SA" sz="1600" b="0" dirty="0">
                        <a:ln>
                          <a:solidFill>
                            <a:sysClr val="windowText" lastClr="000000"/>
                          </a:solidFill>
                        </a:ln>
                        <a:solidFill>
                          <a:schemeClr val="tx1"/>
                        </a:solidFill>
                        <a:latin typeface="Agency FB" panose="020B0503020202020204" pitchFamily="34" charset="0"/>
                        <a:cs typeface="Courier New" panose="02070309020205020404" pitchFamily="49" charset="0"/>
                      </a:endParaRPr>
                    </a:p>
                  </a:txBody>
                  <a:tcPr marL="84406" marR="84406" marT="42203" marB="42203"/>
                </a:tc>
                <a:tc>
                  <a:txBody>
                    <a:bodyPr/>
                    <a:lstStyle/>
                    <a:p>
                      <a:pPr algn="ctr" rtl="0"/>
                      <a:r>
                        <a:rPr lang="en-US" sz="1600" b="0" dirty="0">
                          <a:ln>
                            <a:solidFill>
                              <a:sysClr val="windowText" lastClr="000000"/>
                            </a:solidFill>
                          </a:ln>
                          <a:solidFill>
                            <a:schemeClr val="tx1"/>
                          </a:solidFill>
                          <a:latin typeface="Agency FB" panose="020B0503020202020204" pitchFamily="34" charset="0"/>
                        </a:rPr>
                        <a:t>enqueue ()</a:t>
                      </a:r>
                      <a:endParaRPr lang="ar-SA" sz="1600" b="0" dirty="0">
                        <a:ln>
                          <a:solidFill>
                            <a:sysClr val="windowText" lastClr="000000"/>
                          </a:solidFill>
                        </a:ln>
                        <a:solidFill>
                          <a:schemeClr val="tx1"/>
                        </a:solidFill>
                        <a:latin typeface="Agency FB" panose="020B0503020202020204" pitchFamily="34" charset="0"/>
                        <a:cs typeface="Courier New" panose="02070309020205020404" pitchFamily="49" charset="0"/>
                      </a:endParaRPr>
                    </a:p>
                  </a:txBody>
                  <a:tcPr marL="84406" marR="84406" marT="42203" marB="42203"/>
                </a:tc>
                <a:extLst>
                  <a:ext uri="{0D108BD9-81ED-4DB2-BD59-A6C34878D82A}">
                    <a16:rowId xmlns:a16="http://schemas.microsoft.com/office/drawing/2014/main" val="10000"/>
                  </a:ext>
                </a:extLst>
              </a:tr>
              <a:tr h="1014863">
                <a:tc>
                  <a:txBody>
                    <a:bodyPr/>
                    <a:lstStyle/>
                    <a:p>
                      <a:pPr marL="0" marR="0" lvl="0" indent="0" algn="l" defTabSz="87274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solidFill>
                              <a:sysClr val="windowText" lastClr="000000"/>
                            </a:solidFill>
                          </a:ln>
                          <a:solidFill>
                            <a:prstClr val="black"/>
                          </a:solidFill>
                          <a:effectLst/>
                          <a:uLnTx/>
                          <a:uFillTx/>
                          <a:latin typeface="Courier New" panose="02070309020205020404" pitchFamily="49" charset="0"/>
                          <a:ea typeface="+mn-ea"/>
                          <a:cs typeface="Courier New" panose="02070309020205020404" pitchFamily="49" charset="0"/>
                        </a:rPr>
                        <a:t>/* rear holds the index of the next position to use in the queue */</a:t>
                      </a:r>
                    </a:p>
                    <a:p>
                      <a:pPr marL="0" marR="0" indent="0" algn="l" defTabSz="872740" rtl="0" eaLnBrk="1" fontAlgn="auto" latinLnBrk="0" hangingPunct="1">
                        <a:lnSpc>
                          <a:spcPct val="100000"/>
                        </a:lnSpc>
                        <a:spcBef>
                          <a:spcPts val="0"/>
                        </a:spcBef>
                        <a:spcAft>
                          <a:spcPts val="0"/>
                        </a:spcAft>
                        <a:buClrTx/>
                        <a:buSzTx/>
                        <a:buFontTx/>
                        <a:buNone/>
                        <a:tabLst/>
                        <a:defRPr/>
                      </a:pPr>
                      <a:endParaRPr lang="en-US" sz="1200" kern="1200" dirty="0">
                        <a:ln>
                          <a:solidFill>
                            <a:sysClr val="windowText" lastClr="000000"/>
                          </a:solidFill>
                        </a:ln>
                        <a:solidFill>
                          <a:schemeClr val="dk1"/>
                        </a:solidFill>
                        <a:latin typeface="Courier New" panose="02070309020205020404" pitchFamily="49" charset="0"/>
                        <a:ea typeface="+mn-ea"/>
                        <a:cs typeface="Courier New" panose="02070309020205020404" pitchFamily="49" charset="0"/>
                      </a:endParaRPr>
                    </a:p>
                    <a:p>
                      <a:pPr marL="0" marR="0" indent="0" algn="l" defTabSz="872740" rtl="0" eaLnBrk="1" fontAlgn="auto" latinLnBrk="0" hangingPunct="1">
                        <a:lnSpc>
                          <a:spcPct val="100000"/>
                        </a:lnSpc>
                        <a:spcBef>
                          <a:spcPts val="0"/>
                        </a:spcBef>
                        <a:spcAft>
                          <a:spcPts val="0"/>
                        </a:spcAft>
                        <a:buClrTx/>
                        <a:buSzTx/>
                        <a:buFontTx/>
                        <a:buNone/>
                        <a:tabLst/>
                        <a:defRPr/>
                      </a:pPr>
                      <a:r>
                        <a:rPr lang="en-US" sz="1200" kern="1200" dirty="0">
                          <a:ln>
                            <a:solidFill>
                              <a:sysClr val="windowText" lastClr="000000"/>
                            </a:solidFill>
                          </a:ln>
                          <a:solidFill>
                            <a:schemeClr val="dk1"/>
                          </a:solidFill>
                          <a:latin typeface="Courier New" panose="02070309020205020404" pitchFamily="49" charset="0"/>
                          <a:ea typeface="+mn-ea"/>
                          <a:cs typeface="Courier New" panose="02070309020205020404" pitchFamily="49" charset="0"/>
                        </a:rPr>
                        <a:t>public </a:t>
                      </a:r>
                      <a:r>
                        <a:rPr lang="en-US" sz="1200" kern="1200" dirty="0" err="1">
                          <a:ln>
                            <a:solidFill>
                              <a:sysClr val="windowText" lastClr="000000"/>
                            </a:solidFill>
                          </a:ln>
                          <a:solidFill>
                            <a:schemeClr val="dk1"/>
                          </a:solidFill>
                          <a:latin typeface="Courier New" panose="02070309020205020404" pitchFamily="49" charset="0"/>
                          <a:ea typeface="+mn-ea"/>
                          <a:cs typeface="Courier New" panose="02070309020205020404" pitchFamily="49" charset="0"/>
                        </a:rPr>
                        <a:t>boolean</a:t>
                      </a:r>
                      <a:r>
                        <a:rPr lang="en-US" sz="1200" kern="1200" dirty="0">
                          <a:ln>
                            <a:solidFill>
                              <a:sysClr val="windowText" lastClr="000000"/>
                            </a:solidFill>
                          </a:ln>
                          <a:solidFill>
                            <a:schemeClr val="dk1"/>
                          </a:solidFill>
                          <a:latin typeface="Courier New" panose="02070309020205020404" pitchFamily="49" charset="0"/>
                          <a:ea typeface="+mn-ea"/>
                          <a:cs typeface="Courier New" panose="02070309020205020404" pitchFamily="49" charset="0"/>
                        </a:rPr>
                        <a:t> </a:t>
                      </a:r>
                      <a:r>
                        <a:rPr lang="en-US" sz="1200" kern="1200" dirty="0" err="1">
                          <a:ln>
                            <a:solidFill>
                              <a:sysClr val="windowText" lastClr="000000"/>
                            </a:solidFill>
                          </a:ln>
                          <a:solidFill>
                            <a:schemeClr val="dk1"/>
                          </a:solidFill>
                          <a:latin typeface="Courier New" panose="02070309020205020404" pitchFamily="49" charset="0"/>
                          <a:ea typeface="+mn-ea"/>
                          <a:cs typeface="Courier New" panose="02070309020205020404" pitchFamily="49" charset="0"/>
                        </a:rPr>
                        <a:t>isFull</a:t>
                      </a:r>
                      <a:r>
                        <a:rPr lang="en-US" sz="1200" kern="1200" dirty="0">
                          <a:ln>
                            <a:solidFill>
                              <a:sysClr val="windowText" lastClr="000000"/>
                            </a:solidFill>
                          </a:ln>
                          <a:solidFill>
                            <a:schemeClr val="dk1"/>
                          </a:solidFill>
                          <a:latin typeface="Courier New" panose="02070309020205020404" pitchFamily="49" charset="0"/>
                          <a:ea typeface="+mn-ea"/>
                          <a:cs typeface="Courier New" panose="02070309020205020404" pitchFamily="49" charset="0"/>
                        </a:rPr>
                        <a:t>( ){   </a:t>
                      </a:r>
                    </a:p>
                    <a:p>
                      <a:pPr marL="0" marR="0" indent="0" algn="l" defTabSz="872740" rtl="0" eaLnBrk="1" fontAlgn="auto" latinLnBrk="0" hangingPunct="1">
                        <a:lnSpc>
                          <a:spcPct val="100000"/>
                        </a:lnSpc>
                        <a:spcBef>
                          <a:spcPts val="0"/>
                        </a:spcBef>
                        <a:spcAft>
                          <a:spcPts val="0"/>
                        </a:spcAft>
                        <a:buClrTx/>
                        <a:buSzTx/>
                        <a:buFontTx/>
                        <a:buNone/>
                        <a:tabLst/>
                        <a:defRPr/>
                      </a:pPr>
                      <a:r>
                        <a:rPr lang="en-US" sz="1200" kern="1200" dirty="0">
                          <a:ln>
                            <a:solidFill>
                              <a:sysClr val="windowText" lastClr="000000"/>
                            </a:solidFill>
                          </a:ln>
                          <a:solidFill>
                            <a:schemeClr val="dk1"/>
                          </a:solidFill>
                          <a:latin typeface="Courier New" panose="02070309020205020404" pitchFamily="49" charset="0"/>
                          <a:ea typeface="+mn-ea"/>
                          <a:cs typeface="Courier New" panose="02070309020205020404" pitchFamily="49" charset="0"/>
                        </a:rPr>
                        <a:t>  return ((rear+1)%size == front);  </a:t>
                      </a:r>
                    </a:p>
                    <a:p>
                      <a:pPr marL="0" marR="0" indent="0" algn="l" defTabSz="872740" rtl="0" eaLnBrk="1" fontAlgn="auto" latinLnBrk="0" hangingPunct="1">
                        <a:lnSpc>
                          <a:spcPct val="100000"/>
                        </a:lnSpc>
                        <a:spcBef>
                          <a:spcPts val="0"/>
                        </a:spcBef>
                        <a:spcAft>
                          <a:spcPts val="0"/>
                        </a:spcAft>
                        <a:buClrTx/>
                        <a:buSzTx/>
                        <a:buFontTx/>
                        <a:buNone/>
                        <a:tabLst/>
                        <a:defRPr/>
                      </a:pPr>
                      <a:r>
                        <a:rPr lang="en-US" sz="1200" kern="1200" dirty="0">
                          <a:ln>
                            <a:solidFill>
                              <a:sysClr val="windowText" lastClr="000000"/>
                            </a:solidFill>
                          </a:ln>
                          <a:solidFill>
                            <a:schemeClr val="dk1"/>
                          </a:solidFill>
                          <a:latin typeface="Courier New" panose="02070309020205020404" pitchFamily="49" charset="0"/>
                          <a:ea typeface="+mn-ea"/>
                          <a:cs typeface="Courier New" panose="02070309020205020404" pitchFamily="49" charset="0"/>
                        </a:rPr>
                        <a:t>}</a:t>
                      </a:r>
                    </a:p>
                    <a:p>
                      <a:pPr marL="0" marR="0" indent="0" algn="l" defTabSz="872740" rtl="0" eaLnBrk="1" fontAlgn="auto" latinLnBrk="0" hangingPunct="1">
                        <a:lnSpc>
                          <a:spcPct val="100000"/>
                        </a:lnSpc>
                        <a:spcBef>
                          <a:spcPts val="0"/>
                        </a:spcBef>
                        <a:spcAft>
                          <a:spcPts val="0"/>
                        </a:spcAft>
                        <a:buClrTx/>
                        <a:buSzTx/>
                        <a:buFontTx/>
                        <a:buNone/>
                        <a:tabLst/>
                        <a:defRPr/>
                      </a:pPr>
                      <a:endParaRPr lang="en-US" sz="1200" kern="1200" dirty="0">
                        <a:ln>
                          <a:solidFill>
                            <a:sysClr val="windowText" lastClr="000000"/>
                          </a:solidFill>
                        </a:ln>
                        <a:solidFill>
                          <a:schemeClr val="dk1"/>
                        </a:solidFill>
                        <a:latin typeface="Courier New" panose="02070309020205020404" pitchFamily="49" charset="0"/>
                        <a:ea typeface="+mn-ea"/>
                        <a:cs typeface="Courier New" panose="02070309020205020404" pitchFamily="49" charset="0"/>
                      </a:endParaRPr>
                    </a:p>
                  </a:txBody>
                  <a:tcPr marL="84406" marR="84406" marT="42203" marB="42203"/>
                </a:tc>
                <a:tc>
                  <a:txBody>
                    <a:bodyPr/>
                    <a:lstStyle/>
                    <a:p>
                      <a:pPr marL="0" marR="0" indent="0" algn="l" defTabSz="872740" rtl="0" eaLnBrk="1" fontAlgn="auto" latinLnBrk="0" hangingPunct="1">
                        <a:lnSpc>
                          <a:spcPct val="100000"/>
                        </a:lnSpc>
                        <a:spcBef>
                          <a:spcPts val="0"/>
                        </a:spcBef>
                        <a:spcAft>
                          <a:spcPts val="0"/>
                        </a:spcAft>
                        <a:buClrTx/>
                        <a:buSzTx/>
                        <a:buFontTx/>
                        <a:buNone/>
                        <a:tabLst/>
                        <a:defRPr/>
                      </a:pPr>
                      <a:r>
                        <a:rPr lang="en-US" sz="1200" kern="1200" dirty="0">
                          <a:ln>
                            <a:solidFill>
                              <a:sysClr val="windowText" lastClr="000000"/>
                            </a:solidFill>
                          </a:ln>
                          <a:solidFill>
                            <a:schemeClr val="dk1"/>
                          </a:solidFill>
                          <a:latin typeface="Courier New" panose="02070309020205020404" pitchFamily="49" charset="0"/>
                          <a:ea typeface="+mn-ea"/>
                          <a:cs typeface="Courier New" panose="02070309020205020404" pitchFamily="49" charset="0"/>
                        </a:rPr>
                        <a:t>public void enqueue(int x){   </a:t>
                      </a:r>
                    </a:p>
                    <a:p>
                      <a:pPr marL="0" marR="0" indent="0" algn="l" defTabSz="872740" rtl="0" eaLnBrk="1" fontAlgn="auto" latinLnBrk="0" hangingPunct="1">
                        <a:lnSpc>
                          <a:spcPct val="100000"/>
                        </a:lnSpc>
                        <a:spcBef>
                          <a:spcPts val="0"/>
                        </a:spcBef>
                        <a:spcAft>
                          <a:spcPts val="0"/>
                        </a:spcAft>
                        <a:buClrTx/>
                        <a:buSzTx/>
                        <a:buFontTx/>
                        <a:buNone/>
                        <a:tabLst/>
                        <a:defRPr/>
                      </a:pPr>
                      <a:r>
                        <a:rPr lang="en-US" sz="1200" kern="1200" dirty="0">
                          <a:ln>
                            <a:solidFill>
                              <a:sysClr val="windowText" lastClr="000000"/>
                            </a:solidFill>
                          </a:ln>
                          <a:solidFill>
                            <a:schemeClr val="dk1"/>
                          </a:solidFill>
                          <a:latin typeface="Courier New" panose="02070309020205020404" pitchFamily="49" charset="0"/>
                          <a:ea typeface="+mn-ea"/>
                          <a:cs typeface="Courier New" panose="02070309020205020404" pitchFamily="49" charset="0"/>
                        </a:rPr>
                        <a:t>  if( !</a:t>
                      </a:r>
                      <a:r>
                        <a:rPr lang="en-US" sz="1200" kern="1200" dirty="0" err="1">
                          <a:ln>
                            <a:solidFill>
                              <a:sysClr val="windowText" lastClr="000000"/>
                            </a:solidFill>
                          </a:ln>
                          <a:solidFill>
                            <a:schemeClr val="dk1"/>
                          </a:solidFill>
                          <a:latin typeface="Courier New" panose="02070309020205020404" pitchFamily="49" charset="0"/>
                          <a:ea typeface="+mn-ea"/>
                          <a:cs typeface="Courier New" panose="02070309020205020404" pitchFamily="49" charset="0"/>
                        </a:rPr>
                        <a:t>isFull</a:t>
                      </a:r>
                      <a:r>
                        <a:rPr lang="en-US" sz="1200" kern="1200" dirty="0">
                          <a:ln>
                            <a:solidFill>
                              <a:sysClr val="windowText" lastClr="000000"/>
                            </a:solidFill>
                          </a:ln>
                          <a:solidFill>
                            <a:schemeClr val="dk1"/>
                          </a:solidFill>
                          <a:latin typeface="Courier New" panose="02070309020205020404" pitchFamily="49" charset="0"/>
                          <a:ea typeface="+mn-ea"/>
                          <a:cs typeface="Courier New" panose="02070309020205020404" pitchFamily="49" charset="0"/>
                        </a:rPr>
                        <a:t>( ) ){  </a:t>
                      </a:r>
                    </a:p>
                    <a:p>
                      <a:pPr marL="0" marR="0" lvl="0" indent="0" algn="l" defTabSz="872740" rtl="0" eaLnBrk="1" fontAlgn="auto" latinLnBrk="0" hangingPunct="1">
                        <a:lnSpc>
                          <a:spcPct val="100000"/>
                        </a:lnSpc>
                        <a:spcBef>
                          <a:spcPts val="0"/>
                        </a:spcBef>
                        <a:spcAft>
                          <a:spcPts val="0"/>
                        </a:spcAft>
                        <a:buClrTx/>
                        <a:buSzTx/>
                        <a:buFontTx/>
                        <a:buNone/>
                        <a:tabLst/>
                        <a:defRPr/>
                      </a:pPr>
                      <a:r>
                        <a:rPr lang="en-US" sz="1200" kern="1200" dirty="0">
                          <a:ln>
                            <a:solidFill>
                              <a:sysClr val="windowText" lastClr="000000"/>
                            </a:solidFill>
                          </a:ln>
                          <a:solidFill>
                            <a:schemeClr val="dk1"/>
                          </a:solidFill>
                          <a:latin typeface="Courier New" panose="02070309020205020404" pitchFamily="49" charset="0"/>
                          <a:ea typeface="+mn-ea"/>
                          <a:cs typeface="Courier New" panose="02070309020205020404" pitchFamily="49" charset="0"/>
                        </a:rPr>
                        <a:t>    values[rear] = x;     </a:t>
                      </a:r>
                    </a:p>
                    <a:p>
                      <a:pPr marL="0" marR="0" indent="0" algn="l" defTabSz="872740" rtl="0" eaLnBrk="1" fontAlgn="auto" latinLnBrk="0" hangingPunct="1">
                        <a:lnSpc>
                          <a:spcPct val="100000"/>
                        </a:lnSpc>
                        <a:spcBef>
                          <a:spcPts val="0"/>
                        </a:spcBef>
                        <a:spcAft>
                          <a:spcPts val="0"/>
                        </a:spcAft>
                        <a:buClrTx/>
                        <a:buSzTx/>
                        <a:buFontTx/>
                        <a:buNone/>
                        <a:tabLst/>
                        <a:defRPr/>
                      </a:pPr>
                      <a:r>
                        <a:rPr lang="en-US" sz="1200" kern="1200" dirty="0">
                          <a:ln>
                            <a:solidFill>
                              <a:sysClr val="windowText" lastClr="000000"/>
                            </a:solidFill>
                          </a:ln>
                          <a:solidFill>
                            <a:schemeClr val="dk1"/>
                          </a:solidFill>
                          <a:latin typeface="Courier New" panose="02070309020205020404" pitchFamily="49" charset="0"/>
                          <a:ea typeface="+mn-ea"/>
                          <a:cs typeface="Courier New" panose="02070309020205020404" pitchFamily="49" charset="0"/>
                        </a:rPr>
                        <a:t>    rear = (rear+1) % size;    </a:t>
                      </a:r>
                    </a:p>
                    <a:p>
                      <a:pPr marL="0" marR="0" indent="0" algn="l" defTabSz="872740" rtl="0" eaLnBrk="1" fontAlgn="auto" latinLnBrk="0" hangingPunct="1">
                        <a:lnSpc>
                          <a:spcPct val="100000"/>
                        </a:lnSpc>
                        <a:spcBef>
                          <a:spcPts val="0"/>
                        </a:spcBef>
                        <a:spcAft>
                          <a:spcPts val="0"/>
                        </a:spcAft>
                        <a:buClrTx/>
                        <a:buSzTx/>
                        <a:buFontTx/>
                        <a:buNone/>
                        <a:tabLst/>
                        <a:defRPr/>
                      </a:pPr>
                      <a:r>
                        <a:rPr lang="en-US" sz="1200" kern="1200" dirty="0">
                          <a:ln>
                            <a:solidFill>
                              <a:sysClr val="windowText" lastClr="000000"/>
                            </a:solidFill>
                          </a:ln>
                          <a:solidFill>
                            <a:schemeClr val="dk1"/>
                          </a:solidFill>
                          <a:latin typeface="Courier New" panose="02070309020205020404" pitchFamily="49" charset="0"/>
                          <a:ea typeface="+mn-ea"/>
                          <a:cs typeface="Courier New" panose="02070309020205020404" pitchFamily="49" charset="0"/>
                        </a:rPr>
                        <a:t>  }</a:t>
                      </a:r>
                    </a:p>
                    <a:p>
                      <a:pPr marL="0" marR="0" indent="0" algn="l" defTabSz="872740" rtl="0" eaLnBrk="1" fontAlgn="auto" latinLnBrk="0" hangingPunct="1">
                        <a:lnSpc>
                          <a:spcPct val="100000"/>
                        </a:lnSpc>
                        <a:spcBef>
                          <a:spcPts val="0"/>
                        </a:spcBef>
                        <a:spcAft>
                          <a:spcPts val="0"/>
                        </a:spcAft>
                        <a:buClrTx/>
                        <a:buSzTx/>
                        <a:buFontTx/>
                        <a:buNone/>
                        <a:tabLst/>
                        <a:defRPr/>
                      </a:pPr>
                      <a:r>
                        <a:rPr lang="en-US" sz="1200" kern="1200" dirty="0">
                          <a:ln>
                            <a:solidFill>
                              <a:sysClr val="windowText" lastClr="000000"/>
                            </a:solidFill>
                          </a:ln>
                          <a:solidFill>
                            <a:schemeClr val="dk1"/>
                          </a:solidFill>
                          <a:latin typeface="Courier New" panose="02070309020205020404" pitchFamily="49" charset="0"/>
                          <a:ea typeface="+mn-ea"/>
                          <a:cs typeface="Courier New" panose="02070309020205020404" pitchFamily="49" charset="0"/>
                        </a:rPr>
                        <a:t>}</a:t>
                      </a:r>
                      <a:endParaRPr lang="ar-SA" sz="1200" kern="1200" dirty="0">
                        <a:ln>
                          <a:solidFill>
                            <a:sysClr val="windowText" lastClr="000000"/>
                          </a:solidFill>
                        </a:ln>
                        <a:solidFill>
                          <a:schemeClr val="dk1"/>
                        </a:solidFill>
                        <a:latin typeface="Courier New" panose="02070309020205020404" pitchFamily="49" charset="0"/>
                        <a:ea typeface="+mn-ea"/>
                        <a:cs typeface="Courier New" panose="02070309020205020404" pitchFamily="49" charset="0"/>
                      </a:endParaRPr>
                    </a:p>
                  </a:txBody>
                  <a:tcPr marL="84406" marR="84406" marT="42203" marB="42203"/>
                </a:tc>
                <a:extLst>
                  <a:ext uri="{0D108BD9-81ED-4DB2-BD59-A6C34878D82A}">
                    <a16:rowId xmlns:a16="http://schemas.microsoft.com/office/drawing/2014/main" val="10001"/>
                  </a:ext>
                </a:extLst>
              </a:tr>
            </a:tbl>
          </a:graphicData>
        </a:graphic>
      </p:graphicFrame>
      <p:graphicFrame>
        <p:nvGraphicFramePr>
          <p:cNvPr id="8" name="Table 7">
            <a:extLst>
              <a:ext uri="{FF2B5EF4-FFF2-40B4-BE49-F238E27FC236}">
                <a16:creationId xmlns:a16="http://schemas.microsoft.com/office/drawing/2014/main" id="{ADB194E9-76AA-4DAF-B386-478FF60E0F0D}"/>
              </a:ext>
            </a:extLst>
          </p:cNvPr>
          <p:cNvGraphicFramePr>
            <a:graphicFrameLocks noGrp="1"/>
          </p:cNvGraphicFramePr>
          <p:nvPr>
            <p:extLst>
              <p:ext uri="{D42A27DB-BD31-4B8C-83A1-F6EECF244321}">
                <p14:modId xmlns:p14="http://schemas.microsoft.com/office/powerpoint/2010/main" val="797706546"/>
              </p:ext>
            </p:extLst>
          </p:nvPr>
        </p:nvGraphicFramePr>
        <p:xfrm>
          <a:off x="570788" y="4307363"/>
          <a:ext cx="8001000" cy="1875692"/>
        </p:xfrm>
        <a:graphic>
          <a:graphicData uri="http://schemas.openxmlformats.org/drawingml/2006/table">
            <a:tbl>
              <a:tblPr rtl="1" firstRow="1" bandRow="1">
                <a:tableStyleId>{93296810-A885-4BE3-A3E7-6D5BEEA58F35}</a:tableStyleId>
              </a:tblPr>
              <a:tblGrid>
                <a:gridCol w="4559898">
                  <a:extLst>
                    <a:ext uri="{9D8B030D-6E8A-4147-A177-3AD203B41FA5}">
                      <a16:colId xmlns:a16="http://schemas.microsoft.com/office/drawing/2014/main" val="20000"/>
                    </a:ext>
                  </a:extLst>
                </a:gridCol>
                <a:gridCol w="3441102">
                  <a:extLst>
                    <a:ext uri="{9D8B030D-6E8A-4147-A177-3AD203B41FA5}">
                      <a16:colId xmlns:a16="http://schemas.microsoft.com/office/drawing/2014/main" val="20001"/>
                    </a:ext>
                  </a:extLst>
                </a:gridCol>
              </a:tblGrid>
              <a:tr h="217975">
                <a:tc>
                  <a:txBody>
                    <a:bodyPr/>
                    <a:lstStyle/>
                    <a:p>
                      <a:pPr algn="ctr" rtl="0"/>
                      <a:r>
                        <a:rPr lang="en-US" sz="1600" b="0" dirty="0" err="1">
                          <a:ln>
                            <a:solidFill>
                              <a:sysClr val="windowText" lastClr="000000"/>
                            </a:solidFill>
                          </a:ln>
                          <a:solidFill>
                            <a:schemeClr val="tx1"/>
                          </a:solidFill>
                          <a:latin typeface="Agency FB" panose="020B0503020202020204" pitchFamily="34" charset="0"/>
                          <a:cs typeface="Courier New" panose="02070309020205020404" pitchFamily="49" charset="0"/>
                        </a:rPr>
                        <a:t>isEmpty</a:t>
                      </a:r>
                      <a:r>
                        <a:rPr lang="en-US" sz="1600" b="0" dirty="0">
                          <a:ln>
                            <a:solidFill>
                              <a:sysClr val="windowText" lastClr="000000"/>
                            </a:solidFill>
                          </a:ln>
                          <a:solidFill>
                            <a:schemeClr val="tx1"/>
                          </a:solidFill>
                          <a:latin typeface="Agency FB" panose="020B0503020202020204" pitchFamily="34" charset="0"/>
                          <a:cs typeface="Courier New" panose="02070309020205020404" pitchFamily="49" charset="0"/>
                        </a:rPr>
                        <a:t>()</a:t>
                      </a:r>
                      <a:endParaRPr lang="ar-SA" sz="1600" b="0" dirty="0">
                        <a:ln>
                          <a:solidFill>
                            <a:sysClr val="windowText" lastClr="000000"/>
                          </a:solidFill>
                        </a:ln>
                        <a:solidFill>
                          <a:schemeClr val="tx1"/>
                        </a:solidFill>
                        <a:latin typeface="Agency FB" panose="020B0503020202020204" pitchFamily="34" charset="0"/>
                        <a:cs typeface="Courier New" panose="02070309020205020404" pitchFamily="49" charset="0"/>
                      </a:endParaRPr>
                    </a:p>
                  </a:txBody>
                  <a:tcPr marL="84406" marR="84406" marT="42203" marB="42203"/>
                </a:tc>
                <a:tc>
                  <a:txBody>
                    <a:bodyPr/>
                    <a:lstStyle/>
                    <a:p>
                      <a:pPr algn="ctr" rtl="0"/>
                      <a:r>
                        <a:rPr lang="en-US" sz="1600" b="0" dirty="0">
                          <a:ln>
                            <a:solidFill>
                              <a:sysClr val="windowText" lastClr="000000"/>
                            </a:solidFill>
                          </a:ln>
                          <a:solidFill>
                            <a:schemeClr val="tx1"/>
                          </a:solidFill>
                          <a:latin typeface="Agency FB" panose="020B0503020202020204" pitchFamily="34" charset="0"/>
                        </a:rPr>
                        <a:t>dequeue ()</a:t>
                      </a:r>
                      <a:endParaRPr lang="ar-SA" sz="1600" b="0" dirty="0">
                        <a:ln>
                          <a:solidFill>
                            <a:sysClr val="windowText" lastClr="000000"/>
                          </a:solidFill>
                        </a:ln>
                        <a:solidFill>
                          <a:schemeClr val="tx1"/>
                        </a:solidFill>
                        <a:latin typeface="Agency FB" panose="020B0503020202020204" pitchFamily="34" charset="0"/>
                        <a:cs typeface="Courier New" panose="02070309020205020404" pitchFamily="49" charset="0"/>
                      </a:endParaRPr>
                    </a:p>
                  </a:txBody>
                  <a:tcPr marL="84406" marR="84406" marT="42203" marB="42203"/>
                </a:tc>
                <a:extLst>
                  <a:ext uri="{0D108BD9-81ED-4DB2-BD59-A6C34878D82A}">
                    <a16:rowId xmlns:a16="http://schemas.microsoft.com/office/drawing/2014/main" val="10000"/>
                  </a:ext>
                </a:extLst>
              </a:tr>
              <a:tr h="1149041">
                <a:tc>
                  <a:txBody>
                    <a:bodyPr/>
                    <a:lstStyle/>
                    <a:p>
                      <a:pPr marL="0" marR="0" indent="0" algn="l" defTabSz="872740" rtl="0" eaLnBrk="1" fontAlgn="auto" latinLnBrk="0" hangingPunct="1">
                        <a:lnSpc>
                          <a:spcPct val="100000"/>
                        </a:lnSpc>
                        <a:spcBef>
                          <a:spcPts val="0"/>
                        </a:spcBef>
                        <a:spcAft>
                          <a:spcPts val="0"/>
                        </a:spcAft>
                        <a:buClrTx/>
                        <a:buSzTx/>
                        <a:buFontTx/>
                        <a:buNone/>
                        <a:tabLst/>
                        <a:defRPr/>
                      </a:pPr>
                      <a:r>
                        <a:rPr lang="en-US" sz="1200" kern="1200" dirty="0">
                          <a:ln>
                            <a:solidFill>
                              <a:sysClr val="windowText" lastClr="000000"/>
                            </a:solidFill>
                          </a:ln>
                          <a:solidFill>
                            <a:schemeClr val="dk1"/>
                          </a:solidFill>
                          <a:latin typeface="Courier New" panose="02070309020205020404" pitchFamily="49" charset="0"/>
                          <a:ea typeface="+mn-ea"/>
                          <a:cs typeface="Courier New" panose="02070309020205020404" pitchFamily="49" charset="0"/>
                        </a:rPr>
                        <a:t>public </a:t>
                      </a:r>
                      <a:r>
                        <a:rPr lang="en-US" sz="1200" kern="1200" dirty="0" err="1">
                          <a:ln>
                            <a:solidFill>
                              <a:sysClr val="windowText" lastClr="000000"/>
                            </a:solidFill>
                          </a:ln>
                          <a:solidFill>
                            <a:schemeClr val="dk1"/>
                          </a:solidFill>
                          <a:latin typeface="Courier New" panose="02070309020205020404" pitchFamily="49" charset="0"/>
                          <a:ea typeface="+mn-ea"/>
                          <a:cs typeface="Courier New" panose="02070309020205020404" pitchFamily="49" charset="0"/>
                        </a:rPr>
                        <a:t>boolean</a:t>
                      </a:r>
                      <a:r>
                        <a:rPr lang="en-US" sz="1200" kern="1200" dirty="0">
                          <a:ln>
                            <a:solidFill>
                              <a:sysClr val="windowText" lastClr="000000"/>
                            </a:solidFill>
                          </a:ln>
                          <a:solidFill>
                            <a:schemeClr val="dk1"/>
                          </a:solidFill>
                          <a:latin typeface="Courier New" panose="02070309020205020404" pitchFamily="49" charset="0"/>
                          <a:ea typeface="+mn-ea"/>
                          <a:cs typeface="Courier New" panose="02070309020205020404" pitchFamily="49" charset="0"/>
                        </a:rPr>
                        <a:t> </a:t>
                      </a:r>
                      <a:r>
                        <a:rPr lang="en-US" sz="1200" kern="1200" dirty="0" err="1">
                          <a:ln>
                            <a:solidFill>
                              <a:sysClr val="windowText" lastClr="000000"/>
                            </a:solidFill>
                          </a:ln>
                          <a:solidFill>
                            <a:schemeClr val="dk1"/>
                          </a:solidFill>
                          <a:latin typeface="Courier New" panose="02070309020205020404" pitchFamily="49" charset="0"/>
                          <a:ea typeface="+mn-ea"/>
                          <a:cs typeface="Courier New" panose="02070309020205020404" pitchFamily="49" charset="0"/>
                        </a:rPr>
                        <a:t>isEmpty</a:t>
                      </a:r>
                      <a:r>
                        <a:rPr lang="en-US" sz="1200" kern="1200" dirty="0">
                          <a:ln>
                            <a:solidFill>
                              <a:sysClr val="windowText" lastClr="000000"/>
                            </a:solidFill>
                          </a:ln>
                          <a:solidFill>
                            <a:schemeClr val="dk1"/>
                          </a:solidFill>
                          <a:latin typeface="Courier New" panose="02070309020205020404" pitchFamily="49" charset="0"/>
                          <a:ea typeface="+mn-ea"/>
                          <a:cs typeface="Courier New" panose="02070309020205020404" pitchFamily="49" charset="0"/>
                        </a:rPr>
                        <a:t>( ){   </a:t>
                      </a:r>
                    </a:p>
                    <a:p>
                      <a:pPr marL="0" marR="0" indent="0" algn="l" defTabSz="872740" rtl="0" eaLnBrk="1" fontAlgn="auto" latinLnBrk="0" hangingPunct="1">
                        <a:lnSpc>
                          <a:spcPct val="100000"/>
                        </a:lnSpc>
                        <a:spcBef>
                          <a:spcPts val="0"/>
                        </a:spcBef>
                        <a:spcAft>
                          <a:spcPts val="0"/>
                        </a:spcAft>
                        <a:buClrTx/>
                        <a:buSzTx/>
                        <a:buFontTx/>
                        <a:buNone/>
                        <a:tabLst/>
                        <a:defRPr/>
                      </a:pPr>
                      <a:r>
                        <a:rPr lang="en-US" sz="1200" kern="1200" dirty="0">
                          <a:ln>
                            <a:solidFill>
                              <a:sysClr val="windowText" lastClr="000000"/>
                            </a:solidFill>
                          </a:ln>
                          <a:solidFill>
                            <a:schemeClr val="dk1"/>
                          </a:solidFill>
                          <a:latin typeface="Courier New" panose="02070309020205020404" pitchFamily="49" charset="0"/>
                          <a:ea typeface="+mn-ea"/>
                          <a:cs typeface="Courier New" panose="02070309020205020404" pitchFamily="49" charset="0"/>
                        </a:rPr>
                        <a:t>   return(rear == front)   </a:t>
                      </a:r>
                    </a:p>
                    <a:p>
                      <a:pPr marL="0" marR="0" indent="0" algn="l" defTabSz="872740" rtl="0" eaLnBrk="1" fontAlgn="auto" latinLnBrk="0" hangingPunct="1">
                        <a:lnSpc>
                          <a:spcPct val="100000"/>
                        </a:lnSpc>
                        <a:spcBef>
                          <a:spcPts val="0"/>
                        </a:spcBef>
                        <a:spcAft>
                          <a:spcPts val="0"/>
                        </a:spcAft>
                        <a:buClrTx/>
                        <a:buSzTx/>
                        <a:buFontTx/>
                        <a:buNone/>
                        <a:tabLst/>
                        <a:defRPr/>
                      </a:pPr>
                      <a:r>
                        <a:rPr lang="en-US" sz="1200" kern="1200" dirty="0">
                          <a:ln>
                            <a:solidFill>
                              <a:sysClr val="windowText" lastClr="000000"/>
                            </a:solidFill>
                          </a:ln>
                          <a:solidFill>
                            <a:schemeClr val="dk1"/>
                          </a:solidFill>
                          <a:latin typeface="Courier New" panose="02070309020205020404" pitchFamily="49" charset="0"/>
                          <a:ea typeface="+mn-ea"/>
                          <a:cs typeface="Courier New" panose="02070309020205020404" pitchFamily="49" charset="0"/>
                        </a:rPr>
                        <a:t>}</a:t>
                      </a:r>
                    </a:p>
                    <a:p>
                      <a:pPr marL="0" marR="0" indent="0" algn="l" defTabSz="872740" rtl="0" eaLnBrk="1" fontAlgn="auto" latinLnBrk="0" hangingPunct="1">
                        <a:lnSpc>
                          <a:spcPct val="100000"/>
                        </a:lnSpc>
                        <a:spcBef>
                          <a:spcPts val="0"/>
                        </a:spcBef>
                        <a:spcAft>
                          <a:spcPts val="0"/>
                        </a:spcAft>
                        <a:buClrTx/>
                        <a:buSzTx/>
                        <a:buFontTx/>
                        <a:buNone/>
                        <a:tabLst/>
                        <a:defRPr/>
                      </a:pPr>
                      <a:r>
                        <a:rPr lang="en-US" sz="1000" kern="1200" dirty="0">
                          <a:ln>
                            <a:solidFill>
                              <a:sysClr val="windowText" lastClr="000000"/>
                            </a:solidFill>
                          </a:ln>
                          <a:solidFill>
                            <a:schemeClr val="dk1"/>
                          </a:solidFill>
                          <a:latin typeface="Courier New" panose="02070309020205020404" pitchFamily="49" charset="0"/>
                          <a:ea typeface="+mn-ea"/>
                          <a:cs typeface="Courier New" panose="02070309020205020404" pitchFamily="49" charset="0"/>
                        </a:rPr>
                        <a:t>/* what do you think of the condition above? */</a:t>
                      </a:r>
                    </a:p>
                    <a:p>
                      <a:pPr marL="0" marR="0" indent="0" algn="l" defTabSz="872740" rtl="0" eaLnBrk="1" fontAlgn="auto" latinLnBrk="0" hangingPunct="1">
                        <a:lnSpc>
                          <a:spcPct val="100000"/>
                        </a:lnSpc>
                        <a:spcBef>
                          <a:spcPts val="0"/>
                        </a:spcBef>
                        <a:spcAft>
                          <a:spcPts val="0"/>
                        </a:spcAft>
                        <a:buClrTx/>
                        <a:buSzTx/>
                        <a:buFontTx/>
                        <a:buNone/>
                        <a:tabLst/>
                        <a:defRPr/>
                      </a:pPr>
                      <a:endParaRPr lang="en-US" sz="1200" kern="1200" dirty="0">
                        <a:ln>
                          <a:solidFill>
                            <a:sysClr val="windowText" lastClr="000000"/>
                          </a:solidFill>
                        </a:ln>
                        <a:solidFill>
                          <a:schemeClr val="dk1"/>
                        </a:solidFill>
                        <a:latin typeface="Courier New" panose="02070309020205020404" pitchFamily="49" charset="0"/>
                        <a:ea typeface="+mn-ea"/>
                        <a:cs typeface="Courier New" panose="02070309020205020404" pitchFamily="49" charset="0"/>
                      </a:endParaRPr>
                    </a:p>
                  </a:txBody>
                  <a:tcPr marL="84406" marR="84406" marT="42203" marB="42203"/>
                </a:tc>
                <a:tc>
                  <a:txBody>
                    <a:bodyPr/>
                    <a:lstStyle/>
                    <a:p>
                      <a:pPr algn="l" rtl="0"/>
                      <a:r>
                        <a:rPr lang="en-US" sz="1200" kern="1200" dirty="0">
                          <a:ln>
                            <a:solidFill>
                              <a:sysClr val="windowText" lastClr="000000"/>
                            </a:solidFill>
                          </a:ln>
                          <a:solidFill>
                            <a:schemeClr val="dk1"/>
                          </a:solidFill>
                          <a:latin typeface="Courier New" panose="02070309020205020404" pitchFamily="49" charset="0"/>
                          <a:ea typeface="+mn-ea"/>
                          <a:cs typeface="Courier New" panose="02070309020205020404" pitchFamily="49" charset="0"/>
                        </a:rPr>
                        <a:t>public int dequeue( ){   </a:t>
                      </a:r>
                    </a:p>
                    <a:p>
                      <a:pPr algn="l" rtl="0"/>
                      <a:r>
                        <a:rPr lang="en-US" sz="1200" kern="1200" dirty="0">
                          <a:ln>
                            <a:solidFill>
                              <a:sysClr val="windowText" lastClr="000000"/>
                            </a:solidFill>
                          </a:ln>
                          <a:solidFill>
                            <a:schemeClr val="dk1"/>
                          </a:solidFill>
                          <a:latin typeface="Courier New" panose="02070309020205020404" pitchFamily="49" charset="0"/>
                          <a:ea typeface="+mn-ea"/>
                          <a:cs typeface="Courier New" panose="02070309020205020404" pitchFamily="49" charset="0"/>
                        </a:rPr>
                        <a:t>   if( ! </a:t>
                      </a:r>
                      <a:r>
                        <a:rPr lang="en-US" sz="1200" kern="1200" dirty="0" err="1">
                          <a:ln>
                            <a:solidFill>
                              <a:sysClr val="windowText" lastClr="000000"/>
                            </a:solidFill>
                          </a:ln>
                          <a:solidFill>
                            <a:schemeClr val="dk1"/>
                          </a:solidFill>
                          <a:latin typeface="Courier New" panose="02070309020205020404" pitchFamily="49" charset="0"/>
                          <a:ea typeface="+mn-ea"/>
                          <a:cs typeface="Courier New" panose="02070309020205020404" pitchFamily="49" charset="0"/>
                        </a:rPr>
                        <a:t>isEmpty</a:t>
                      </a:r>
                      <a:r>
                        <a:rPr lang="en-US" sz="1200" kern="1200" dirty="0">
                          <a:ln>
                            <a:solidFill>
                              <a:sysClr val="windowText" lastClr="000000"/>
                            </a:solidFill>
                          </a:ln>
                          <a:solidFill>
                            <a:schemeClr val="dk1"/>
                          </a:solidFill>
                          <a:latin typeface="Courier New" panose="02070309020205020404" pitchFamily="49" charset="0"/>
                          <a:ea typeface="+mn-ea"/>
                          <a:cs typeface="Courier New" panose="02070309020205020404" pitchFamily="49" charset="0"/>
                        </a:rPr>
                        <a:t>( ) ){</a:t>
                      </a:r>
                    </a:p>
                    <a:p>
                      <a:pPr algn="l" rtl="0"/>
                      <a:r>
                        <a:rPr lang="en-US" sz="1200" kern="1200" dirty="0">
                          <a:ln>
                            <a:solidFill>
                              <a:sysClr val="windowText" lastClr="000000"/>
                            </a:solidFill>
                          </a:ln>
                          <a:solidFill>
                            <a:schemeClr val="dk1"/>
                          </a:solidFill>
                          <a:latin typeface="Courier New" panose="02070309020205020404" pitchFamily="49" charset="0"/>
                          <a:ea typeface="+mn-ea"/>
                          <a:cs typeface="Courier New" panose="02070309020205020404" pitchFamily="49" charset="0"/>
                        </a:rPr>
                        <a:t>      int e = values[front];</a:t>
                      </a:r>
                    </a:p>
                    <a:p>
                      <a:pPr algn="l" rtl="0"/>
                      <a:r>
                        <a:rPr lang="en-US" sz="1200" kern="1200" dirty="0">
                          <a:ln>
                            <a:solidFill>
                              <a:sysClr val="windowText" lastClr="000000"/>
                            </a:solidFill>
                          </a:ln>
                          <a:solidFill>
                            <a:schemeClr val="dk1"/>
                          </a:solidFill>
                          <a:latin typeface="Courier New" panose="02070309020205020404" pitchFamily="49" charset="0"/>
                          <a:ea typeface="+mn-ea"/>
                          <a:cs typeface="Courier New" panose="02070309020205020404" pitchFamily="49" charset="0"/>
                        </a:rPr>
                        <a:t>      front = (front+1)% size;</a:t>
                      </a:r>
                    </a:p>
                    <a:p>
                      <a:pPr algn="l" rtl="0"/>
                      <a:r>
                        <a:rPr lang="en-US" sz="1200" kern="1200" dirty="0">
                          <a:ln>
                            <a:solidFill>
                              <a:sysClr val="windowText" lastClr="000000"/>
                            </a:solidFill>
                          </a:ln>
                          <a:solidFill>
                            <a:schemeClr val="dk1"/>
                          </a:solidFill>
                          <a:latin typeface="Courier New" panose="02070309020205020404" pitchFamily="49" charset="0"/>
                          <a:ea typeface="+mn-ea"/>
                          <a:cs typeface="Courier New" panose="02070309020205020404" pitchFamily="49" charset="0"/>
                        </a:rPr>
                        <a:t>      return e;</a:t>
                      </a:r>
                    </a:p>
                    <a:p>
                      <a:pPr algn="l" rtl="0"/>
                      <a:r>
                        <a:rPr lang="en-US" sz="1200" kern="1200" dirty="0">
                          <a:ln>
                            <a:solidFill>
                              <a:sysClr val="windowText" lastClr="000000"/>
                            </a:solidFill>
                          </a:ln>
                          <a:solidFill>
                            <a:schemeClr val="dk1"/>
                          </a:solidFill>
                          <a:latin typeface="Courier New" panose="02070309020205020404" pitchFamily="49" charset="0"/>
                          <a:ea typeface="+mn-ea"/>
                          <a:cs typeface="Courier New" panose="02070309020205020404" pitchFamily="49" charset="0"/>
                        </a:rPr>
                        <a:t>   }</a:t>
                      </a:r>
                    </a:p>
                    <a:p>
                      <a:pPr algn="l" rtl="0"/>
                      <a:r>
                        <a:rPr lang="en-US" sz="1200" kern="1200" dirty="0">
                          <a:ln>
                            <a:solidFill>
                              <a:sysClr val="windowText" lastClr="000000"/>
                            </a:solidFill>
                          </a:ln>
                          <a:solidFill>
                            <a:schemeClr val="dk1"/>
                          </a:solidFill>
                          <a:latin typeface="Courier New" panose="02070309020205020404" pitchFamily="49" charset="0"/>
                          <a:ea typeface="+mn-ea"/>
                          <a:cs typeface="Courier New" panose="02070309020205020404" pitchFamily="49" charset="0"/>
                        </a:rPr>
                        <a:t>   return 0;</a:t>
                      </a:r>
                    </a:p>
                    <a:p>
                      <a:pPr algn="l" rtl="0"/>
                      <a:r>
                        <a:rPr lang="en-US" sz="1200" kern="1200" dirty="0">
                          <a:ln>
                            <a:solidFill>
                              <a:sysClr val="windowText" lastClr="000000"/>
                            </a:solidFill>
                          </a:ln>
                          <a:solidFill>
                            <a:schemeClr val="dk1"/>
                          </a:solidFill>
                          <a:latin typeface="Courier New" panose="02070309020205020404" pitchFamily="49" charset="0"/>
                          <a:ea typeface="+mn-ea"/>
                          <a:cs typeface="Courier New" panose="02070309020205020404" pitchFamily="49" charset="0"/>
                        </a:rPr>
                        <a:t>}</a:t>
                      </a:r>
                      <a:endParaRPr lang="ar-SA" sz="1200" kern="1200" dirty="0">
                        <a:ln>
                          <a:solidFill>
                            <a:sysClr val="windowText" lastClr="000000"/>
                          </a:solidFill>
                        </a:ln>
                        <a:solidFill>
                          <a:schemeClr val="dk1"/>
                        </a:solidFill>
                        <a:latin typeface="Courier New" panose="02070309020205020404" pitchFamily="49" charset="0"/>
                        <a:ea typeface="+mn-ea"/>
                        <a:cs typeface="Courier New" panose="02070309020205020404" pitchFamily="49" charset="0"/>
                      </a:endParaRPr>
                    </a:p>
                  </a:txBody>
                  <a:tcPr marL="84406" marR="84406" marT="42203" marB="42203"/>
                </a:tc>
                <a:extLst>
                  <a:ext uri="{0D108BD9-81ED-4DB2-BD59-A6C34878D82A}">
                    <a16:rowId xmlns:a16="http://schemas.microsoft.com/office/drawing/2014/main" val="10001"/>
                  </a:ext>
                </a:extLst>
              </a:tr>
            </a:tbl>
          </a:graphicData>
        </a:graphic>
      </p:graphicFrame>
      <p:sp>
        <p:nvSpPr>
          <p:cNvPr id="7" name="Cloud 6">
            <a:extLst>
              <a:ext uri="{FF2B5EF4-FFF2-40B4-BE49-F238E27FC236}">
                <a16:creationId xmlns:a16="http://schemas.microsoft.com/office/drawing/2014/main" id="{F93A0E80-8256-4228-8C31-68400C8D6D42}"/>
              </a:ext>
            </a:extLst>
          </p:cNvPr>
          <p:cNvSpPr/>
          <p:nvPr/>
        </p:nvSpPr>
        <p:spPr>
          <a:xfrm rot="1378166">
            <a:off x="7091785" y="3923245"/>
            <a:ext cx="1657127" cy="1039849"/>
          </a:xfrm>
          <a:prstGeom prst="cloud">
            <a:avLst/>
          </a:prstGeom>
          <a:solidFill>
            <a:srgbClr val="FFFF00"/>
          </a:solidFill>
          <a:ln w="19050">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rPr>
              <a:t>Using CIRCULAR ARRAY</a:t>
            </a:r>
          </a:p>
        </p:txBody>
      </p:sp>
    </p:spTree>
    <p:extLst>
      <p:ext uri="{BB962C8B-B14F-4D97-AF65-F5344CB8AC3E}">
        <p14:creationId xmlns:p14="http://schemas.microsoft.com/office/powerpoint/2010/main" val="3986558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768096" y="585216"/>
            <a:ext cx="7613904" cy="1499616"/>
          </a:xfrm>
        </p:spPr>
        <p:txBody>
          <a:bodyPr/>
          <a:lstStyle/>
          <a:p>
            <a:r>
              <a:rPr lang="en-US" dirty="0"/>
              <a:t>LinkedList Implementation of a Queue</a:t>
            </a:r>
          </a:p>
        </p:txBody>
      </p:sp>
      <p:sp>
        <p:nvSpPr>
          <p:cNvPr id="43012" name="Rectangle 4"/>
          <p:cNvSpPr>
            <a:spLocks noChangeArrowheads="1"/>
          </p:cNvSpPr>
          <p:nvPr/>
        </p:nvSpPr>
        <p:spPr bwMode="auto">
          <a:xfrm>
            <a:off x="2209800" y="4800600"/>
            <a:ext cx="457200" cy="457200"/>
          </a:xfrm>
          <a:prstGeom prst="rect">
            <a:avLst/>
          </a:prstGeom>
          <a:noFill/>
          <a:ln w="9525">
            <a:solidFill>
              <a:schemeClr val="tx1"/>
            </a:solidFill>
            <a:miter lim="800000"/>
            <a:headEnd/>
            <a:tailEnd/>
          </a:ln>
          <a:effectLst/>
        </p:spPr>
        <p:txBody>
          <a:bodyPr wrap="none" anchor="ctr"/>
          <a:lstStyle/>
          <a:p>
            <a:endParaRPr lang="en-CA"/>
          </a:p>
        </p:txBody>
      </p:sp>
      <p:sp>
        <p:nvSpPr>
          <p:cNvPr id="43013" name="Text Box 5"/>
          <p:cNvSpPr txBox="1">
            <a:spLocks noChangeArrowheads="1"/>
          </p:cNvSpPr>
          <p:nvPr/>
        </p:nvSpPr>
        <p:spPr bwMode="auto">
          <a:xfrm>
            <a:off x="2133600" y="5257800"/>
            <a:ext cx="838200" cy="396875"/>
          </a:xfrm>
          <a:prstGeom prst="rect">
            <a:avLst/>
          </a:prstGeom>
          <a:noFill/>
          <a:ln w="9525">
            <a:noFill/>
            <a:miter lim="800000"/>
            <a:headEnd/>
            <a:tailEnd/>
          </a:ln>
          <a:effectLst/>
        </p:spPr>
        <p:txBody>
          <a:bodyPr>
            <a:spAutoFit/>
          </a:bodyPr>
          <a:lstStyle/>
          <a:p>
            <a:pPr>
              <a:spcBef>
                <a:spcPct val="50000"/>
              </a:spcBef>
            </a:pPr>
            <a:r>
              <a:rPr lang="en-US" b="0"/>
              <a:t>count</a:t>
            </a:r>
          </a:p>
        </p:txBody>
      </p:sp>
      <p:sp>
        <p:nvSpPr>
          <p:cNvPr id="43014" name="Text Box 6"/>
          <p:cNvSpPr txBox="1">
            <a:spLocks noChangeArrowheads="1"/>
          </p:cNvSpPr>
          <p:nvPr/>
        </p:nvSpPr>
        <p:spPr bwMode="auto">
          <a:xfrm>
            <a:off x="2286000" y="4876800"/>
            <a:ext cx="360363" cy="396875"/>
          </a:xfrm>
          <a:prstGeom prst="rect">
            <a:avLst/>
          </a:prstGeom>
          <a:noFill/>
          <a:ln w="9525">
            <a:noFill/>
            <a:miter lim="800000"/>
            <a:headEnd/>
            <a:tailEnd/>
          </a:ln>
          <a:effectLst/>
        </p:spPr>
        <p:txBody>
          <a:bodyPr>
            <a:spAutoFit/>
          </a:bodyPr>
          <a:lstStyle/>
          <a:p>
            <a:pPr>
              <a:spcBef>
                <a:spcPct val="50000"/>
              </a:spcBef>
            </a:pPr>
            <a:r>
              <a:rPr lang="en-US">
                <a:solidFill>
                  <a:schemeClr val="accent2"/>
                </a:solidFill>
              </a:rPr>
              <a:t>4</a:t>
            </a:r>
          </a:p>
        </p:txBody>
      </p:sp>
      <p:sp>
        <p:nvSpPr>
          <p:cNvPr id="43015" name="Rectangle 7"/>
          <p:cNvSpPr>
            <a:spLocks noChangeArrowheads="1"/>
          </p:cNvSpPr>
          <p:nvPr/>
        </p:nvSpPr>
        <p:spPr bwMode="auto">
          <a:xfrm>
            <a:off x="1905000" y="2895600"/>
            <a:ext cx="1143000" cy="2743200"/>
          </a:xfrm>
          <a:prstGeom prst="rect">
            <a:avLst/>
          </a:prstGeom>
          <a:noFill/>
          <a:ln w="38100">
            <a:solidFill>
              <a:schemeClr val="accent2"/>
            </a:solidFill>
            <a:miter lim="800000"/>
            <a:headEnd/>
            <a:tailEnd/>
          </a:ln>
          <a:effectLst/>
        </p:spPr>
        <p:txBody>
          <a:bodyPr wrap="none" anchor="ctr"/>
          <a:lstStyle/>
          <a:p>
            <a:endParaRPr lang="en-CA"/>
          </a:p>
        </p:txBody>
      </p:sp>
      <p:sp>
        <p:nvSpPr>
          <p:cNvPr id="43016" name="Text Box 8"/>
          <p:cNvSpPr txBox="1">
            <a:spLocks noChangeArrowheads="1"/>
          </p:cNvSpPr>
          <p:nvPr/>
        </p:nvSpPr>
        <p:spPr bwMode="auto">
          <a:xfrm>
            <a:off x="2133600" y="3505200"/>
            <a:ext cx="762000" cy="396875"/>
          </a:xfrm>
          <a:prstGeom prst="rect">
            <a:avLst/>
          </a:prstGeom>
          <a:noFill/>
          <a:ln w="9525">
            <a:noFill/>
            <a:miter lim="800000"/>
            <a:headEnd/>
            <a:tailEnd/>
          </a:ln>
          <a:effectLst/>
        </p:spPr>
        <p:txBody>
          <a:bodyPr>
            <a:spAutoFit/>
          </a:bodyPr>
          <a:lstStyle/>
          <a:p>
            <a:pPr>
              <a:spcBef>
                <a:spcPct val="50000"/>
              </a:spcBef>
            </a:pPr>
            <a:r>
              <a:rPr lang="en-US" b="0"/>
              <a:t>rear</a:t>
            </a:r>
          </a:p>
        </p:txBody>
      </p:sp>
      <p:sp>
        <p:nvSpPr>
          <p:cNvPr id="43017" name="Rectangle 9"/>
          <p:cNvSpPr>
            <a:spLocks noChangeArrowheads="1"/>
          </p:cNvSpPr>
          <p:nvPr/>
        </p:nvSpPr>
        <p:spPr bwMode="auto">
          <a:xfrm>
            <a:off x="2209800" y="3048000"/>
            <a:ext cx="457200" cy="457200"/>
          </a:xfrm>
          <a:prstGeom prst="rect">
            <a:avLst/>
          </a:prstGeom>
          <a:noFill/>
          <a:ln w="9525">
            <a:solidFill>
              <a:schemeClr val="tx1"/>
            </a:solidFill>
            <a:miter lim="800000"/>
            <a:headEnd/>
            <a:tailEnd/>
          </a:ln>
          <a:effectLst/>
        </p:spPr>
        <p:txBody>
          <a:bodyPr wrap="none" anchor="ctr"/>
          <a:lstStyle/>
          <a:p>
            <a:endParaRPr lang="en-CA"/>
          </a:p>
        </p:txBody>
      </p:sp>
      <p:sp>
        <p:nvSpPr>
          <p:cNvPr id="43018" name="Text Box 10"/>
          <p:cNvSpPr txBox="1">
            <a:spLocks noChangeArrowheads="1"/>
          </p:cNvSpPr>
          <p:nvPr/>
        </p:nvSpPr>
        <p:spPr bwMode="auto">
          <a:xfrm>
            <a:off x="2133600" y="4343400"/>
            <a:ext cx="762000" cy="396875"/>
          </a:xfrm>
          <a:prstGeom prst="rect">
            <a:avLst/>
          </a:prstGeom>
          <a:noFill/>
          <a:ln w="9525">
            <a:noFill/>
            <a:miter lim="800000"/>
            <a:headEnd/>
            <a:tailEnd/>
          </a:ln>
          <a:effectLst/>
        </p:spPr>
        <p:txBody>
          <a:bodyPr>
            <a:spAutoFit/>
          </a:bodyPr>
          <a:lstStyle/>
          <a:p>
            <a:pPr>
              <a:spcBef>
                <a:spcPct val="50000"/>
              </a:spcBef>
            </a:pPr>
            <a:r>
              <a:rPr lang="en-US" b="0"/>
              <a:t>front</a:t>
            </a:r>
          </a:p>
        </p:txBody>
      </p:sp>
      <p:sp>
        <p:nvSpPr>
          <p:cNvPr id="43019" name="Rectangle 11"/>
          <p:cNvSpPr>
            <a:spLocks noChangeArrowheads="1"/>
          </p:cNvSpPr>
          <p:nvPr/>
        </p:nvSpPr>
        <p:spPr bwMode="auto">
          <a:xfrm>
            <a:off x="2209800" y="3886200"/>
            <a:ext cx="457200" cy="457200"/>
          </a:xfrm>
          <a:prstGeom prst="rect">
            <a:avLst/>
          </a:prstGeom>
          <a:noFill/>
          <a:ln w="9525">
            <a:solidFill>
              <a:schemeClr val="tx1"/>
            </a:solidFill>
            <a:miter lim="800000"/>
            <a:headEnd/>
            <a:tailEnd/>
          </a:ln>
          <a:effectLst/>
        </p:spPr>
        <p:txBody>
          <a:bodyPr wrap="none" anchor="ctr"/>
          <a:lstStyle/>
          <a:p>
            <a:endParaRPr lang="en-CA"/>
          </a:p>
        </p:txBody>
      </p:sp>
      <p:sp>
        <p:nvSpPr>
          <p:cNvPr id="43020" name="Rectangle 12"/>
          <p:cNvSpPr>
            <a:spLocks noChangeArrowheads="1"/>
          </p:cNvSpPr>
          <p:nvPr/>
        </p:nvSpPr>
        <p:spPr bwMode="auto">
          <a:xfrm>
            <a:off x="3657600" y="4648200"/>
            <a:ext cx="457200" cy="457200"/>
          </a:xfrm>
          <a:prstGeom prst="rect">
            <a:avLst/>
          </a:prstGeom>
          <a:solidFill>
            <a:schemeClr val="accent1"/>
          </a:solidFill>
          <a:ln w="9525">
            <a:solidFill>
              <a:schemeClr val="tx1"/>
            </a:solidFill>
            <a:miter lim="800000"/>
            <a:headEnd/>
            <a:tailEnd/>
          </a:ln>
          <a:effectLst/>
        </p:spPr>
        <p:txBody>
          <a:bodyPr wrap="none" anchor="ctr"/>
          <a:lstStyle/>
          <a:p>
            <a:endParaRPr lang="en-CA"/>
          </a:p>
        </p:txBody>
      </p:sp>
      <p:sp>
        <p:nvSpPr>
          <p:cNvPr id="43024" name="Rectangle 16"/>
          <p:cNvSpPr>
            <a:spLocks noChangeArrowheads="1"/>
          </p:cNvSpPr>
          <p:nvPr/>
        </p:nvSpPr>
        <p:spPr bwMode="auto">
          <a:xfrm>
            <a:off x="3733800" y="3962400"/>
            <a:ext cx="304800" cy="381000"/>
          </a:xfrm>
          <a:prstGeom prst="rect">
            <a:avLst/>
          </a:prstGeom>
          <a:noFill/>
          <a:ln w="9525">
            <a:solidFill>
              <a:schemeClr val="tx1"/>
            </a:solidFill>
            <a:miter lim="800000"/>
            <a:headEnd/>
            <a:tailEnd/>
          </a:ln>
          <a:effectLst/>
        </p:spPr>
        <p:txBody>
          <a:bodyPr wrap="none" anchor="ctr"/>
          <a:lstStyle/>
          <a:p>
            <a:endParaRPr lang="en-CA"/>
          </a:p>
        </p:txBody>
      </p:sp>
      <p:sp>
        <p:nvSpPr>
          <p:cNvPr id="43025" name="Rectangle 17"/>
          <p:cNvSpPr>
            <a:spLocks noChangeArrowheads="1"/>
          </p:cNvSpPr>
          <p:nvPr/>
        </p:nvSpPr>
        <p:spPr bwMode="auto">
          <a:xfrm>
            <a:off x="4038600" y="3962400"/>
            <a:ext cx="304800" cy="381000"/>
          </a:xfrm>
          <a:prstGeom prst="rect">
            <a:avLst/>
          </a:prstGeom>
          <a:noFill/>
          <a:ln w="9525">
            <a:solidFill>
              <a:schemeClr val="tx1"/>
            </a:solidFill>
            <a:miter lim="800000"/>
            <a:headEnd/>
            <a:tailEnd/>
          </a:ln>
          <a:effectLst/>
        </p:spPr>
        <p:txBody>
          <a:bodyPr wrap="none" anchor="ctr"/>
          <a:lstStyle/>
          <a:p>
            <a:endParaRPr lang="en-CA"/>
          </a:p>
        </p:txBody>
      </p:sp>
      <p:sp>
        <p:nvSpPr>
          <p:cNvPr id="43026" name="Line 18"/>
          <p:cNvSpPr>
            <a:spLocks noChangeShapeType="1"/>
          </p:cNvSpPr>
          <p:nvPr/>
        </p:nvSpPr>
        <p:spPr bwMode="auto">
          <a:xfrm>
            <a:off x="3886200" y="4191000"/>
            <a:ext cx="0" cy="457200"/>
          </a:xfrm>
          <a:prstGeom prst="line">
            <a:avLst/>
          </a:prstGeom>
          <a:noFill/>
          <a:ln w="38100">
            <a:solidFill>
              <a:schemeClr val="hlink"/>
            </a:solidFill>
            <a:round/>
            <a:headEnd/>
            <a:tailEnd type="triangle" w="med" len="med"/>
          </a:ln>
          <a:effectLst/>
        </p:spPr>
        <p:txBody>
          <a:bodyPr/>
          <a:lstStyle/>
          <a:p>
            <a:endParaRPr lang="en-CA"/>
          </a:p>
        </p:txBody>
      </p:sp>
      <p:sp>
        <p:nvSpPr>
          <p:cNvPr id="43027" name="Line 19"/>
          <p:cNvSpPr>
            <a:spLocks noChangeShapeType="1"/>
          </p:cNvSpPr>
          <p:nvPr/>
        </p:nvSpPr>
        <p:spPr bwMode="auto">
          <a:xfrm>
            <a:off x="2438400" y="4114800"/>
            <a:ext cx="1295400" cy="0"/>
          </a:xfrm>
          <a:prstGeom prst="line">
            <a:avLst/>
          </a:prstGeom>
          <a:noFill/>
          <a:ln w="38100">
            <a:solidFill>
              <a:schemeClr val="hlink"/>
            </a:solidFill>
            <a:round/>
            <a:headEnd/>
            <a:tailEnd type="triangle" w="med" len="med"/>
          </a:ln>
          <a:effectLst/>
        </p:spPr>
        <p:txBody>
          <a:bodyPr/>
          <a:lstStyle/>
          <a:p>
            <a:endParaRPr lang="en-CA"/>
          </a:p>
        </p:txBody>
      </p:sp>
      <p:sp>
        <p:nvSpPr>
          <p:cNvPr id="43028" name="Rectangle 20"/>
          <p:cNvSpPr>
            <a:spLocks noChangeArrowheads="1"/>
          </p:cNvSpPr>
          <p:nvPr/>
        </p:nvSpPr>
        <p:spPr bwMode="auto">
          <a:xfrm>
            <a:off x="4648200" y="4648200"/>
            <a:ext cx="457200" cy="457200"/>
          </a:xfrm>
          <a:prstGeom prst="rect">
            <a:avLst/>
          </a:prstGeom>
          <a:solidFill>
            <a:schemeClr val="accent2"/>
          </a:solidFill>
          <a:ln w="9525">
            <a:solidFill>
              <a:schemeClr val="tx1"/>
            </a:solidFill>
            <a:miter lim="800000"/>
            <a:headEnd/>
            <a:tailEnd/>
          </a:ln>
          <a:effectLst/>
        </p:spPr>
        <p:txBody>
          <a:bodyPr wrap="none" anchor="ctr"/>
          <a:lstStyle/>
          <a:p>
            <a:endParaRPr lang="en-CA"/>
          </a:p>
        </p:txBody>
      </p:sp>
      <p:sp>
        <p:nvSpPr>
          <p:cNvPr id="43032" name="Rectangle 24"/>
          <p:cNvSpPr>
            <a:spLocks noChangeArrowheads="1"/>
          </p:cNvSpPr>
          <p:nvPr/>
        </p:nvSpPr>
        <p:spPr bwMode="auto">
          <a:xfrm>
            <a:off x="4724400" y="3962400"/>
            <a:ext cx="304800" cy="381000"/>
          </a:xfrm>
          <a:prstGeom prst="rect">
            <a:avLst/>
          </a:prstGeom>
          <a:noFill/>
          <a:ln w="9525">
            <a:solidFill>
              <a:schemeClr val="tx1"/>
            </a:solidFill>
            <a:miter lim="800000"/>
            <a:headEnd/>
            <a:tailEnd/>
          </a:ln>
          <a:effectLst/>
        </p:spPr>
        <p:txBody>
          <a:bodyPr wrap="none" anchor="ctr"/>
          <a:lstStyle/>
          <a:p>
            <a:endParaRPr lang="en-CA"/>
          </a:p>
        </p:txBody>
      </p:sp>
      <p:sp>
        <p:nvSpPr>
          <p:cNvPr id="43033" name="Rectangle 25"/>
          <p:cNvSpPr>
            <a:spLocks noChangeArrowheads="1"/>
          </p:cNvSpPr>
          <p:nvPr/>
        </p:nvSpPr>
        <p:spPr bwMode="auto">
          <a:xfrm>
            <a:off x="5029200" y="3962400"/>
            <a:ext cx="304800" cy="381000"/>
          </a:xfrm>
          <a:prstGeom prst="rect">
            <a:avLst/>
          </a:prstGeom>
          <a:noFill/>
          <a:ln w="9525">
            <a:solidFill>
              <a:schemeClr val="tx1"/>
            </a:solidFill>
            <a:miter lim="800000"/>
            <a:headEnd/>
            <a:tailEnd/>
          </a:ln>
          <a:effectLst/>
        </p:spPr>
        <p:txBody>
          <a:bodyPr wrap="none" anchor="ctr"/>
          <a:lstStyle/>
          <a:p>
            <a:endParaRPr lang="en-CA"/>
          </a:p>
        </p:txBody>
      </p:sp>
      <p:sp>
        <p:nvSpPr>
          <p:cNvPr id="43034" name="Line 26"/>
          <p:cNvSpPr>
            <a:spLocks noChangeShapeType="1"/>
          </p:cNvSpPr>
          <p:nvPr/>
        </p:nvSpPr>
        <p:spPr bwMode="auto">
          <a:xfrm>
            <a:off x="4876800" y="4191000"/>
            <a:ext cx="0" cy="457200"/>
          </a:xfrm>
          <a:prstGeom prst="line">
            <a:avLst/>
          </a:prstGeom>
          <a:noFill/>
          <a:ln w="38100">
            <a:solidFill>
              <a:schemeClr val="hlink"/>
            </a:solidFill>
            <a:round/>
            <a:headEnd/>
            <a:tailEnd type="triangle" w="med" len="med"/>
          </a:ln>
          <a:effectLst/>
        </p:spPr>
        <p:txBody>
          <a:bodyPr/>
          <a:lstStyle/>
          <a:p>
            <a:endParaRPr lang="en-CA"/>
          </a:p>
        </p:txBody>
      </p:sp>
      <p:sp>
        <p:nvSpPr>
          <p:cNvPr id="43035" name="Rectangle 27"/>
          <p:cNvSpPr>
            <a:spLocks noChangeArrowheads="1"/>
          </p:cNvSpPr>
          <p:nvPr/>
        </p:nvSpPr>
        <p:spPr bwMode="auto">
          <a:xfrm>
            <a:off x="5638800" y="4648200"/>
            <a:ext cx="457200" cy="457200"/>
          </a:xfrm>
          <a:prstGeom prst="rect">
            <a:avLst/>
          </a:prstGeom>
          <a:solidFill>
            <a:schemeClr val="bg2"/>
          </a:solidFill>
          <a:ln w="9525">
            <a:solidFill>
              <a:schemeClr val="tx1"/>
            </a:solidFill>
            <a:miter lim="800000"/>
            <a:headEnd/>
            <a:tailEnd/>
          </a:ln>
          <a:effectLst/>
        </p:spPr>
        <p:txBody>
          <a:bodyPr wrap="none" anchor="ctr"/>
          <a:lstStyle/>
          <a:p>
            <a:endParaRPr lang="en-CA"/>
          </a:p>
        </p:txBody>
      </p:sp>
      <p:sp>
        <p:nvSpPr>
          <p:cNvPr id="43039" name="Rectangle 31"/>
          <p:cNvSpPr>
            <a:spLocks noChangeArrowheads="1"/>
          </p:cNvSpPr>
          <p:nvPr/>
        </p:nvSpPr>
        <p:spPr bwMode="auto">
          <a:xfrm>
            <a:off x="5715000" y="3962400"/>
            <a:ext cx="304800" cy="381000"/>
          </a:xfrm>
          <a:prstGeom prst="rect">
            <a:avLst/>
          </a:prstGeom>
          <a:noFill/>
          <a:ln w="9525">
            <a:solidFill>
              <a:schemeClr val="tx1"/>
            </a:solidFill>
            <a:miter lim="800000"/>
            <a:headEnd/>
            <a:tailEnd/>
          </a:ln>
          <a:effectLst/>
        </p:spPr>
        <p:txBody>
          <a:bodyPr wrap="none" anchor="ctr"/>
          <a:lstStyle/>
          <a:p>
            <a:endParaRPr lang="en-CA"/>
          </a:p>
        </p:txBody>
      </p:sp>
      <p:sp>
        <p:nvSpPr>
          <p:cNvPr id="43040" name="Rectangle 32"/>
          <p:cNvSpPr>
            <a:spLocks noChangeArrowheads="1"/>
          </p:cNvSpPr>
          <p:nvPr/>
        </p:nvSpPr>
        <p:spPr bwMode="auto">
          <a:xfrm>
            <a:off x="6019800" y="3962400"/>
            <a:ext cx="304800" cy="381000"/>
          </a:xfrm>
          <a:prstGeom prst="rect">
            <a:avLst/>
          </a:prstGeom>
          <a:noFill/>
          <a:ln w="9525">
            <a:solidFill>
              <a:schemeClr val="tx1"/>
            </a:solidFill>
            <a:miter lim="800000"/>
            <a:headEnd/>
            <a:tailEnd/>
          </a:ln>
          <a:effectLst/>
        </p:spPr>
        <p:txBody>
          <a:bodyPr wrap="none" anchor="ctr"/>
          <a:lstStyle/>
          <a:p>
            <a:endParaRPr lang="en-CA"/>
          </a:p>
        </p:txBody>
      </p:sp>
      <p:sp>
        <p:nvSpPr>
          <p:cNvPr id="43041" name="Line 33"/>
          <p:cNvSpPr>
            <a:spLocks noChangeShapeType="1"/>
          </p:cNvSpPr>
          <p:nvPr/>
        </p:nvSpPr>
        <p:spPr bwMode="auto">
          <a:xfrm>
            <a:off x="5867400" y="4191000"/>
            <a:ext cx="0" cy="457200"/>
          </a:xfrm>
          <a:prstGeom prst="line">
            <a:avLst/>
          </a:prstGeom>
          <a:noFill/>
          <a:ln w="38100">
            <a:solidFill>
              <a:schemeClr val="hlink"/>
            </a:solidFill>
            <a:round/>
            <a:headEnd/>
            <a:tailEnd type="triangle" w="med" len="med"/>
          </a:ln>
          <a:effectLst/>
        </p:spPr>
        <p:txBody>
          <a:bodyPr/>
          <a:lstStyle/>
          <a:p>
            <a:endParaRPr lang="en-CA"/>
          </a:p>
        </p:txBody>
      </p:sp>
      <p:sp>
        <p:nvSpPr>
          <p:cNvPr id="43042" name="Line 34"/>
          <p:cNvSpPr>
            <a:spLocks noChangeShapeType="1"/>
          </p:cNvSpPr>
          <p:nvPr/>
        </p:nvSpPr>
        <p:spPr bwMode="auto">
          <a:xfrm>
            <a:off x="4191000" y="4114800"/>
            <a:ext cx="533400" cy="0"/>
          </a:xfrm>
          <a:prstGeom prst="line">
            <a:avLst/>
          </a:prstGeom>
          <a:noFill/>
          <a:ln w="38100">
            <a:solidFill>
              <a:schemeClr val="hlink"/>
            </a:solidFill>
            <a:round/>
            <a:headEnd/>
            <a:tailEnd type="triangle" w="med" len="med"/>
          </a:ln>
          <a:effectLst/>
        </p:spPr>
        <p:txBody>
          <a:bodyPr/>
          <a:lstStyle/>
          <a:p>
            <a:endParaRPr lang="en-CA"/>
          </a:p>
        </p:txBody>
      </p:sp>
      <p:sp>
        <p:nvSpPr>
          <p:cNvPr id="43043" name="Line 35"/>
          <p:cNvSpPr>
            <a:spLocks noChangeShapeType="1"/>
          </p:cNvSpPr>
          <p:nvPr/>
        </p:nvSpPr>
        <p:spPr bwMode="auto">
          <a:xfrm>
            <a:off x="5181600" y="4114800"/>
            <a:ext cx="533400" cy="0"/>
          </a:xfrm>
          <a:prstGeom prst="line">
            <a:avLst/>
          </a:prstGeom>
          <a:noFill/>
          <a:ln w="38100">
            <a:solidFill>
              <a:schemeClr val="hlink"/>
            </a:solidFill>
            <a:round/>
            <a:headEnd/>
            <a:tailEnd type="triangle" w="med" len="med"/>
          </a:ln>
          <a:effectLst/>
        </p:spPr>
        <p:txBody>
          <a:bodyPr/>
          <a:lstStyle/>
          <a:p>
            <a:endParaRPr lang="en-CA"/>
          </a:p>
        </p:txBody>
      </p:sp>
      <p:sp>
        <p:nvSpPr>
          <p:cNvPr id="43044" name="Rectangle 36"/>
          <p:cNvSpPr>
            <a:spLocks noChangeArrowheads="1"/>
          </p:cNvSpPr>
          <p:nvPr/>
        </p:nvSpPr>
        <p:spPr bwMode="auto">
          <a:xfrm>
            <a:off x="6629400" y="4648200"/>
            <a:ext cx="457200" cy="457200"/>
          </a:xfrm>
          <a:prstGeom prst="rect">
            <a:avLst/>
          </a:prstGeom>
          <a:solidFill>
            <a:schemeClr val="tx2"/>
          </a:solidFill>
          <a:ln w="9525">
            <a:solidFill>
              <a:schemeClr val="tx1"/>
            </a:solidFill>
            <a:miter lim="800000"/>
            <a:headEnd/>
            <a:tailEnd/>
          </a:ln>
          <a:effectLst/>
        </p:spPr>
        <p:txBody>
          <a:bodyPr wrap="none" anchor="ctr"/>
          <a:lstStyle/>
          <a:p>
            <a:endParaRPr lang="en-CA"/>
          </a:p>
        </p:txBody>
      </p:sp>
      <p:sp>
        <p:nvSpPr>
          <p:cNvPr id="43048" name="Rectangle 40"/>
          <p:cNvSpPr>
            <a:spLocks noChangeArrowheads="1"/>
          </p:cNvSpPr>
          <p:nvPr/>
        </p:nvSpPr>
        <p:spPr bwMode="auto">
          <a:xfrm>
            <a:off x="6705600" y="3962400"/>
            <a:ext cx="304800" cy="381000"/>
          </a:xfrm>
          <a:prstGeom prst="rect">
            <a:avLst/>
          </a:prstGeom>
          <a:noFill/>
          <a:ln w="9525">
            <a:solidFill>
              <a:schemeClr val="tx1"/>
            </a:solidFill>
            <a:miter lim="800000"/>
            <a:headEnd/>
            <a:tailEnd/>
          </a:ln>
          <a:effectLst/>
        </p:spPr>
        <p:txBody>
          <a:bodyPr wrap="none" anchor="ctr"/>
          <a:lstStyle/>
          <a:p>
            <a:endParaRPr lang="en-CA"/>
          </a:p>
        </p:txBody>
      </p:sp>
      <p:sp>
        <p:nvSpPr>
          <p:cNvPr id="43049" name="Rectangle 41"/>
          <p:cNvSpPr>
            <a:spLocks noChangeArrowheads="1"/>
          </p:cNvSpPr>
          <p:nvPr/>
        </p:nvSpPr>
        <p:spPr bwMode="auto">
          <a:xfrm>
            <a:off x="7010400" y="3962400"/>
            <a:ext cx="304800" cy="381000"/>
          </a:xfrm>
          <a:prstGeom prst="rect">
            <a:avLst/>
          </a:prstGeom>
          <a:noFill/>
          <a:ln w="9525">
            <a:solidFill>
              <a:schemeClr val="tx1"/>
            </a:solidFill>
            <a:miter lim="800000"/>
            <a:headEnd/>
            <a:tailEnd/>
          </a:ln>
          <a:effectLst/>
        </p:spPr>
        <p:txBody>
          <a:bodyPr wrap="none" anchor="ctr"/>
          <a:lstStyle/>
          <a:p>
            <a:endParaRPr lang="en-CA"/>
          </a:p>
        </p:txBody>
      </p:sp>
      <p:sp>
        <p:nvSpPr>
          <p:cNvPr id="43051" name="Line 43"/>
          <p:cNvSpPr>
            <a:spLocks noChangeShapeType="1"/>
          </p:cNvSpPr>
          <p:nvPr/>
        </p:nvSpPr>
        <p:spPr bwMode="auto">
          <a:xfrm>
            <a:off x="6172200" y="4114800"/>
            <a:ext cx="533400" cy="0"/>
          </a:xfrm>
          <a:prstGeom prst="line">
            <a:avLst/>
          </a:prstGeom>
          <a:noFill/>
          <a:ln w="38100">
            <a:solidFill>
              <a:schemeClr val="hlink"/>
            </a:solidFill>
            <a:round/>
            <a:headEnd/>
            <a:tailEnd type="triangle" w="med" len="med"/>
          </a:ln>
          <a:effectLst/>
        </p:spPr>
        <p:txBody>
          <a:bodyPr/>
          <a:lstStyle/>
          <a:p>
            <a:endParaRPr lang="en-CA"/>
          </a:p>
        </p:txBody>
      </p:sp>
      <p:sp>
        <p:nvSpPr>
          <p:cNvPr id="43052" name="Line 44"/>
          <p:cNvSpPr>
            <a:spLocks noChangeShapeType="1"/>
          </p:cNvSpPr>
          <p:nvPr/>
        </p:nvSpPr>
        <p:spPr bwMode="auto">
          <a:xfrm>
            <a:off x="6858000" y="4191000"/>
            <a:ext cx="0" cy="457200"/>
          </a:xfrm>
          <a:prstGeom prst="line">
            <a:avLst/>
          </a:prstGeom>
          <a:noFill/>
          <a:ln w="38100">
            <a:solidFill>
              <a:schemeClr val="hlink"/>
            </a:solidFill>
            <a:round/>
            <a:headEnd/>
            <a:tailEnd type="triangle" w="med" len="med"/>
          </a:ln>
          <a:effectLst/>
        </p:spPr>
        <p:txBody>
          <a:bodyPr/>
          <a:lstStyle/>
          <a:p>
            <a:endParaRPr lang="en-CA"/>
          </a:p>
        </p:txBody>
      </p:sp>
      <p:sp>
        <p:nvSpPr>
          <p:cNvPr id="43053" name="Freeform 45"/>
          <p:cNvSpPr>
            <a:spLocks/>
          </p:cNvSpPr>
          <p:nvPr/>
        </p:nvSpPr>
        <p:spPr bwMode="auto">
          <a:xfrm>
            <a:off x="2438400" y="3162300"/>
            <a:ext cx="4419600" cy="800100"/>
          </a:xfrm>
          <a:custGeom>
            <a:avLst/>
            <a:gdLst/>
            <a:ahLst/>
            <a:cxnLst>
              <a:cxn ang="0">
                <a:pos x="0" y="72"/>
              </a:cxn>
              <a:cxn ang="0">
                <a:pos x="2208" y="72"/>
              </a:cxn>
              <a:cxn ang="0">
                <a:pos x="2784" y="504"/>
              </a:cxn>
            </a:cxnLst>
            <a:rect l="0" t="0" r="r" b="b"/>
            <a:pathLst>
              <a:path w="2784" h="504">
                <a:moveTo>
                  <a:pt x="0" y="72"/>
                </a:moveTo>
                <a:cubicBezTo>
                  <a:pt x="872" y="36"/>
                  <a:pt x="1744" y="0"/>
                  <a:pt x="2208" y="72"/>
                </a:cubicBezTo>
                <a:cubicBezTo>
                  <a:pt x="2672" y="144"/>
                  <a:pt x="2728" y="324"/>
                  <a:pt x="2784" y="504"/>
                </a:cubicBezTo>
              </a:path>
            </a:pathLst>
          </a:custGeom>
          <a:noFill/>
          <a:ln w="38100" cmpd="sng">
            <a:solidFill>
              <a:schemeClr val="hlink"/>
            </a:solidFill>
            <a:round/>
            <a:headEnd type="none" w="med" len="med"/>
            <a:tailEnd type="triangle" w="med" len="med"/>
          </a:ln>
          <a:effectLst/>
        </p:spPr>
        <p:txBody>
          <a:bodyPr/>
          <a:lstStyle/>
          <a:p>
            <a:endParaRPr lang="en-CA"/>
          </a:p>
        </p:txBody>
      </p:sp>
      <p:sp>
        <p:nvSpPr>
          <p:cNvPr id="43054" name="Text Box 46"/>
          <p:cNvSpPr txBox="1">
            <a:spLocks noChangeArrowheads="1"/>
          </p:cNvSpPr>
          <p:nvPr/>
        </p:nvSpPr>
        <p:spPr bwMode="auto">
          <a:xfrm>
            <a:off x="2286000" y="2262188"/>
            <a:ext cx="5105400" cy="396875"/>
          </a:xfrm>
          <a:prstGeom prst="rect">
            <a:avLst/>
          </a:prstGeom>
          <a:solidFill>
            <a:schemeClr val="bg2"/>
          </a:solidFill>
          <a:ln w="38100">
            <a:noFill/>
            <a:miter lim="800000"/>
            <a:headEnd/>
            <a:tailEnd/>
          </a:ln>
          <a:effectLst/>
        </p:spPr>
        <p:txBody>
          <a:bodyPr>
            <a:spAutoFit/>
          </a:bodyPr>
          <a:lstStyle/>
          <a:p>
            <a:pPr>
              <a:spcBef>
                <a:spcPct val="50000"/>
              </a:spcBef>
            </a:pPr>
            <a:r>
              <a:rPr lang="en-US"/>
              <a:t>A queue </a:t>
            </a:r>
            <a:r>
              <a:rPr lang="en-US">
                <a:solidFill>
                  <a:schemeClr val="accent2"/>
                </a:solidFill>
              </a:rPr>
              <a:t>q</a:t>
            </a:r>
            <a:r>
              <a:rPr lang="en-US"/>
              <a:t> containing four elements</a:t>
            </a:r>
          </a:p>
        </p:txBody>
      </p:sp>
      <p:sp>
        <p:nvSpPr>
          <p:cNvPr id="43055" name="Text Box 47"/>
          <p:cNvSpPr txBox="1">
            <a:spLocks noChangeArrowheads="1"/>
          </p:cNvSpPr>
          <p:nvPr/>
        </p:nvSpPr>
        <p:spPr bwMode="auto">
          <a:xfrm>
            <a:off x="900113" y="3860800"/>
            <a:ext cx="457200" cy="396875"/>
          </a:xfrm>
          <a:prstGeom prst="rect">
            <a:avLst/>
          </a:prstGeom>
          <a:noFill/>
          <a:ln w="9525">
            <a:noFill/>
            <a:miter lim="800000"/>
            <a:headEnd/>
            <a:tailEnd/>
          </a:ln>
          <a:effectLst/>
        </p:spPr>
        <p:txBody>
          <a:bodyPr>
            <a:spAutoFit/>
          </a:bodyPr>
          <a:lstStyle/>
          <a:p>
            <a:pPr eaLnBrk="0" hangingPunct="0">
              <a:spcBef>
                <a:spcPct val="50000"/>
              </a:spcBef>
            </a:pPr>
            <a:r>
              <a:rPr lang="en-US">
                <a:solidFill>
                  <a:schemeClr val="accent2"/>
                </a:solidFill>
              </a:rPr>
              <a:t>q</a:t>
            </a:r>
          </a:p>
        </p:txBody>
      </p:sp>
      <p:sp>
        <p:nvSpPr>
          <p:cNvPr id="43056" name="Rectangle 48"/>
          <p:cNvSpPr>
            <a:spLocks noChangeArrowheads="1"/>
          </p:cNvSpPr>
          <p:nvPr/>
        </p:nvSpPr>
        <p:spPr bwMode="auto">
          <a:xfrm>
            <a:off x="1204913" y="3860800"/>
            <a:ext cx="457200" cy="457200"/>
          </a:xfrm>
          <a:prstGeom prst="rect">
            <a:avLst/>
          </a:prstGeom>
          <a:noFill/>
          <a:ln w="9525">
            <a:solidFill>
              <a:schemeClr val="tx1"/>
            </a:solidFill>
            <a:miter lim="800000"/>
            <a:headEnd/>
            <a:tailEnd/>
          </a:ln>
          <a:effectLst/>
        </p:spPr>
        <p:txBody>
          <a:bodyPr wrap="none" anchor="ctr"/>
          <a:lstStyle/>
          <a:p>
            <a:endParaRPr lang="en-CA"/>
          </a:p>
        </p:txBody>
      </p:sp>
      <p:sp>
        <p:nvSpPr>
          <p:cNvPr id="43057" name="Line 49"/>
          <p:cNvSpPr>
            <a:spLocks noChangeShapeType="1"/>
          </p:cNvSpPr>
          <p:nvPr/>
        </p:nvSpPr>
        <p:spPr bwMode="auto">
          <a:xfrm>
            <a:off x="1433513" y="4089400"/>
            <a:ext cx="457200" cy="0"/>
          </a:xfrm>
          <a:prstGeom prst="line">
            <a:avLst/>
          </a:prstGeom>
          <a:noFill/>
          <a:ln w="38100">
            <a:solidFill>
              <a:srgbClr val="339966"/>
            </a:solidFill>
            <a:round/>
            <a:headEnd/>
            <a:tailEnd type="triangle" w="med" len="med"/>
          </a:ln>
          <a:effectLst/>
        </p:spPr>
        <p:txBody>
          <a:bodyPr/>
          <a:lstStyle/>
          <a:p>
            <a:endParaRPr lang="en-CA"/>
          </a:p>
        </p:txBody>
      </p:sp>
      <p:cxnSp>
        <p:nvCxnSpPr>
          <p:cNvPr id="41" name="Straight Connector 40"/>
          <p:cNvCxnSpPr/>
          <p:nvPr/>
        </p:nvCxnSpPr>
        <p:spPr bwMode="auto">
          <a:xfrm>
            <a:off x="7236296" y="4149080"/>
            <a:ext cx="504056" cy="0"/>
          </a:xfrm>
          <a:prstGeom prst="line">
            <a:avLst/>
          </a:prstGeom>
          <a:noFill/>
          <a:ln w="38100" cap="flat" cmpd="sng" algn="ctr">
            <a:solidFill>
              <a:schemeClr val="hlink"/>
            </a:solidFill>
            <a:prstDash val="solid"/>
            <a:round/>
            <a:headEnd type="none" w="med" len="med"/>
            <a:tailEnd type="none" w="med" len="med"/>
          </a:ln>
          <a:effectLst/>
        </p:spPr>
      </p:cxnSp>
      <p:cxnSp>
        <p:nvCxnSpPr>
          <p:cNvPr id="45" name="Straight Connector 44"/>
          <p:cNvCxnSpPr/>
          <p:nvPr/>
        </p:nvCxnSpPr>
        <p:spPr bwMode="auto">
          <a:xfrm>
            <a:off x="7740352" y="4149080"/>
            <a:ext cx="0" cy="216024"/>
          </a:xfrm>
          <a:prstGeom prst="line">
            <a:avLst/>
          </a:prstGeom>
          <a:noFill/>
          <a:ln w="38100" cap="flat" cmpd="sng" algn="ctr">
            <a:solidFill>
              <a:schemeClr val="hlink"/>
            </a:solidFill>
            <a:prstDash val="solid"/>
            <a:round/>
            <a:headEnd type="none" w="med" len="med"/>
            <a:tailEnd type="none" w="med" len="med"/>
          </a:ln>
          <a:effectLst/>
        </p:spPr>
      </p:cxnSp>
      <p:cxnSp>
        <p:nvCxnSpPr>
          <p:cNvPr id="47" name="Straight Connector 46"/>
          <p:cNvCxnSpPr/>
          <p:nvPr/>
        </p:nvCxnSpPr>
        <p:spPr bwMode="auto">
          <a:xfrm>
            <a:off x="7596336" y="4365104"/>
            <a:ext cx="288032" cy="0"/>
          </a:xfrm>
          <a:prstGeom prst="line">
            <a:avLst/>
          </a:prstGeom>
          <a:noFill/>
          <a:ln w="38100" cap="flat" cmpd="sng" algn="ctr">
            <a:solidFill>
              <a:schemeClr val="hlink"/>
            </a:solidFill>
            <a:prstDash val="solid"/>
            <a:round/>
            <a:headEnd type="none" w="med" len="med"/>
            <a:tailEnd type="none" w="med" len="med"/>
          </a:ln>
          <a:effectLst/>
        </p:spPr>
      </p:cxnSp>
      <p:sp>
        <p:nvSpPr>
          <p:cNvPr id="40" name="Slide Number Placeholder 2">
            <a:extLst>
              <a:ext uri="{FF2B5EF4-FFF2-40B4-BE49-F238E27FC236}">
                <a16:creationId xmlns:a16="http://schemas.microsoft.com/office/drawing/2014/main" id="{916D5EE8-1210-4F81-8720-570CC96205A0}"/>
              </a:ext>
            </a:extLst>
          </p:cNvPr>
          <p:cNvSpPr txBox="1">
            <a:spLocks noGrp="1"/>
          </p:cNvSpPr>
          <p:nvPr/>
        </p:nvSpPr>
        <p:spPr bwMode="auto">
          <a:xfrm>
            <a:off x="6553200" y="6248400"/>
            <a:ext cx="2133600" cy="457200"/>
          </a:xfrm>
          <a:prstGeom prst="rect">
            <a:avLst/>
          </a:prstGeom>
          <a:noFill/>
          <a:ln w="9525">
            <a:noFill/>
            <a:miter lim="800000"/>
            <a:headEnd/>
            <a:tailEnd/>
          </a:ln>
          <a:effectLst/>
        </p:spPr>
        <p:txBody>
          <a:bodyPr anchor="b"/>
          <a:lstStyle/>
          <a:p>
            <a:pPr algn="r" eaLnBrk="1" hangingPunct="1"/>
            <a:fld id="{F0DCA40D-76F4-474E-B309-A490AD3D7FA5}" type="slidenum">
              <a:rPr lang="en-US" altLang="en-US" sz="1200">
                <a:latin typeface="Arial Black" pitchFamily="34" charset="0"/>
              </a:rPr>
              <a:pPr algn="r" eaLnBrk="1" hangingPunct="1"/>
              <a:t>23</a:t>
            </a:fld>
            <a:endParaRPr lang="en-US" altLang="en-US" sz="1200" dirty="0">
              <a:latin typeface="Arial Black" pitchFamily="34" charset="0"/>
            </a:endParaRPr>
          </a:p>
        </p:txBody>
      </p:sp>
      <p:sp>
        <p:nvSpPr>
          <p:cNvPr id="42" name="Rectangle 12">
            <a:extLst>
              <a:ext uri="{FF2B5EF4-FFF2-40B4-BE49-F238E27FC236}">
                <a16:creationId xmlns:a16="http://schemas.microsoft.com/office/drawing/2014/main" id="{8A534B16-1DF8-439D-9A8C-D5F1C4D6B581}"/>
              </a:ext>
            </a:extLst>
          </p:cNvPr>
          <p:cNvSpPr>
            <a:spLocks noChangeArrowheads="1"/>
          </p:cNvSpPr>
          <p:nvPr/>
        </p:nvSpPr>
        <p:spPr bwMode="auto">
          <a:xfrm>
            <a:off x="3390902" y="3505200"/>
            <a:ext cx="152397" cy="152400"/>
          </a:xfrm>
          <a:prstGeom prst="rect">
            <a:avLst/>
          </a:prstGeom>
          <a:solidFill>
            <a:srgbClr val="FF0000"/>
          </a:solidFill>
          <a:ln w="9525">
            <a:solidFill>
              <a:srgbClr val="FF0000"/>
            </a:solidFill>
            <a:miter lim="800000"/>
            <a:headEnd/>
            <a:tailEnd/>
          </a:ln>
          <a:effectLst/>
        </p:spPr>
        <p:txBody>
          <a:bodyPr wrap="none" anchor="ctr"/>
          <a:lstStyle/>
          <a:p>
            <a:endParaRPr lang="en-CA"/>
          </a:p>
        </p:txBody>
      </p:sp>
      <p:cxnSp>
        <p:nvCxnSpPr>
          <p:cNvPr id="4" name="Straight Arrow Connector 3">
            <a:extLst>
              <a:ext uri="{FF2B5EF4-FFF2-40B4-BE49-F238E27FC236}">
                <a16:creationId xmlns:a16="http://schemas.microsoft.com/office/drawing/2014/main" id="{FFB15791-0D97-4F0F-B1A5-5A37306E4BAB}"/>
              </a:ext>
            </a:extLst>
          </p:cNvPr>
          <p:cNvCxnSpPr>
            <a:cxnSpLocks/>
            <a:stCxn id="42" idx="2"/>
          </p:cNvCxnSpPr>
          <p:nvPr/>
        </p:nvCxnSpPr>
        <p:spPr>
          <a:xfrm>
            <a:off x="3467101" y="3657600"/>
            <a:ext cx="266699" cy="2444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37C2C17-6097-42B1-B776-8BBCAAC873C3}"/>
              </a:ext>
            </a:extLst>
          </p:cNvPr>
          <p:cNvSpPr/>
          <p:nvPr/>
        </p:nvSpPr>
        <p:spPr>
          <a:xfrm>
            <a:off x="3169443" y="3321842"/>
            <a:ext cx="676693" cy="166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head</a:t>
            </a:r>
          </a:p>
        </p:txBody>
      </p:sp>
      <p:sp>
        <p:nvSpPr>
          <p:cNvPr id="46" name="Rectangle 12">
            <a:extLst>
              <a:ext uri="{FF2B5EF4-FFF2-40B4-BE49-F238E27FC236}">
                <a16:creationId xmlns:a16="http://schemas.microsoft.com/office/drawing/2014/main" id="{2AA47A72-7795-499B-A054-16D27ABCF831}"/>
              </a:ext>
            </a:extLst>
          </p:cNvPr>
          <p:cNvSpPr>
            <a:spLocks noChangeArrowheads="1"/>
          </p:cNvSpPr>
          <p:nvPr/>
        </p:nvSpPr>
        <p:spPr bwMode="auto">
          <a:xfrm>
            <a:off x="7384259" y="3505200"/>
            <a:ext cx="152397" cy="152400"/>
          </a:xfrm>
          <a:prstGeom prst="rect">
            <a:avLst/>
          </a:prstGeom>
          <a:solidFill>
            <a:srgbClr val="FF0000"/>
          </a:solidFill>
          <a:ln w="9525">
            <a:solidFill>
              <a:srgbClr val="FF0000"/>
            </a:solidFill>
            <a:miter lim="800000"/>
            <a:headEnd/>
            <a:tailEnd/>
          </a:ln>
          <a:effectLst/>
        </p:spPr>
        <p:txBody>
          <a:bodyPr wrap="none" anchor="ctr"/>
          <a:lstStyle/>
          <a:p>
            <a:endParaRPr lang="en-CA"/>
          </a:p>
        </p:txBody>
      </p:sp>
      <p:cxnSp>
        <p:nvCxnSpPr>
          <p:cNvPr id="48" name="Straight Arrow Connector 47">
            <a:extLst>
              <a:ext uri="{FF2B5EF4-FFF2-40B4-BE49-F238E27FC236}">
                <a16:creationId xmlns:a16="http://schemas.microsoft.com/office/drawing/2014/main" id="{61D7D6FA-D074-4DAB-8AF4-0C5E51BF6DDB}"/>
              </a:ext>
            </a:extLst>
          </p:cNvPr>
          <p:cNvCxnSpPr>
            <a:cxnSpLocks/>
            <a:stCxn id="46" idx="2"/>
          </p:cNvCxnSpPr>
          <p:nvPr/>
        </p:nvCxnSpPr>
        <p:spPr>
          <a:xfrm flipH="1">
            <a:off x="7074147" y="3657600"/>
            <a:ext cx="386311" cy="2286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F7D25D3C-E0D2-4A29-807B-577D83E17B8B}"/>
              </a:ext>
            </a:extLst>
          </p:cNvPr>
          <p:cNvSpPr/>
          <p:nvPr/>
        </p:nvSpPr>
        <p:spPr>
          <a:xfrm>
            <a:off x="7162800" y="3321842"/>
            <a:ext cx="676693" cy="166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tail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a:t>Queue After </a:t>
            </a:r>
            <a:r>
              <a:rPr lang="en-US" b="1" dirty="0" err="1">
                <a:solidFill>
                  <a:schemeClr val="accent2"/>
                </a:solidFill>
              </a:rPr>
              <a:t>eNqueue</a:t>
            </a:r>
            <a:r>
              <a:rPr lang="en-US" dirty="0"/>
              <a:t> </a:t>
            </a:r>
            <a:r>
              <a:rPr lang="en-US" dirty="0" err="1"/>
              <a:t>operatopn</a:t>
            </a:r>
            <a:endParaRPr lang="en-US" dirty="0"/>
          </a:p>
        </p:txBody>
      </p:sp>
      <p:sp>
        <p:nvSpPr>
          <p:cNvPr id="46084" name="Rectangle 4"/>
          <p:cNvSpPr>
            <a:spLocks noChangeArrowheads="1"/>
          </p:cNvSpPr>
          <p:nvPr/>
        </p:nvSpPr>
        <p:spPr bwMode="auto">
          <a:xfrm>
            <a:off x="2209800" y="4937125"/>
            <a:ext cx="457200" cy="457200"/>
          </a:xfrm>
          <a:prstGeom prst="rect">
            <a:avLst/>
          </a:prstGeom>
          <a:noFill/>
          <a:ln w="9525">
            <a:solidFill>
              <a:schemeClr val="tx1"/>
            </a:solidFill>
            <a:miter lim="800000"/>
            <a:headEnd/>
            <a:tailEnd/>
          </a:ln>
          <a:effectLst/>
        </p:spPr>
        <p:txBody>
          <a:bodyPr wrap="none" anchor="ctr"/>
          <a:lstStyle/>
          <a:p>
            <a:endParaRPr lang="en-CA"/>
          </a:p>
        </p:txBody>
      </p:sp>
      <p:sp>
        <p:nvSpPr>
          <p:cNvPr id="46085" name="Text Box 5"/>
          <p:cNvSpPr txBox="1">
            <a:spLocks noChangeArrowheads="1"/>
          </p:cNvSpPr>
          <p:nvPr/>
        </p:nvSpPr>
        <p:spPr bwMode="auto">
          <a:xfrm>
            <a:off x="2133600" y="5394325"/>
            <a:ext cx="838200" cy="396875"/>
          </a:xfrm>
          <a:prstGeom prst="rect">
            <a:avLst/>
          </a:prstGeom>
          <a:noFill/>
          <a:ln w="9525">
            <a:noFill/>
            <a:miter lim="800000"/>
            <a:headEnd/>
            <a:tailEnd/>
          </a:ln>
          <a:effectLst/>
        </p:spPr>
        <p:txBody>
          <a:bodyPr>
            <a:spAutoFit/>
          </a:bodyPr>
          <a:lstStyle/>
          <a:p>
            <a:pPr>
              <a:spcBef>
                <a:spcPct val="50000"/>
              </a:spcBef>
            </a:pPr>
            <a:r>
              <a:rPr lang="en-US" b="0"/>
              <a:t>count</a:t>
            </a:r>
          </a:p>
        </p:txBody>
      </p:sp>
      <p:sp>
        <p:nvSpPr>
          <p:cNvPr id="46086" name="Text Box 6"/>
          <p:cNvSpPr txBox="1">
            <a:spLocks noChangeArrowheads="1"/>
          </p:cNvSpPr>
          <p:nvPr/>
        </p:nvSpPr>
        <p:spPr bwMode="auto">
          <a:xfrm>
            <a:off x="2286000" y="5013325"/>
            <a:ext cx="360363" cy="396875"/>
          </a:xfrm>
          <a:prstGeom prst="rect">
            <a:avLst/>
          </a:prstGeom>
          <a:noFill/>
          <a:ln w="9525">
            <a:noFill/>
            <a:miter lim="800000"/>
            <a:headEnd/>
            <a:tailEnd/>
          </a:ln>
          <a:effectLst/>
        </p:spPr>
        <p:txBody>
          <a:bodyPr>
            <a:spAutoFit/>
          </a:bodyPr>
          <a:lstStyle/>
          <a:p>
            <a:pPr>
              <a:spcBef>
                <a:spcPct val="50000"/>
              </a:spcBef>
            </a:pPr>
            <a:r>
              <a:rPr lang="en-US">
                <a:solidFill>
                  <a:schemeClr val="accent2"/>
                </a:solidFill>
              </a:rPr>
              <a:t>5</a:t>
            </a:r>
          </a:p>
        </p:txBody>
      </p:sp>
      <p:sp>
        <p:nvSpPr>
          <p:cNvPr id="46087" name="Rectangle 7"/>
          <p:cNvSpPr>
            <a:spLocks noChangeArrowheads="1"/>
          </p:cNvSpPr>
          <p:nvPr/>
        </p:nvSpPr>
        <p:spPr bwMode="auto">
          <a:xfrm>
            <a:off x="1905000" y="3032125"/>
            <a:ext cx="1143000" cy="2743200"/>
          </a:xfrm>
          <a:prstGeom prst="rect">
            <a:avLst/>
          </a:prstGeom>
          <a:noFill/>
          <a:ln w="38100">
            <a:solidFill>
              <a:schemeClr val="accent2"/>
            </a:solidFill>
            <a:miter lim="800000"/>
            <a:headEnd/>
            <a:tailEnd/>
          </a:ln>
          <a:effectLst/>
        </p:spPr>
        <p:txBody>
          <a:bodyPr wrap="none" anchor="ctr"/>
          <a:lstStyle/>
          <a:p>
            <a:endParaRPr lang="en-CA"/>
          </a:p>
        </p:txBody>
      </p:sp>
      <p:sp>
        <p:nvSpPr>
          <p:cNvPr id="46088" name="Text Box 8"/>
          <p:cNvSpPr txBox="1">
            <a:spLocks noChangeArrowheads="1"/>
          </p:cNvSpPr>
          <p:nvPr/>
        </p:nvSpPr>
        <p:spPr bwMode="auto">
          <a:xfrm>
            <a:off x="2133600" y="3641725"/>
            <a:ext cx="762000" cy="396875"/>
          </a:xfrm>
          <a:prstGeom prst="rect">
            <a:avLst/>
          </a:prstGeom>
          <a:noFill/>
          <a:ln w="9525">
            <a:noFill/>
            <a:miter lim="800000"/>
            <a:headEnd/>
            <a:tailEnd/>
          </a:ln>
          <a:effectLst/>
        </p:spPr>
        <p:txBody>
          <a:bodyPr>
            <a:spAutoFit/>
          </a:bodyPr>
          <a:lstStyle/>
          <a:p>
            <a:pPr>
              <a:spcBef>
                <a:spcPct val="50000"/>
              </a:spcBef>
            </a:pPr>
            <a:r>
              <a:rPr lang="en-US" b="0"/>
              <a:t>rear</a:t>
            </a:r>
          </a:p>
        </p:txBody>
      </p:sp>
      <p:sp>
        <p:nvSpPr>
          <p:cNvPr id="46089" name="Rectangle 9"/>
          <p:cNvSpPr>
            <a:spLocks noChangeArrowheads="1"/>
          </p:cNvSpPr>
          <p:nvPr/>
        </p:nvSpPr>
        <p:spPr bwMode="auto">
          <a:xfrm>
            <a:off x="2209800" y="3184525"/>
            <a:ext cx="457200" cy="457200"/>
          </a:xfrm>
          <a:prstGeom prst="rect">
            <a:avLst/>
          </a:prstGeom>
          <a:noFill/>
          <a:ln w="9525">
            <a:solidFill>
              <a:schemeClr val="tx1"/>
            </a:solidFill>
            <a:miter lim="800000"/>
            <a:headEnd/>
            <a:tailEnd/>
          </a:ln>
          <a:effectLst/>
        </p:spPr>
        <p:txBody>
          <a:bodyPr wrap="none" anchor="ctr"/>
          <a:lstStyle/>
          <a:p>
            <a:endParaRPr lang="en-CA"/>
          </a:p>
        </p:txBody>
      </p:sp>
      <p:sp>
        <p:nvSpPr>
          <p:cNvPr id="46090" name="Text Box 10"/>
          <p:cNvSpPr txBox="1">
            <a:spLocks noChangeArrowheads="1"/>
          </p:cNvSpPr>
          <p:nvPr/>
        </p:nvSpPr>
        <p:spPr bwMode="auto">
          <a:xfrm>
            <a:off x="2133600" y="4479925"/>
            <a:ext cx="762000" cy="396875"/>
          </a:xfrm>
          <a:prstGeom prst="rect">
            <a:avLst/>
          </a:prstGeom>
          <a:noFill/>
          <a:ln w="9525">
            <a:noFill/>
            <a:miter lim="800000"/>
            <a:headEnd/>
            <a:tailEnd/>
          </a:ln>
          <a:effectLst/>
        </p:spPr>
        <p:txBody>
          <a:bodyPr>
            <a:spAutoFit/>
          </a:bodyPr>
          <a:lstStyle/>
          <a:p>
            <a:pPr>
              <a:spcBef>
                <a:spcPct val="50000"/>
              </a:spcBef>
            </a:pPr>
            <a:r>
              <a:rPr lang="en-US" b="0"/>
              <a:t>front</a:t>
            </a:r>
          </a:p>
        </p:txBody>
      </p:sp>
      <p:sp>
        <p:nvSpPr>
          <p:cNvPr id="46091" name="Rectangle 11"/>
          <p:cNvSpPr>
            <a:spLocks noChangeArrowheads="1"/>
          </p:cNvSpPr>
          <p:nvPr/>
        </p:nvSpPr>
        <p:spPr bwMode="auto">
          <a:xfrm>
            <a:off x="2209800" y="4022725"/>
            <a:ext cx="457200" cy="457200"/>
          </a:xfrm>
          <a:prstGeom prst="rect">
            <a:avLst/>
          </a:prstGeom>
          <a:noFill/>
          <a:ln w="9525">
            <a:solidFill>
              <a:schemeClr val="tx1"/>
            </a:solidFill>
            <a:miter lim="800000"/>
            <a:headEnd/>
            <a:tailEnd/>
          </a:ln>
          <a:effectLst/>
        </p:spPr>
        <p:txBody>
          <a:bodyPr wrap="none" anchor="ctr"/>
          <a:lstStyle/>
          <a:p>
            <a:endParaRPr lang="en-CA"/>
          </a:p>
        </p:txBody>
      </p:sp>
      <p:sp>
        <p:nvSpPr>
          <p:cNvPr id="46092" name="Rectangle 12"/>
          <p:cNvSpPr>
            <a:spLocks noChangeArrowheads="1"/>
          </p:cNvSpPr>
          <p:nvPr/>
        </p:nvSpPr>
        <p:spPr bwMode="auto">
          <a:xfrm>
            <a:off x="3657600" y="4784725"/>
            <a:ext cx="457200" cy="457200"/>
          </a:xfrm>
          <a:prstGeom prst="rect">
            <a:avLst/>
          </a:prstGeom>
          <a:solidFill>
            <a:schemeClr val="accent1"/>
          </a:solidFill>
          <a:ln w="9525">
            <a:solidFill>
              <a:schemeClr val="tx1"/>
            </a:solidFill>
            <a:miter lim="800000"/>
            <a:headEnd/>
            <a:tailEnd/>
          </a:ln>
          <a:effectLst/>
        </p:spPr>
        <p:txBody>
          <a:bodyPr wrap="none" anchor="ctr"/>
          <a:lstStyle/>
          <a:p>
            <a:endParaRPr lang="en-CA"/>
          </a:p>
        </p:txBody>
      </p:sp>
      <p:sp>
        <p:nvSpPr>
          <p:cNvPr id="46093" name="Rectangle 13"/>
          <p:cNvSpPr>
            <a:spLocks noChangeArrowheads="1"/>
          </p:cNvSpPr>
          <p:nvPr/>
        </p:nvSpPr>
        <p:spPr bwMode="auto">
          <a:xfrm>
            <a:off x="3733800" y="4098925"/>
            <a:ext cx="304800" cy="381000"/>
          </a:xfrm>
          <a:prstGeom prst="rect">
            <a:avLst/>
          </a:prstGeom>
          <a:noFill/>
          <a:ln w="9525">
            <a:solidFill>
              <a:schemeClr val="tx1"/>
            </a:solidFill>
            <a:miter lim="800000"/>
            <a:headEnd/>
            <a:tailEnd/>
          </a:ln>
          <a:effectLst/>
        </p:spPr>
        <p:txBody>
          <a:bodyPr wrap="none" anchor="ctr"/>
          <a:lstStyle/>
          <a:p>
            <a:endParaRPr lang="en-CA"/>
          </a:p>
        </p:txBody>
      </p:sp>
      <p:sp>
        <p:nvSpPr>
          <p:cNvPr id="46094" name="Rectangle 14"/>
          <p:cNvSpPr>
            <a:spLocks noChangeArrowheads="1"/>
          </p:cNvSpPr>
          <p:nvPr/>
        </p:nvSpPr>
        <p:spPr bwMode="auto">
          <a:xfrm>
            <a:off x="4038600" y="4098925"/>
            <a:ext cx="304800" cy="381000"/>
          </a:xfrm>
          <a:prstGeom prst="rect">
            <a:avLst/>
          </a:prstGeom>
          <a:noFill/>
          <a:ln w="9525">
            <a:solidFill>
              <a:schemeClr val="tx1"/>
            </a:solidFill>
            <a:miter lim="800000"/>
            <a:headEnd/>
            <a:tailEnd/>
          </a:ln>
          <a:effectLst/>
        </p:spPr>
        <p:txBody>
          <a:bodyPr wrap="none" anchor="ctr"/>
          <a:lstStyle/>
          <a:p>
            <a:endParaRPr lang="en-CA"/>
          </a:p>
        </p:txBody>
      </p:sp>
      <p:sp>
        <p:nvSpPr>
          <p:cNvPr id="46095" name="Line 15"/>
          <p:cNvSpPr>
            <a:spLocks noChangeShapeType="1"/>
          </p:cNvSpPr>
          <p:nvPr/>
        </p:nvSpPr>
        <p:spPr bwMode="auto">
          <a:xfrm>
            <a:off x="3886200" y="4327525"/>
            <a:ext cx="0" cy="457200"/>
          </a:xfrm>
          <a:prstGeom prst="line">
            <a:avLst/>
          </a:prstGeom>
          <a:noFill/>
          <a:ln w="38100">
            <a:solidFill>
              <a:schemeClr val="hlink"/>
            </a:solidFill>
            <a:round/>
            <a:headEnd/>
            <a:tailEnd type="triangle" w="med" len="med"/>
          </a:ln>
          <a:effectLst/>
        </p:spPr>
        <p:txBody>
          <a:bodyPr/>
          <a:lstStyle/>
          <a:p>
            <a:endParaRPr lang="en-CA"/>
          </a:p>
        </p:txBody>
      </p:sp>
      <p:sp>
        <p:nvSpPr>
          <p:cNvPr id="46096" name="Line 16"/>
          <p:cNvSpPr>
            <a:spLocks noChangeShapeType="1"/>
          </p:cNvSpPr>
          <p:nvPr/>
        </p:nvSpPr>
        <p:spPr bwMode="auto">
          <a:xfrm>
            <a:off x="2438400" y="4251325"/>
            <a:ext cx="1295400" cy="0"/>
          </a:xfrm>
          <a:prstGeom prst="line">
            <a:avLst/>
          </a:prstGeom>
          <a:noFill/>
          <a:ln w="38100">
            <a:solidFill>
              <a:schemeClr val="hlink"/>
            </a:solidFill>
            <a:round/>
            <a:headEnd/>
            <a:tailEnd type="triangle" w="med" len="med"/>
          </a:ln>
          <a:effectLst/>
        </p:spPr>
        <p:txBody>
          <a:bodyPr/>
          <a:lstStyle/>
          <a:p>
            <a:endParaRPr lang="en-CA"/>
          </a:p>
        </p:txBody>
      </p:sp>
      <p:sp>
        <p:nvSpPr>
          <p:cNvPr id="46097" name="Rectangle 17"/>
          <p:cNvSpPr>
            <a:spLocks noChangeArrowheads="1"/>
          </p:cNvSpPr>
          <p:nvPr/>
        </p:nvSpPr>
        <p:spPr bwMode="auto">
          <a:xfrm>
            <a:off x="4648200" y="4784725"/>
            <a:ext cx="457200" cy="457200"/>
          </a:xfrm>
          <a:prstGeom prst="rect">
            <a:avLst/>
          </a:prstGeom>
          <a:solidFill>
            <a:schemeClr val="accent2"/>
          </a:solidFill>
          <a:ln w="9525">
            <a:solidFill>
              <a:schemeClr val="tx1"/>
            </a:solidFill>
            <a:miter lim="800000"/>
            <a:headEnd/>
            <a:tailEnd/>
          </a:ln>
          <a:effectLst/>
        </p:spPr>
        <p:txBody>
          <a:bodyPr wrap="none" anchor="ctr"/>
          <a:lstStyle/>
          <a:p>
            <a:endParaRPr lang="en-CA"/>
          </a:p>
        </p:txBody>
      </p:sp>
      <p:sp>
        <p:nvSpPr>
          <p:cNvPr id="46098" name="Rectangle 18"/>
          <p:cNvSpPr>
            <a:spLocks noChangeArrowheads="1"/>
          </p:cNvSpPr>
          <p:nvPr/>
        </p:nvSpPr>
        <p:spPr bwMode="auto">
          <a:xfrm>
            <a:off x="4724400" y="4098925"/>
            <a:ext cx="304800" cy="381000"/>
          </a:xfrm>
          <a:prstGeom prst="rect">
            <a:avLst/>
          </a:prstGeom>
          <a:noFill/>
          <a:ln w="9525">
            <a:solidFill>
              <a:schemeClr val="tx1"/>
            </a:solidFill>
            <a:miter lim="800000"/>
            <a:headEnd/>
            <a:tailEnd/>
          </a:ln>
          <a:effectLst/>
        </p:spPr>
        <p:txBody>
          <a:bodyPr wrap="none" anchor="ctr"/>
          <a:lstStyle/>
          <a:p>
            <a:endParaRPr lang="en-CA"/>
          </a:p>
        </p:txBody>
      </p:sp>
      <p:sp>
        <p:nvSpPr>
          <p:cNvPr id="46099" name="Rectangle 19"/>
          <p:cNvSpPr>
            <a:spLocks noChangeArrowheads="1"/>
          </p:cNvSpPr>
          <p:nvPr/>
        </p:nvSpPr>
        <p:spPr bwMode="auto">
          <a:xfrm>
            <a:off x="5029200" y="4098925"/>
            <a:ext cx="304800" cy="381000"/>
          </a:xfrm>
          <a:prstGeom prst="rect">
            <a:avLst/>
          </a:prstGeom>
          <a:noFill/>
          <a:ln w="9525">
            <a:solidFill>
              <a:schemeClr val="tx1"/>
            </a:solidFill>
            <a:miter lim="800000"/>
            <a:headEnd/>
            <a:tailEnd/>
          </a:ln>
          <a:effectLst/>
        </p:spPr>
        <p:txBody>
          <a:bodyPr wrap="none" anchor="ctr"/>
          <a:lstStyle/>
          <a:p>
            <a:endParaRPr lang="en-CA"/>
          </a:p>
        </p:txBody>
      </p:sp>
      <p:sp>
        <p:nvSpPr>
          <p:cNvPr id="46100" name="Line 20"/>
          <p:cNvSpPr>
            <a:spLocks noChangeShapeType="1"/>
          </p:cNvSpPr>
          <p:nvPr/>
        </p:nvSpPr>
        <p:spPr bwMode="auto">
          <a:xfrm>
            <a:off x="4876800" y="4327525"/>
            <a:ext cx="0" cy="457200"/>
          </a:xfrm>
          <a:prstGeom prst="line">
            <a:avLst/>
          </a:prstGeom>
          <a:noFill/>
          <a:ln w="38100">
            <a:solidFill>
              <a:schemeClr val="hlink"/>
            </a:solidFill>
            <a:round/>
            <a:headEnd/>
            <a:tailEnd type="triangle" w="med" len="med"/>
          </a:ln>
          <a:effectLst/>
        </p:spPr>
        <p:txBody>
          <a:bodyPr/>
          <a:lstStyle/>
          <a:p>
            <a:endParaRPr lang="en-CA"/>
          </a:p>
        </p:txBody>
      </p:sp>
      <p:sp>
        <p:nvSpPr>
          <p:cNvPr id="46101" name="Rectangle 21"/>
          <p:cNvSpPr>
            <a:spLocks noChangeArrowheads="1"/>
          </p:cNvSpPr>
          <p:nvPr/>
        </p:nvSpPr>
        <p:spPr bwMode="auto">
          <a:xfrm>
            <a:off x="5638800" y="4784725"/>
            <a:ext cx="457200" cy="457200"/>
          </a:xfrm>
          <a:prstGeom prst="rect">
            <a:avLst/>
          </a:prstGeom>
          <a:solidFill>
            <a:schemeClr val="bg2"/>
          </a:solidFill>
          <a:ln w="9525">
            <a:solidFill>
              <a:schemeClr val="tx1"/>
            </a:solidFill>
            <a:miter lim="800000"/>
            <a:headEnd/>
            <a:tailEnd/>
          </a:ln>
          <a:effectLst/>
        </p:spPr>
        <p:txBody>
          <a:bodyPr wrap="none" anchor="ctr"/>
          <a:lstStyle/>
          <a:p>
            <a:endParaRPr lang="en-CA"/>
          </a:p>
        </p:txBody>
      </p:sp>
      <p:sp>
        <p:nvSpPr>
          <p:cNvPr id="46102" name="Rectangle 22"/>
          <p:cNvSpPr>
            <a:spLocks noChangeArrowheads="1"/>
          </p:cNvSpPr>
          <p:nvPr/>
        </p:nvSpPr>
        <p:spPr bwMode="auto">
          <a:xfrm>
            <a:off x="5715000" y="4098925"/>
            <a:ext cx="304800" cy="381000"/>
          </a:xfrm>
          <a:prstGeom prst="rect">
            <a:avLst/>
          </a:prstGeom>
          <a:noFill/>
          <a:ln w="9525">
            <a:solidFill>
              <a:schemeClr val="tx1"/>
            </a:solidFill>
            <a:miter lim="800000"/>
            <a:headEnd/>
            <a:tailEnd/>
          </a:ln>
          <a:effectLst/>
        </p:spPr>
        <p:txBody>
          <a:bodyPr wrap="none" anchor="ctr"/>
          <a:lstStyle/>
          <a:p>
            <a:endParaRPr lang="en-CA"/>
          </a:p>
        </p:txBody>
      </p:sp>
      <p:sp>
        <p:nvSpPr>
          <p:cNvPr id="46103" name="Rectangle 23"/>
          <p:cNvSpPr>
            <a:spLocks noChangeArrowheads="1"/>
          </p:cNvSpPr>
          <p:nvPr/>
        </p:nvSpPr>
        <p:spPr bwMode="auto">
          <a:xfrm>
            <a:off x="6019800" y="4098925"/>
            <a:ext cx="304800" cy="381000"/>
          </a:xfrm>
          <a:prstGeom prst="rect">
            <a:avLst/>
          </a:prstGeom>
          <a:noFill/>
          <a:ln w="9525">
            <a:solidFill>
              <a:schemeClr val="tx1"/>
            </a:solidFill>
            <a:miter lim="800000"/>
            <a:headEnd/>
            <a:tailEnd/>
          </a:ln>
          <a:effectLst/>
        </p:spPr>
        <p:txBody>
          <a:bodyPr wrap="none" anchor="ctr"/>
          <a:lstStyle/>
          <a:p>
            <a:endParaRPr lang="en-CA"/>
          </a:p>
        </p:txBody>
      </p:sp>
      <p:sp>
        <p:nvSpPr>
          <p:cNvPr id="46104" name="Line 24"/>
          <p:cNvSpPr>
            <a:spLocks noChangeShapeType="1"/>
          </p:cNvSpPr>
          <p:nvPr/>
        </p:nvSpPr>
        <p:spPr bwMode="auto">
          <a:xfrm>
            <a:off x="5867400" y="4327525"/>
            <a:ext cx="0" cy="457200"/>
          </a:xfrm>
          <a:prstGeom prst="line">
            <a:avLst/>
          </a:prstGeom>
          <a:noFill/>
          <a:ln w="38100">
            <a:solidFill>
              <a:schemeClr val="hlink"/>
            </a:solidFill>
            <a:round/>
            <a:headEnd/>
            <a:tailEnd type="triangle" w="med" len="med"/>
          </a:ln>
          <a:effectLst/>
        </p:spPr>
        <p:txBody>
          <a:bodyPr/>
          <a:lstStyle/>
          <a:p>
            <a:endParaRPr lang="en-CA"/>
          </a:p>
        </p:txBody>
      </p:sp>
      <p:sp>
        <p:nvSpPr>
          <p:cNvPr id="46105" name="Line 25"/>
          <p:cNvSpPr>
            <a:spLocks noChangeShapeType="1"/>
          </p:cNvSpPr>
          <p:nvPr/>
        </p:nvSpPr>
        <p:spPr bwMode="auto">
          <a:xfrm>
            <a:off x="4191000" y="4251325"/>
            <a:ext cx="533400" cy="0"/>
          </a:xfrm>
          <a:prstGeom prst="line">
            <a:avLst/>
          </a:prstGeom>
          <a:noFill/>
          <a:ln w="38100">
            <a:solidFill>
              <a:schemeClr val="hlink"/>
            </a:solidFill>
            <a:round/>
            <a:headEnd/>
            <a:tailEnd type="triangle" w="med" len="med"/>
          </a:ln>
          <a:effectLst/>
        </p:spPr>
        <p:txBody>
          <a:bodyPr/>
          <a:lstStyle/>
          <a:p>
            <a:endParaRPr lang="en-CA"/>
          </a:p>
        </p:txBody>
      </p:sp>
      <p:sp>
        <p:nvSpPr>
          <p:cNvPr id="46106" name="Line 26"/>
          <p:cNvSpPr>
            <a:spLocks noChangeShapeType="1"/>
          </p:cNvSpPr>
          <p:nvPr/>
        </p:nvSpPr>
        <p:spPr bwMode="auto">
          <a:xfrm>
            <a:off x="5181600" y="4251325"/>
            <a:ext cx="533400" cy="0"/>
          </a:xfrm>
          <a:prstGeom prst="line">
            <a:avLst/>
          </a:prstGeom>
          <a:noFill/>
          <a:ln w="38100">
            <a:solidFill>
              <a:schemeClr val="hlink"/>
            </a:solidFill>
            <a:round/>
            <a:headEnd/>
            <a:tailEnd type="triangle" w="med" len="med"/>
          </a:ln>
          <a:effectLst/>
        </p:spPr>
        <p:txBody>
          <a:bodyPr/>
          <a:lstStyle/>
          <a:p>
            <a:endParaRPr lang="en-CA"/>
          </a:p>
        </p:txBody>
      </p:sp>
      <p:sp>
        <p:nvSpPr>
          <p:cNvPr id="46107" name="Rectangle 27"/>
          <p:cNvSpPr>
            <a:spLocks noChangeArrowheads="1"/>
          </p:cNvSpPr>
          <p:nvPr/>
        </p:nvSpPr>
        <p:spPr bwMode="auto">
          <a:xfrm>
            <a:off x="6629400" y="4784725"/>
            <a:ext cx="457200" cy="457200"/>
          </a:xfrm>
          <a:prstGeom prst="rect">
            <a:avLst/>
          </a:prstGeom>
          <a:solidFill>
            <a:schemeClr val="tx2"/>
          </a:solidFill>
          <a:ln w="9525">
            <a:solidFill>
              <a:schemeClr val="tx1"/>
            </a:solidFill>
            <a:miter lim="800000"/>
            <a:headEnd/>
            <a:tailEnd/>
          </a:ln>
          <a:effectLst/>
        </p:spPr>
        <p:txBody>
          <a:bodyPr wrap="none" anchor="ctr"/>
          <a:lstStyle/>
          <a:p>
            <a:endParaRPr lang="en-CA"/>
          </a:p>
        </p:txBody>
      </p:sp>
      <p:sp>
        <p:nvSpPr>
          <p:cNvPr id="46108" name="Rectangle 28"/>
          <p:cNvSpPr>
            <a:spLocks noChangeArrowheads="1"/>
          </p:cNvSpPr>
          <p:nvPr/>
        </p:nvSpPr>
        <p:spPr bwMode="auto">
          <a:xfrm>
            <a:off x="6705600" y="4098925"/>
            <a:ext cx="304800" cy="381000"/>
          </a:xfrm>
          <a:prstGeom prst="rect">
            <a:avLst/>
          </a:prstGeom>
          <a:noFill/>
          <a:ln w="9525">
            <a:solidFill>
              <a:schemeClr val="tx1"/>
            </a:solidFill>
            <a:miter lim="800000"/>
            <a:headEnd/>
            <a:tailEnd/>
          </a:ln>
          <a:effectLst/>
        </p:spPr>
        <p:txBody>
          <a:bodyPr wrap="none" anchor="ctr"/>
          <a:lstStyle/>
          <a:p>
            <a:endParaRPr lang="en-CA"/>
          </a:p>
        </p:txBody>
      </p:sp>
      <p:sp>
        <p:nvSpPr>
          <p:cNvPr id="46109" name="Rectangle 29"/>
          <p:cNvSpPr>
            <a:spLocks noChangeArrowheads="1"/>
          </p:cNvSpPr>
          <p:nvPr/>
        </p:nvSpPr>
        <p:spPr bwMode="auto">
          <a:xfrm>
            <a:off x="7010400" y="4098925"/>
            <a:ext cx="304800" cy="381000"/>
          </a:xfrm>
          <a:prstGeom prst="rect">
            <a:avLst/>
          </a:prstGeom>
          <a:noFill/>
          <a:ln w="9525">
            <a:solidFill>
              <a:schemeClr val="tx1"/>
            </a:solidFill>
            <a:miter lim="800000"/>
            <a:headEnd/>
            <a:tailEnd/>
          </a:ln>
          <a:effectLst/>
        </p:spPr>
        <p:txBody>
          <a:bodyPr wrap="none" anchor="ctr"/>
          <a:lstStyle/>
          <a:p>
            <a:endParaRPr lang="en-CA"/>
          </a:p>
        </p:txBody>
      </p:sp>
      <p:sp>
        <p:nvSpPr>
          <p:cNvPr id="46111" name="Line 31"/>
          <p:cNvSpPr>
            <a:spLocks noChangeShapeType="1"/>
          </p:cNvSpPr>
          <p:nvPr/>
        </p:nvSpPr>
        <p:spPr bwMode="auto">
          <a:xfrm>
            <a:off x="6172200" y="4251325"/>
            <a:ext cx="533400" cy="0"/>
          </a:xfrm>
          <a:prstGeom prst="line">
            <a:avLst/>
          </a:prstGeom>
          <a:noFill/>
          <a:ln w="38100">
            <a:solidFill>
              <a:schemeClr val="hlink"/>
            </a:solidFill>
            <a:round/>
            <a:headEnd/>
            <a:tailEnd type="triangle" w="med" len="med"/>
          </a:ln>
          <a:effectLst/>
        </p:spPr>
        <p:txBody>
          <a:bodyPr/>
          <a:lstStyle/>
          <a:p>
            <a:endParaRPr lang="en-CA"/>
          </a:p>
        </p:txBody>
      </p:sp>
      <p:sp>
        <p:nvSpPr>
          <p:cNvPr id="46112" name="Line 32"/>
          <p:cNvSpPr>
            <a:spLocks noChangeShapeType="1"/>
          </p:cNvSpPr>
          <p:nvPr/>
        </p:nvSpPr>
        <p:spPr bwMode="auto">
          <a:xfrm>
            <a:off x="6858000" y="4327525"/>
            <a:ext cx="0" cy="457200"/>
          </a:xfrm>
          <a:prstGeom prst="line">
            <a:avLst/>
          </a:prstGeom>
          <a:noFill/>
          <a:ln w="38100">
            <a:solidFill>
              <a:schemeClr val="hlink"/>
            </a:solidFill>
            <a:round/>
            <a:headEnd/>
            <a:tailEnd type="triangle" w="med" len="med"/>
          </a:ln>
          <a:effectLst/>
        </p:spPr>
        <p:txBody>
          <a:bodyPr/>
          <a:lstStyle/>
          <a:p>
            <a:endParaRPr lang="en-CA"/>
          </a:p>
        </p:txBody>
      </p:sp>
      <p:sp>
        <p:nvSpPr>
          <p:cNvPr id="46116" name="Rectangle 36"/>
          <p:cNvSpPr>
            <a:spLocks noChangeArrowheads="1"/>
          </p:cNvSpPr>
          <p:nvPr/>
        </p:nvSpPr>
        <p:spPr bwMode="auto">
          <a:xfrm>
            <a:off x="7620000" y="4784725"/>
            <a:ext cx="457200" cy="457200"/>
          </a:xfrm>
          <a:prstGeom prst="rect">
            <a:avLst/>
          </a:prstGeom>
          <a:solidFill>
            <a:schemeClr val="hlink"/>
          </a:solidFill>
          <a:ln w="9525">
            <a:solidFill>
              <a:schemeClr val="tx1"/>
            </a:solidFill>
            <a:miter lim="800000"/>
            <a:headEnd/>
            <a:tailEnd/>
          </a:ln>
          <a:effectLst/>
        </p:spPr>
        <p:txBody>
          <a:bodyPr wrap="none" anchor="ctr"/>
          <a:lstStyle/>
          <a:p>
            <a:endParaRPr lang="en-CA"/>
          </a:p>
        </p:txBody>
      </p:sp>
      <p:sp>
        <p:nvSpPr>
          <p:cNvPr id="46117" name="Rectangle 37"/>
          <p:cNvSpPr>
            <a:spLocks noChangeArrowheads="1"/>
          </p:cNvSpPr>
          <p:nvPr/>
        </p:nvSpPr>
        <p:spPr bwMode="auto">
          <a:xfrm>
            <a:off x="7696200" y="4098925"/>
            <a:ext cx="304800" cy="381000"/>
          </a:xfrm>
          <a:prstGeom prst="rect">
            <a:avLst/>
          </a:prstGeom>
          <a:noFill/>
          <a:ln w="9525">
            <a:solidFill>
              <a:schemeClr val="tx1"/>
            </a:solidFill>
            <a:miter lim="800000"/>
            <a:headEnd/>
            <a:tailEnd/>
          </a:ln>
          <a:effectLst/>
        </p:spPr>
        <p:txBody>
          <a:bodyPr wrap="none" anchor="ctr"/>
          <a:lstStyle/>
          <a:p>
            <a:endParaRPr lang="en-CA"/>
          </a:p>
        </p:txBody>
      </p:sp>
      <p:sp>
        <p:nvSpPr>
          <p:cNvPr id="46118" name="Rectangle 38"/>
          <p:cNvSpPr>
            <a:spLocks noChangeArrowheads="1"/>
          </p:cNvSpPr>
          <p:nvPr/>
        </p:nvSpPr>
        <p:spPr bwMode="auto">
          <a:xfrm>
            <a:off x="8001000" y="4098925"/>
            <a:ext cx="304800" cy="381000"/>
          </a:xfrm>
          <a:prstGeom prst="rect">
            <a:avLst/>
          </a:prstGeom>
          <a:noFill/>
          <a:ln w="9525">
            <a:solidFill>
              <a:schemeClr val="tx1"/>
            </a:solidFill>
            <a:miter lim="800000"/>
            <a:headEnd/>
            <a:tailEnd/>
          </a:ln>
          <a:effectLst/>
        </p:spPr>
        <p:txBody>
          <a:bodyPr wrap="none" anchor="ctr"/>
          <a:lstStyle/>
          <a:p>
            <a:endParaRPr lang="en-CA"/>
          </a:p>
        </p:txBody>
      </p:sp>
      <p:sp>
        <p:nvSpPr>
          <p:cNvPr id="46120" name="Line 40"/>
          <p:cNvSpPr>
            <a:spLocks noChangeShapeType="1"/>
          </p:cNvSpPr>
          <p:nvPr/>
        </p:nvSpPr>
        <p:spPr bwMode="auto">
          <a:xfrm>
            <a:off x="7162800" y="4251325"/>
            <a:ext cx="533400" cy="0"/>
          </a:xfrm>
          <a:prstGeom prst="line">
            <a:avLst/>
          </a:prstGeom>
          <a:noFill/>
          <a:ln w="38100">
            <a:solidFill>
              <a:schemeClr val="accent2"/>
            </a:solidFill>
            <a:round/>
            <a:headEnd/>
            <a:tailEnd type="triangle" w="med" len="med"/>
          </a:ln>
          <a:effectLst/>
        </p:spPr>
        <p:txBody>
          <a:bodyPr/>
          <a:lstStyle/>
          <a:p>
            <a:endParaRPr lang="en-CA"/>
          </a:p>
        </p:txBody>
      </p:sp>
      <p:sp>
        <p:nvSpPr>
          <p:cNvPr id="46121" name="Line 41"/>
          <p:cNvSpPr>
            <a:spLocks noChangeShapeType="1"/>
          </p:cNvSpPr>
          <p:nvPr/>
        </p:nvSpPr>
        <p:spPr bwMode="auto">
          <a:xfrm>
            <a:off x="7848600" y="4327525"/>
            <a:ext cx="0" cy="457200"/>
          </a:xfrm>
          <a:prstGeom prst="line">
            <a:avLst/>
          </a:prstGeom>
          <a:noFill/>
          <a:ln w="38100">
            <a:solidFill>
              <a:schemeClr val="hlink"/>
            </a:solidFill>
            <a:round/>
            <a:headEnd/>
            <a:tailEnd type="triangle" w="med" len="med"/>
          </a:ln>
          <a:effectLst/>
        </p:spPr>
        <p:txBody>
          <a:bodyPr/>
          <a:lstStyle/>
          <a:p>
            <a:endParaRPr lang="en-CA"/>
          </a:p>
        </p:txBody>
      </p:sp>
      <p:sp>
        <p:nvSpPr>
          <p:cNvPr id="46122" name="Freeform 42"/>
          <p:cNvSpPr>
            <a:spLocks/>
          </p:cNvSpPr>
          <p:nvPr/>
        </p:nvSpPr>
        <p:spPr bwMode="auto">
          <a:xfrm>
            <a:off x="2438400" y="3298825"/>
            <a:ext cx="5410200" cy="800100"/>
          </a:xfrm>
          <a:custGeom>
            <a:avLst/>
            <a:gdLst/>
            <a:ahLst/>
            <a:cxnLst>
              <a:cxn ang="0">
                <a:pos x="0" y="72"/>
              </a:cxn>
              <a:cxn ang="0">
                <a:pos x="2640" y="72"/>
              </a:cxn>
              <a:cxn ang="0">
                <a:pos x="3408" y="504"/>
              </a:cxn>
            </a:cxnLst>
            <a:rect l="0" t="0" r="r" b="b"/>
            <a:pathLst>
              <a:path w="3408" h="504">
                <a:moveTo>
                  <a:pt x="0" y="72"/>
                </a:moveTo>
                <a:cubicBezTo>
                  <a:pt x="1036" y="36"/>
                  <a:pt x="2072" y="0"/>
                  <a:pt x="2640" y="72"/>
                </a:cubicBezTo>
                <a:cubicBezTo>
                  <a:pt x="3208" y="144"/>
                  <a:pt x="3308" y="324"/>
                  <a:pt x="3408" y="504"/>
                </a:cubicBezTo>
              </a:path>
            </a:pathLst>
          </a:custGeom>
          <a:noFill/>
          <a:ln w="38100" cap="flat" cmpd="sng">
            <a:solidFill>
              <a:schemeClr val="accent2"/>
            </a:solidFill>
            <a:prstDash val="solid"/>
            <a:round/>
            <a:headEnd type="none" w="med" len="med"/>
            <a:tailEnd type="triangle" w="med" len="med"/>
          </a:ln>
          <a:effectLst/>
        </p:spPr>
        <p:txBody>
          <a:bodyPr/>
          <a:lstStyle/>
          <a:p>
            <a:endParaRPr lang="en-CA"/>
          </a:p>
        </p:txBody>
      </p:sp>
      <p:sp>
        <p:nvSpPr>
          <p:cNvPr id="46123" name="Text Box 43"/>
          <p:cNvSpPr txBox="1">
            <a:spLocks noChangeArrowheads="1"/>
          </p:cNvSpPr>
          <p:nvPr/>
        </p:nvSpPr>
        <p:spPr bwMode="auto">
          <a:xfrm>
            <a:off x="685800" y="2082216"/>
            <a:ext cx="7774632" cy="646331"/>
          </a:xfrm>
          <a:prstGeom prst="rect">
            <a:avLst/>
          </a:prstGeom>
          <a:solidFill>
            <a:schemeClr val="bg2"/>
          </a:solidFill>
          <a:ln w="38100">
            <a:noFill/>
            <a:miter lim="800000"/>
            <a:headEnd/>
            <a:tailEnd/>
          </a:ln>
          <a:effectLst/>
        </p:spPr>
        <p:txBody>
          <a:bodyPr wrap="square">
            <a:spAutoFit/>
          </a:bodyPr>
          <a:lstStyle/>
          <a:p>
            <a:pPr>
              <a:spcBef>
                <a:spcPct val="50000"/>
              </a:spcBef>
            </a:pPr>
            <a:r>
              <a:rPr lang="en-US" dirty="0"/>
              <a:t>The new element,       , is added in a node at the end of the list, </a:t>
            </a:r>
            <a:r>
              <a:rPr lang="en-US" dirty="0">
                <a:solidFill>
                  <a:schemeClr val="accent2"/>
                </a:solidFill>
              </a:rPr>
              <a:t>rear</a:t>
            </a:r>
            <a:r>
              <a:rPr lang="en-US" dirty="0"/>
              <a:t> points to the new node, and </a:t>
            </a:r>
            <a:r>
              <a:rPr lang="en-US" dirty="0">
                <a:solidFill>
                  <a:schemeClr val="accent2"/>
                </a:solidFill>
              </a:rPr>
              <a:t>count</a:t>
            </a:r>
            <a:r>
              <a:rPr lang="en-US" dirty="0"/>
              <a:t> is incremented</a:t>
            </a:r>
          </a:p>
        </p:txBody>
      </p:sp>
      <p:sp>
        <p:nvSpPr>
          <p:cNvPr id="46126" name="Text Box 46"/>
          <p:cNvSpPr txBox="1">
            <a:spLocks noChangeArrowheads="1"/>
          </p:cNvSpPr>
          <p:nvPr/>
        </p:nvSpPr>
        <p:spPr bwMode="auto">
          <a:xfrm>
            <a:off x="900113" y="4073525"/>
            <a:ext cx="457200" cy="396875"/>
          </a:xfrm>
          <a:prstGeom prst="rect">
            <a:avLst/>
          </a:prstGeom>
          <a:noFill/>
          <a:ln w="9525">
            <a:noFill/>
            <a:miter lim="800000"/>
            <a:headEnd/>
            <a:tailEnd/>
          </a:ln>
          <a:effectLst/>
        </p:spPr>
        <p:txBody>
          <a:bodyPr>
            <a:spAutoFit/>
          </a:bodyPr>
          <a:lstStyle/>
          <a:p>
            <a:pPr eaLnBrk="0" hangingPunct="0">
              <a:spcBef>
                <a:spcPct val="50000"/>
              </a:spcBef>
            </a:pPr>
            <a:r>
              <a:rPr lang="en-US">
                <a:solidFill>
                  <a:schemeClr val="accent2"/>
                </a:solidFill>
              </a:rPr>
              <a:t>q</a:t>
            </a:r>
          </a:p>
        </p:txBody>
      </p:sp>
      <p:sp>
        <p:nvSpPr>
          <p:cNvPr id="46127" name="Rectangle 47"/>
          <p:cNvSpPr>
            <a:spLocks noChangeArrowheads="1"/>
          </p:cNvSpPr>
          <p:nvPr/>
        </p:nvSpPr>
        <p:spPr bwMode="auto">
          <a:xfrm>
            <a:off x="1204913" y="4073525"/>
            <a:ext cx="457200" cy="457200"/>
          </a:xfrm>
          <a:prstGeom prst="rect">
            <a:avLst/>
          </a:prstGeom>
          <a:noFill/>
          <a:ln w="9525">
            <a:solidFill>
              <a:schemeClr val="tx1"/>
            </a:solidFill>
            <a:miter lim="800000"/>
            <a:headEnd/>
            <a:tailEnd/>
          </a:ln>
          <a:effectLst/>
        </p:spPr>
        <p:txBody>
          <a:bodyPr wrap="none" anchor="ctr"/>
          <a:lstStyle/>
          <a:p>
            <a:endParaRPr lang="en-CA"/>
          </a:p>
        </p:txBody>
      </p:sp>
      <p:sp>
        <p:nvSpPr>
          <p:cNvPr id="46128" name="Line 48"/>
          <p:cNvSpPr>
            <a:spLocks noChangeShapeType="1"/>
          </p:cNvSpPr>
          <p:nvPr/>
        </p:nvSpPr>
        <p:spPr bwMode="auto">
          <a:xfrm>
            <a:off x="1433513" y="4302125"/>
            <a:ext cx="457200" cy="0"/>
          </a:xfrm>
          <a:prstGeom prst="line">
            <a:avLst/>
          </a:prstGeom>
          <a:noFill/>
          <a:ln w="38100">
            <a:solidFill>
              <a:srgbClr val="339966"/>
            </a:solidFill>
            <a:round/>
            <a:headEnd/>
            <a:tailEnd type="triangle" w="med" len="med"/>
          </a:ln>
          <a:effectLst/>
        </p:spPr>
        <p:txBody>
          <a:bodyPr/>
          <a:lstStyle/>
          <a:p>
            <a:endParaRPr lang="en-CA"/>
          </a:p>
        </p:txBody>
      </p:sp>
      <p:cxnSp>
        <p:nvCxnSpPr>
          <p:cNvPr id="46" name="Straight Connector 45"/>
          <p:cNvCxnSpPr/>
          <p:nvPr/>
        </p:nvCxnSpPr>
        <p:spPr bwMode="auto">
          <a:xfrm>
            <a:off x="8100392" y="4289797"/>
            <a:ext cx="504056" cy="0"/>
          </a:xfrm>
          <a:prstGeom prst="line">
            <a:avLst/>
          </a:prstGeom>
          <a:noFill/>
          <a:ln w="38100" cap="flat" cmpd="sng" algn="ctr">
            <a:solidFill>
              <a:schemeClr val="hlink"/>
            </a:solidFill>
            <a:prstDash val="solid"/>
            <a:round/>
            <a:headEnd type="none" w="med" len="med"/>
            <a:tailEnd type="none" w="med" len="med"/>
          </a:ln>
          <a:effectLst/>
        </p:spPr>
      </p:cxnSp>
      <p:cxnSp>
        <p:nvCxnSpPr>
          <p:cNvPr id="47" name="Straight Connector 46"/>
          <p:cNvCxnSpPr/>
          <p:nvPr/>
        </p:nvCxnSpPr>
        <p:spPr bwMode="auto">
          <a:xfrm>
            <a:off x="8604448" y="4289797"/>
            <a:ext cx="0" cy="216024"/>
          </a:xfrm>
          <a:prstGeom prst="line">
            <a:avLst/>
          </a:prstGeom>
          <a:noFill/>
          <a:ln w="38100" cap="flat" cmpd="sng" algn="ctr">
            <a:solidFill>
              <a:schemeClr val="hlink"/>
            </a:solidFill>
            <a:prstDash val="solid"/>
            <a:round/>
            <a:headEnd type="none" w="med" len="med"/>
            <a:tailEnd type="none" w="med" len="med"/>
          </a:ln>
          <a:effectLst/>
        </p:spPr>
      </p:cxnSp>
      <p:cxnSp>
        <p:nvCxnSpPr>
          <p:cNvPr id="48" name="Straight Connector 47"/>
          <p:cNvCxnSpPr/>
          <p:nvPr/>
        </p:nvCxnSpPr>
        <p:spPr bwMode="auto">
          <a:xfrm>
            <a:off x="8460432" y="4505821"/>
            <a:ext cx="288032" cy="0"/>
          </a:xfrm>
          <a:prstGeom prst="line">
            <a:avLst/>
          </a:prstGeom>
          <a:noFill/>
          <a:ln w="38100" cap="flat" cmpd="sng" algn="ctr">
            <a:solidFill>
              <a:schemeClr val="hlink"/>
            </a:solidFill>
            <a:prstDash val="solid"/>
            <a:round/>
            <a:headEnd type="none" w="med" len="med"/>
            <a:tailEnd type="none" w="med" len="med"/>
          </a:ln>
          <a:effectLst/>
        </p:spPr>
      </p:cxnSp>
      <p:sp>
        <p:nvSpPr>
          <p:cNvPr id="49" name="Slide Number Placeholder 2">
            <a:extLst>
              <a:ext uri="{FF2B5EF4-FFF2-40B4-BE49-F238E27FC236}">
                <a16:creationId xmlns:a16="http://schemas.microsoft.com/office/drawing/2014/main" id="{6189820A-7337-47A1-AF98-B22FB9DF053D}"/>
              </a:ext>
            </a:extLst>
          </p:cNvPr>
          <p:cNvSpPr txBox="1">
            <a:spLocks noGrp="1"/>
          </p:cNvSpPr>
          <p:nvPr/>
        </p:nvSpPr>
        <p:spPr bwMode="auto">
          <a:xfrm>
            <a:off x="6553200" y="6248400"/>
            <a:ext cx="2133600" cy="457200"/>
          </a:xfrm>
          <a:prstGeom prst="rect">
            <a:avLst/>
          </a:prstGeom>
          <a:noFill/>
          <a:ln w="9525">
            <a:noFill/>
            <a:miter lim="800000"/>
            <a:headEnd/>
            <a:tailEnd/>
          </a:ln>
          <a:effectLst/>
        </p:spPr>
        <p:txBody>
          <a:bodyPr anchor="b"/>
          <a:lstStyle/>
          <a:p>
            <a:pPr algn="r" eaLnBrk="1" hangingPunct="1"/>
            <a:fld id="{F0DCA40D-76F4-474E-B309-A490AD3D7FA5}" type="slidenum">
              <a:rPr lang="en-US" altLang="en-US" sz="1200">
                <a:latin typeface="Arial Black" pitchFamily="34" charset="0"/>
              </a:rPr>
              <a:pPr algn="r" eaLnBrk="1" hangingPunct="1"/>
              <a:t>24</a:t>
            </a:fld>
            <a:endParaRPr lang="en-US" altLang="en-US" sz="1200" dirty="0">
              <a:latin typeface="Arial Black" pitchFamily="34" charset="0"/>
            </a:endParaRPr>
          </a:p>
        </p:txBody>
      </p:sp>
      <p:sp>
        <p:nvSpPr>
          <p:cNvPr id="50" name="Rectangle 12">
            <a:extLst>
              <a:ext uri="{FF2B5EF4-FFF2-40B4-BE49-F238E27FC236}">
                <a16:creationId xmlns:a16="http://schemas.microsoft.com/office/drawing/2014/main" id="{752A7E89-3302-4A9B-95EF-51324C2D975E}"/>
              </a:ext>
            </a:extLst>
          </p:cNvPr>
          <p:cNvSpPr>
            <a:spLocks noChangeArrowheads="1"/>
          </p:cNvSpPr>
          <p:nvPr/>
        </p:nvSpPr>
        <p:spPr bwMode="auto">
          <a:xfrm>
            <a:off x="3390902" y="3717925"/>
            <a:ext cx="152397" cy="152400"/>
          </a:xfrm>
          <a:prstGeom prst="rect">
            <a:avLst/>
          </a:prstGeom>
          <a:solidFill>
            <a:srgbClr val="FF0000"/>
          </a:solidFill>
          <a:ln w="9525">
            <a:solidFill>
              <a:srgbClr val="FF0000"/>
            </a:solidFill>
            <a:miter lim="800000"/>
            <a:headEnd/>
            <a:tailEnd/>
          </a:ln>
          <a:effectLst/>
        </p:spPr>
        <p:txBody>
          <a:bodyPr wrap="none" anchor="ctr"/>
          <a:lstStyle/>
          <a:p>
            <a:endParaRPr lang="en-CA"/>
          </a:p>
        </p:txBody>
      </p:sp>
      <p:cxnSp>
        <p:nvCxnSpPr>
          <p:cNvPr id="51" name="Straight Arrow Connector 50">
            <a:extLst>
              <a:ext uri="{FF2B5EF4-FFF2-40B4-BE49-F238E27FC236}">
                <a16:creationId xmlns:a16="http://schemas.microsoft.com/office/drawing/2014/main" id="{C2F01F48-4900-44C2-BB0D-DD006694BB61}"/>
              </a:ext>
            </a:extLst>
          </p:cNvPr>
          <p:cNvCxnSpPr>
            <a:cxnSpLocks/>
            <a:stCxn id="50" idx="2"/>
          </p:cNvCxnSpPr>
          <p:nvPr/>
        </p:nvCxnSpPr>
        <p:spPr>
          <a:xfrm>
            <a:off x="3467101" y="3870325"/>
            <a:ext cx="266699" cy="2444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C780DE7D-A835-4982-AE98-CE43384747CA}"/>
              </a:ext>
            </a:extLst>
          </p:cNvPr>
          <p:cNvSpPr/>
          <p:nvPr/>
        </p:nvSpPr>
        <p:spPr>
          <a:xfrm>
            <a:off x="3169443" y="3534567"/>
            <a:ext cx="676693" cy="166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head</a:t>
            </a:r>
          </a:p>
        </p:txBody>
      </p:sp>
      <p:sp>
        <p:nvSpPr>
          <p:cNvPr id="53" name="Rectangle 12">
            <a:extLst>
              <a:ext uri="{FF2B5EF4-FFF2-40B4-BE49-F238E27FC236}">
                <a16:creationId xmlns:a16="http://schemas.microsoft.com/office/drawing/2014/main" id="{53385178-9CDA-4DC0-9D75-5246E900B559}"/>
              </a:ext>
            </a:extLst>
          </p:cNvPr>
          <p:cNvSpPr>
            <a:spLocks noChangeArrowheads="1"/>
          </p:cNvSpPr>
          <p:nvPr/>
        </p:nvSpPr>
        <p:spPr bwMode="auto">
          <a:xfrm>
            <a:off x="8255802" y="3659008"/>
            <a:ext cx="152397" cy="152400"/>
          </a:xfrm>
          <a:prstGeom prst="rect">
            <a:avLst/>
          </a:prstGeom>
          <a:solidFill>
            <a:srgbClr val="FF0000"/>
          </a:solidFill>
          <a:ln w="9525">
            <a:solidFill>
              <a:srgbClr val="FF0000"/>
            </a:solidFill>
            <a:miter lim="800000"/>
            <a:headEnd/>
            <a:tailEnd/>
          </a:ln>
          <a:effectLst/>
        </p:spPr>
        <p:txBody>
          <a:bodyPr wrap="none" anchor="ctr"/>
          <a:lstStyle/>
          <a:p>
            <a:endParaRPr lang="en-CA"/>
          </a:p>
        </p:txBody>
      </p:sp>
      <p:cxnSp>
        <p:nvCxnSpPr>
          <p:cNvPr id="54" name="Straight Arrow Connector 53">
            <a:extLst>
              <a:ext uri="{FF2B5EF4-FFF2-40B4-BE49-F238E27FC236}">
                <a16:creationId xmlns:a16="http://schemas.microsoft.com/office/drawing/2014/main" id="{3664DCEA-D360-4CF4-AB4E-0534E971DFAE}"/>
              </a:ext>
            </a:extLst>
          </p:cNvPr>
          <p:cNvCxnSpPr>
            <a:cxnSpLocks/>
            <a:stCxn id="53" idx="2"/>
          </p:cNvCxnSpPr>
          <p:nvPr/>
        </p:nvCxnSpPr>
        <p:spPr>
          <a:xfrm flipH="1">
            <a:off x="7945690" y="3811408"/>
            <a:ext cx="386311" cy="2286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70476713-C84F-4EDF-9BD0-C37C99A5E921}"/>
              </a:ext>
            </a:extLst>
          </p:cNvPr>
          <p:cNvSpPr/>
          <p:nvPr/>
        </p:nvSpPr>
        <p:spPr>
          <a:xfrm>
            <a:off x="8034343" y="3475650"/>
            <a:ext cx="676693" cy="166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tail</a:t>
            </a:r>
          </a:p>
        </p:txBody>
      </p:sp>
      <p:sp>
        <p:nvSpPr>
          <p:cNvPr id="46115" name="Rectangle 35"/>
          <p:cNvSpPr>
            <a:spLocks noChangeArrowheads="1"/>
          </p:cNvSpPr>
          <p:nvPr/>
        </p:nvSpPr>
        <p:spPr bwMode="auto">
          <a:xfrm>
            <a:off x="2428996" y="2133600"/>
            <a:ext cx="238004" cy="210109"/>
          </a:xfrm>
          <a:prstGeom prst="rect">
            <a:avLst/>
          </a:prstGeom>
          <a:solidFill>
            <a:schemeClr val="hlink"/>
          </a:solidFill>
          <a:ln w="9525">
            <a:solidFill>
              <a:schemeClr val="tx1"/>
            </a:solidFill>
            <a:miter lim="800000"/>
            <a:headEnd/>
            <a:tailEnd/>
          </a:ln>
          <a:effectLst/>
        </p:spPr>
        <p:txBody>
          <a:bodyPr wrap="none" anchor="ctr"/>
          <a:lstStyle/>
          <a:p>
            <a:endParaRPr lang="en-CA"/>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a:t>Queue After a </a:t>
            </a:r>
            <a:r>
              <a:rPr lang="en-US" b="1" dirty="0">
                <a:solidFill>
                  <a:schemeClr val="accent2"/>
                </a:solidFill>
              </a:rPr>
              <a:t>dequeue</a:t>
            </a:r>
            <a:r>
              <a:rPr lang="en-US" dirty="0"/>
              <a:t> Operation</a:t>
            </a:r>
          </a:p>
        </p:txBody>
      </p:sp>
      <p:sp>
        <p:nvSpPr>
          <p:cNvPr id="47108" name="Rectangle 4"/>
          <p:cNvSpPr>
            <a:spLocks noChangeArrowheads="1"/>
          </p:cNvSpPr>
          <p:nvPr/>
        </p:nvSpPr>
        <p:spPr bwMode="auto">
          <a:xfrm>
            <a:off x="2209800" y="5089525"/>
            <a:ext cx="457200" cy="457200"/>
          </a:xfrm>
          <a:prstGeom prst="rect">
            <a:avLst/>
          </a:prstGeom>
          <a:noFill/>
          <a:ln w="9525">
            <a:solidFill>
              <a:schemeClr val="tx1"/>
            </a:solidFill>
            <a:miter lim="800000"/>
            <a:headEnd/>
            <a:tailEnd/>
          </a:ln>
          <a:effectLst/>
        </p:spPr>
        <p:txBody>
          <a:bodyPr wrap="none" anchor="ctr"/>
          <a:lstStyle/>
          <a:p>
            <a:endParaRPr lang="en-CA"/>
          </a:p>
        </p:txBody>
      </p:sp>
      <p:sp>
        <p:nvSpPr>
          <p:cNvPr id="47109" name="Text Box 5"/>
          <p:cNvSpPr txBox="1">
            <a:spLocks noChangeArrowheads="1"/>
          </p:cNvSpPr>
          <p:nvPr/>
        </p:nvSpPr>
        <p:spPr bwMode="auto">
          <a:xfrm>
            <a:off x="2133600" y="5546725"/>
            <a:ext cx="838200" cy="396875"/>
          </a:xfrm>
          <a:prstGeom prst="rect">
            <a:avLst/>
          </a:prstGeom>
          <a:noFill/>
          <a:ln w="9525">
            <a:noFill/>
            <a:miter lim="800000"/>
            <a:headEnd/>
            <a:tailEnd/>
          </a:ln>
          <a:effectLst/>
        </p:spPr>
        <p:txBody>
          <a:bodyPr>
            <a:spAutoFit/>
          </a:bodyPr>
          <a:lstStyle/>
          <a:p>
            <a:pPr>
              <a:spcBef>
                <a:spcPct val="50000"/>
              </a:spcBef>
            </a:pPr>
            <a:r>
              <a:rPr lang="en-US" b="0"/>
              <a:t>count</a:t>
            </a:r>
          </a:p>
        </p:txBody>
      </p:sp>
      <p:sp>
        <p:nvSpPr>
          <p:cNvPr id="47110" name="Text Box 6"/>
          <p:cNvSpPr txBox="1">
            <a:spLocks noChangeArrowheads="1"/>
          </p:cNvSpPr>
          <p:nvPr/>
        </p:nvSpPr>
        <p:spPr bwMode="auto">
          <a:xfrm>
            <a:off x="2286000" y="5165725"/>
            <a:ext cx="360363" cy="396875"/>
          </a:xfrm>
          <a:prstGeom prst="rect">
            <a:avLst/>
          </a:prstGeom>
          <a:noFill/>
          <a:ln w="9525">
            <a:noFill/>
            <a:miter lim="800000"/>
            <a:headEnd/>
            <a:tailEnd/>
          </a:ln>
          <a:effectLst/>
        </p:spPr>
        <p:txBody>
          <a:bodyPr>
            <a:spAutoFit/>
          </a:bodyPr>
          <a:lstStyle/>
          <a:p>
            <a:pPr>
              <a:spcBef>
                <a:spcPct val="50000"/>
              </a:spcBef>
            </a:pPr>
            <a:r>
              <a:rPr lang="en-US">
                <a:solidFill>
                  <a:schemeClr val="accent2"/>
                </a:solidFill>
              </a:rPr>
              <a:t>4</a:t>
            </a:r>
          </a:p>
        </p:txBody>
      </p:sp>
      <p:sp>
        <p:nvSpPr>
          <p:cNvPr id="47111" name="Rectangle 7"/>
          <p:cNvSpPr>
            <a:spLocks noChangeArrowheads="1"/>
          </p:cNvSpPr>
          <p:nvPr/>
        </p:nvSpPr>
        <p:spPr bwMode="auto">
          <a:xfrm>
            <a:off x="1905000" y="3184525"/>
            <a:ext cx="1143000" cy="2743200"/>
          </a:xfrm>
          <a:prstGeom prst="rect">
            <a:avLst/>
          </a:prstGeom>
          <a:noFill/>
          <a:ln w="38100">
            <a:solidFill>
              <a:schemeClr val="accent2"/>
            </a:solidFill>
            <a:miter lim="800000"/>
            <a:headEnd/>
            <a:tailEnd/>
          </a:ln>
          <a:effectLst/>
        </p:spPr>
        <p:txBody>
          <a:bodyPr wrap="none" anchor="ctr"/>
          <a:lstStyle/>
          <a:p>
            <a:endParaRPr lang="en-CA"/>
          </a:p>
        </p:txBody>
      </p:sp>
      <p:sp>
        <p:nvSpPr>
          <p:cNvPr id="47112" name="Text Box 8"/>
          <p:cNvSpPr txBox="1">
            <a:spLocks noChangeArrowheads="1"/>
          </p:cNvSpPr>
          <p:nvPr/>
        </p:nvSpPr>
        <p:spPr bwMode="auto">
          <a:xfrm>
            <a:off x="2133600" y="3794125"/>
            <a:ext cx="762000" cy="396875"/>
          </a:xfrm>
          <a:prstGeom prst="rect">
            <a:avLst/>
          </a:prstGeom>
          <a:noFill/>
          <a:ln w="9525">
            <a:noFill/>
            <a:miter lim="800000"/>
            <a:headEnd/>
            <a:tailEnd/>
          </a:ln>
          <a:effectLst/>
        </p:spPr>
        <p:txBody>
          <a:bodyPr>
            <a:spAutoFit/>
          </a:bodyPr>
          <a:lstStyle/>
          <a:p>
            <a:pPr>
              <a:spcBef>
                <a:spcPct val="50000"/>
              </a:spcBef>
            </a:pPr>
            <a:r>
              <a:rPr lang="en-US" b="0"/>
              <a:t>rear</a:t>
            </a:r>
          </a:p>
        </p:txBody>
      </p:sp>
      <p:sp>
        <p:nvSpPr>
          <p:cNvPr id="47113" name="Rectangle 9"/>
          <p:cNvSpPr>
            <a:spLocks noChangeArrowheads="1"/>
          </p:cNvSpPr>
          <p:nvPr/>
        </p:nvSpPr>
        <p:spPr bwMode="auto">
          <a:xfrm>
            <a:off x="2209800" y="3336925"/>
            <a:ext cx="457200" cy="457200"/>
          </a:xfrm>
          <a:prstGeom prst="rect">
            <a:avLst/>
          </a:prstGeom>
          <a:noFill/>
          <a:ln w="9525">
            <a:solidFill>
              <a:schemeClr val="tx1"/>
            </a:solidFill>
            <a:miter lim="800000"/>
            <a:headEnd/>
            <a:tailEnd/>
          </a:ln>
          <a:effectLst/>
        </p:spPr>
        <p:txBody>
          <a:bodyPr wrap="none" anchor="ctr"/>
          <a:lstStyle/>
          <a:p>
            <a:endParaRPr lang="en-CA"/>
          </a:p>
        </p:txBody>
      </p:sp>
      <p:sp>
        <p:nvSpPr>
          <p:cNvPr id="47114" name="Text Box 10"/>
          <p:cNvSpPr txBox="1">
            <a:spLocks noChangeArrowheads="1"/>
          </p:cNvSpPr>
          <p:nvPr/>
        </p:nvSpPr>
        <p:spPr bwMode="auto">
          <a:xfrm>
            <a:off x="2133600" y="4632325"/>
            <a:ext cx="762000" cy="396875"/>
          </a:xfrm>
          <a:prstGeom prst="rect">
            <a:avLst/>
          </a:prstGeom>
          <a:noFill/>
          <a:ln w="9525">
            <a:noFill/>
            <a:miter lim="800000"/>
            <a:headEnd/>
            <a:tailEnd/>
          </a:ln>
          <a:effectLst/>
        </p:spPr>
        <p:txBody>
          <a:bodyPr>
            <a:spAutoFit/>
          </a:bodyPr>
          <a:lstStyle/>
          <a:p>
            <a:pPr>
              <a:spcBef>
                <a:spcPct val="50000"/>
              </a:spcBef>
            </a:pPr>
            <a:r>
              <a:rPr lang="en-US" b="0"/>
              <a:t>front</a:t>
            </a:r>
          </a:p>
        </p:txBody>
      </p:sp>
      <p:sp>
        <p:nvSpPr>
          <p:cNvPr id="47115" name="Rectangle 11"/>
          <p:cNvSpPr>
            <a:spLocks noChangeArrowheads="1"/>
          </p:cNvSpPr>
          <p:nvPr/>
        </p:nvSpPr>
        <p:spPr bwMode="auto">
          <a:xfrm>
            <a:off x="2209800" y="4175125"/>
            <a:ext cx="457200" cy="457200"/>
          </a:xfrm>
          <a:prstGeom prst="rect">
            <a:avLst/>
          </a:prstGeom>
          <a:noFill/>
          <a:ln w="9525">
            <a:solidFill>
              <a:schemeClr val="tx1"/>
            </a:solidFill>
            <a:miter lim="800000"/>
            <a:headEnd/>
            <a:tailEnd/>
          </a:ln>
          <a:effectLst/>
        </p:spPr>
        <p:txBody>
          <a:bodyPr wrap="none" anchor="ctr"/>
          <a:lstStyle/>
          <a:p>
            <a:endParaRPr lang="en-CA"/>
          </a:p>
        </p:txBody>
      </p:sp>
      <p:sp>
        <p:nvSpPr>
          <p:cNvPr id="47120" name="Line 16"/>
          <p:cNvSpPr>
            <a:spLocks noChangeShapeType="1"/>
          </p:cNvSpPr>
          <p:nvPr/>
        </p:nvSpPr>
        <p:spPr bwMode="auto">
          <a:xfrm>
            <a:off x="2438400" y="4403725"/>
            <a:ext cx="2286000" cy="0"/>
          </a:xfrm>
          <a:prstGeom prst="line">
            <a:avLst/>
          </a:prstGeom>
          <a:noFill/>
          <a:ln w="38100">
            <a:solidFill>
              <a:schemeClr val="hlink"/>
            </a:solidFill>
            <a:round/>
            <a:headEnd/>
            <a:tailEnd type="triangle" w="med" len="med"/>
          </a:ln>
          <a:effectLst/>
        </p:spPr>
        <p:txBody>
          <a:bodyPr/>
          <a:lstStyle/>
          <a:p>
            <a:endParaRPr lang="en-CA"/>
          </a:p>
        </p:txBody>
      </p:sp>
      <p:sp>
        <p:nvSpPr>
          <p:cNvPr id="47121" name="Rectangle 17"/>
          <p:cNvSpPr>
            <a:spLocks noChangeArrowheads="1"/>
          </p:cNvSpPr>
          <p:nvPr/>
        </p:nvSpPr>
        <p:spPr bwMode="auto">
          <a:xfrm>
            <a:off x="4648200" y="4937125"/>
            <a:ext cx="457200" cy="457200"/>
          </a:xfrm>
          <a:prstGeom prst="rect">
            <a:avLst/>
          </a:prstGeom>
          <a:solidFill>
            <a:schemeClr val="accent2"/>
          </a:solidFill>
          <a:ln w="9525">
            <a:solidFill>
              <a:schemeClr val="tx1"/>
            </a:solidFill>
            <a:miter lim="800000"/>
            <a:headEnd/>
            <a:tailEnd/>
          </a:ln>
          <a:effectLst/>
        </p:spPr>
        <p:txBody>
          <a:bodyPr wrap="none" anchor="ctr"/>
          <a:lstStyle/>
          <a:p>
            <a:endParaRPr lang="en-CA"/>
          </a:p>
        </p:txBody>
      </p:sp>
      <p:sp>
        <p:nvSpPr>
          <p:cNvPr id="47122" name="Rectangle 18"/>
          <p:cNvSpPr>
            <a:spLocks noChangeArrowheads="1"/>
          </p:cNvSpPr>
          <p:nvPr/>
        </p:nvSpPr>
        <p:spPr bwMode="auto">
          <a:xfrm>
            <a:off x="4724400" y="4251325"/>
            <a:ext cx="304800" cy="381000"/>
          </a:xfrm>
          <a:prstGeom prst="rect">
            <a:avLst/>
          </a:prstGeom>
          <a:noFill/>
          <a:ln w="9525">
            <a:solidFill>
              <a:schemeClr val="tx1"/>
            </a:solidFill>
            <a:miter lim="800000"/>
            <a:headEnd/>
            <a:tailEnd/>
          </a:ln>
          <a:effectLst/>
        </p:spPr>
        <p:txBody>
          <a:bodyPr wrap="none" anchor="ctr"/>
          <a:lstStyle/>
          <a:p>
            <a:endParaRPr lang="en-CA"/>
          </a:p>
        </p:txBody>
      </p:sp>
      <p:sp>
        <p:nvSpPr>
          <p:cNvPr id="47123" name="Rectangle 19"/>
          <p:cNvSpPr>
            <a:spLocks noChangeArrowheads="1"/>
          </p:cNvSpPr>
          <p:nvPr/>
        </p:nvSpPr>
        <p:spPr bwMode="auto">
          <a:xfrm>
            <a:off x="5029200" y="4251325"/>
            <a:ext cx="304800" cy="381000"/>
          </a:xfrm>
          <a:prstGeom prst="rect">
            <a:avLst/>
          </a:prstGeom>
          <a:noFill/>
          <a:ln w="9525">
            <a:solidFill>
              <a:schemeClr val="tx1"/>
            </a:solidFill>
            <a:miter lim="800000"/>
            <a:headEnd/>
            <a:tailEnd/>
          </a:ln>
          <a:effectLst/>
        </p:spPr>
        <p:txBody>
          <a:bodyPr wrap="none" anchor="ctr"/>
          <a:lstStyle/>
          <a:p>
            <a:endParaRPr lang="en-CA"/>
          </a:p>
        </p:txBody>
      </p:sp>
      <p:sp>
        <p:nvSpPr>
          <p:cNvPr id="47124" name="Line 20"/>
          <p:cNvSpPr>
            <a:spLocks noChangeShapeType="1"/>
          </p:cNvSpPr>
          <p:nvPr/>
        </p:nvSpPr>
        <p:spPr bwMode="auto">
          <a:xfrm>
            <a:off x="4876800" y="4479925"/>
            <a:ext cx="0" cy="457200"/>
          </a:xfrm>
          <a:prstGeom prst="line">
            <a:avLst/>
          </a:prstGeom>
          <a:noFill/>
          <a:ln w="38100">
            <a:solidFill>
              <a:schemeClr val="hlink"/>
            </a:solidFill>
            <a:round/>
            <a:headEnd/>
            <a:tailEnd type="triangle" w="med" len="med"/>
          </a:ln>
          <a:effectLst/>
        </p:spPr>
        <p:txBody>
          <a:bodyPr/>
          <a:lstStyle/>
          <a:p>
            <a:endParaRPr lang="en-CA"/>
          </a:p>
        </p:txBody>
      </p:sp>
      <p:sp>
        <p:nvSpPr>
          <p:cNvPr id="47125" name="Rectangle 21"/>
          <p:cNvSpPr>
            <a:spLocks noChangeArrowheads="1"/>
          </p:cNvSpPr>
          <p:nvPr/>
        </p:nvSpPr>
        <p:spPr bwMode="auto">
          <a:xfrm>
            <a:off x="5638800" y="4937125"/>
            <a:ext cx="457200" cy="457200"/>
          </a:xfrm>
          <a:prstGeom prst="rect">
            <a:avLst/>
          </a:prstGeom>
          <a:solidFill>
            <a:schemeClr val="bg2"/>
          </a:solidFill>
          <a:ln w="9525">
            <a:solidFill>
              <a:schemeClr val="tx1"/>
            </a:solidFill>
            <a:miter lim="800000"/>
            <a:headEnd/>
            <a:tailEnd/>
          </a:ln>
          <a:effectLst/>
        </p:spPr>
        <p:txBody>
          <a:bodyPr wrap="none" anchor="ctr"/>
          <a:lstStyle/>
          <a:p>
            <a:endParaRPr lang="en-CA"/>
          </a:p>
        </p:txBody>
      </p:sp>
      <p:sp>
        <p:nvSpPr>
          <p:cNvPr id="47126" name="Rectangle 22"/>
          <p:cNvSpPr>
            <a:spLocks noChangeArrowheads="1"/>
          </p:cNvSpPr>
          <p:nvPr/>
        </p:nvSpPr>
        <p:spPr bwMode="auto">
          <a:xfrm>
            <a:off x="5715000" y="4251325"/>
            <a:ext cx="304800" cy="381000"/>
          </a:xfrm>
          <a:prstGeom prst="rect">
            <a:avLst/>
          </a:prstGeom>
          <a:noFill/>
          <a:ln w="9525">
            <a:solidFill>
              <a:schemeClr val="tx1"/>
            </a:solidFill>
            <a:miter lim="800000"/>
            <a:headEnd/>
            <a:tailEnd/>
          </a:ln>
          <a:effectLst/>
        </p:spPr>
        <p:txBody>
          <a:bodyPr wrap="none" anchor="ctr"/>
          <a:lstStyle/>
          <a:p>
            <a:endParaRPr lang="en-CA"/>
          </a:p>
        </p:txBody>
      </p:sp>
      <p:sp>
        <p:nvSpPr>
          <p:cNvPr id="47127" name="Rectangle 23"/>
          <p:cNvSpPr>
            <a:spLocks noChangeArrowheads="1"/>
          </p:cNvSpPr>
          <p:nvPr/>
        </p:nvSpPr>
        <p:spPr bwMode="auto">
          <a:xfrm>
            <a:off x="6019800" y="4251325"/>
            <a:ext cx="304800" cy="381000"/>
          </a:xfrm>
          <a:prstGeom prst="rect">
            <a:avLst/>
          </a:prstGeom>
          <a:noFill/>
          <a:ln w="9525">
            <a:solidFill>
              <a:schemeClr val="tx1"/>
            </a:solidFill>
            <a:miter lim="800000"/>
            <a:headEnd/>
            <a:tailEnd/>
          </a:ln>
          <a:effectLst/>
        </p:spPr>
        <p:txBody>
          <a:bodyPr wrap="none" anchor="ctr"/>
          <a:lstStyle/>
          <a:p>
            <a:endParaRPr lang="en-CA"/>
          </a:p>
        </p:txBody>
      </p:sp>
      <p:sp>
        <p:nvSpPr>
          <p:cNvPr id="47128" name="Line 24"/>
          <p:cNvSpPr>
            <a:spLocks noChangeShapeType="1"/>
          </p:cNvSpPr>
          <p:nvPr/>
        </p:nvSpPr>
        <p:spPr bwMode="auto">
          <a:xfrm>
            <a:off x="5867400" y="4479925"/>
            <a:ext cx="0" cy="457200"/>
          </a:xfrm>
          <a:prstGeom prst="line">
            <a:avLst/>
          </a:prstGeom>
          <a:noFill/>
          <a:ln w="38100">
            <a:solidFill>
              <a:schemeClr val="hlink"/>
            </a:solidFill>
            <a:round/>
            <a:headEnd/>
            <a:tailEnd type="triangle" w="med" len="med"/>
          </a:ln>
          <a:effectLst/>
        </p:spPr>
        <p:txBody>
          <a:bodyPr/>
          <a:lstStyle/>
          <a:p>
            <a:endParaRPr lang="en-CA"/>
          </a:p>
        </p:txBody>
      </p:sp>
      <p:sp>
        <p:nvSpPr>
          <p:cNvPr id="47130" name="Line 26"/>
          <p:cNvSpPr>
            <a:spLocks noChangeShapeType="1"/>
          </p:cNvSpPr>
          <p:nvPr/>
        </p:nvSpPr>
        <p:spPr bwMode="auto">
          <a:xfrm>
            <a:off x="5181600" y="4403725"/>
            <a:ext cx="533400" cy="0"/>
          </a:xfrm>
          <a:prstGeom prst="line">
            <a:avLst/>
          </a:prstGeom>
          <a:noFill/>
          <a:ln w="38100">
            <a:solidFill>
              <a:schemeClr val="hlink"/>
            </a:solidFill>
            <a:round/>
            <a:headEnd/>
            <a:tailEnd type="triangle" w="med" len="med"/>
          </a:ln>
          <a:effectLst/>
        </p:spPr>
        <p:txBody>
          <a:bodyPr/>
          <a:lstStyle/>
          <a:p>
            <a:endParaRPr lang="en-CA"/>
          </a:p>
        </p:txBody>
      </p:sp>
      <p:sp>
        <p:nvSpPr>
          <p:cNvPr id="47131" name="Rectangle 27"/>
          <p:cNvSpPr>
            <a:spLocks noChangeArrowheads="1"/>
          </p:cNvSpPr>
          <p:nvPr/>
        </p:nvSpPr>
        <p:spPr bwMode="auto">
          <a:xfrm>
            <a:off x="6629400" y="4937125"/>
            <a:ext cx="457200" cy="457200"/>
          </a:xfrm>
          <a:prstGeom prst="rect">
            <a:avLst/>
          </a:prstGeom>
          <a:solidFill>
            <a:schemeClr val="tx2"/>
          </a:solidFill>
          <a:ln w="9525">
            <a:solidFill>
              <a:schemeClr val="tx1"/>
            </a:solidFill>
            <a:miter lim="800000"/>
            <a:headEnd/>
            <a:tailEnd/>
          </a:ln>
          <a:effectLst/>
        </p:spPr>
        <p:txBody>
          <a:bodyPr wrap="none" anchor="ctr"/>
          <a:lstStyle/>
          <a:p>
            <a:endParaRPr lang="en-CA"/>
          </a:p>
        </p:txBody>
      </p:sp>
      <p:sp>
        <p:nvSpPr>
          <p:cNvPr id="47132" name="Rectangle 28"/>
          <p:cNvSpPr>
            <a:spLocks noChangeArrowheads="1"/>
          </p:cNvSpPr>
          <p:nvPr/>
        </p:nvSpPr>
        <p:spPr bwMode="auto">
          <a:xfrm>
            <a:off x="6705600" y="4251325"/>
            <a:ext cx="304800" cy="381000"/>
          </a:xfrm>
          <a:prstGeom prst="rect">
            <a:avLst/>
          </a:prstGeom>
          <a:noFill/>
          <a:ln w="9525">
            <a:solidFill>
              <a:schemeClr val="tx1"/>
            </a:solidFill>
            <a:miter lim="800000"/>
            <a:headEnd/>
            <a:tailEnd/>
          </a:ln>
          <a:effectLst/>
        </p:spPr>
        <p:txBody>
          <a:bodyPr wrap="none" anchor="ctr"/>
          <a:lstStyle/>
          <a:p>
            <a:endParaRPr lang="en-CA"/>
          </a:p>
        </p:txBody>
      </p:sp>
      <p:sp>
        <p:nvSpPr>
          <p:cNvPr id="47133" name="Rectangle 29"/>
          <p:cNvSpPr>
            <a:spLocks noChangeArrowheads="1"/>
          </p:cNvSpPr>
          <p:nvPr/>
        </p:nvSpPr>
        <p:spPr bwMode="auto">
          <a:xfrm>
            <a:off x="7010400" y="4251325"/>
            <a:ext cx="304800" cy="381000"/>
          </a:xfrm>
          <a:prstGeom prst="rect">
            <a:avLst/>
          </a:prstGeom>
          <a:noFill/>
          <a:ln w="9525">
            <a:solidFill>
              <a:schemeClr val="tx1"/>
            </a:solidFill>
            <a:miter lim="800000"/>
            <a:headEnd/>
            <a:tailEnd/>
          </a:ln>
          <a:effectLst/>
        </p:spPr>
        <p:txBody>
          <a:bodyPr wrap="none" anchor="ctr"/>
          <a:lstStyle/>
          <a:p>
            <a:endParaRPr lang="en-CA"/>
          </a:p>
        </p:txBody>
      </p:sp>
      <p:sp>
        <p:nvSpPr>
          <p:cNvPr id="47134" name="Line 30"/>
          <p:cNvSpPr>
            <a:spLocks noChangeShapeType="1"/>
          </p:cNvSpPr>
          <p:nvPr/>
        </p:nvSpPr>
        <p:spPr bwMode="auto">
          <a:xfrm>
            <a:off x="6172200" y="4403725"/>
            <a:ext cx="533400" cy="0"/>
          </a:xfrm>
          <a:prstGeom prst="line">
            <a:avLst/>
          </a:prstGeom>
          <a:noFill/>
          <a:ln w="38100">
            <a:solidFill>
              <a:schemeClr val="hlink"/>
            </a:solidFill>
            <a:round/>
            <a:headEnd/>
            <a:tailEnd type="triangle" w="med" len="med"/>
          </a:ln>
          <a:effectLst/>
        </p:spPr>
        <p:txBody>
          <a:bodyPr/>
          <a:lstStyle/>
          <a:p>
            <a:endParaRPr lang="en-CA"/>
          </a:p>
        </p:txBody>
      </p:sp>
      <p:sp>
        <p:nvSpPr>
          <p:cNvPr id="47135" name="Line 31"/>
          <p:cNvSpPr>
            <a:spLocks noChangeShapeType="1"/>
          </p:cNvSpPr>
          <p:nvPr/>
        </p:nvSpPr>
        <p:spPr bwMode="auto">
          <a:xfrm>
            <a:off x="6858000" y="4479925"/>
            <a:ext cx="0" cy="457200"/>
          </a:xfrm>
          <a:prstGeom prst="line">
            <a:avLst/>
          </a:prstGeom>
          <a:noFill/>
          <a:ln w="38100">
            <a:solidFill>
              <a:schemeClr val="hlink"/>
            </a:solidFill>
            <a:round/>
            <a:headEnd/>
            <a:tailEnd type="triangle" w="med" len="med"/>
          </a:ln>
          <a:effectLst/>
        </p:spPr>
        <p:txBody>
          <a:bodyPr/>
          <a:lstStyle/>
          <a:p>
            <a:endParaRPr lang="en-CA"/>
          </a:p>
        </p:txBody>
      </p:sp>
      <p:sp>
        <p:nvSpPr>
          <p:cNvPr id="47136" name="Text Box 32"/>
          <p:cNvSpPr txBox="1">
            <a:spLocks noChangeArrowheads="1"/>
          </p:cNvSpPr>
          <p:nvPr/>
        </p:nvSpPr>
        <p:spPr bwMode="auto">
          <a:xfrm>
            <a:off x="228600" y="2249269"/>
            <a:ext cx="8763000" cy="646331"/>
          </a:xfrm>
          <a:prstGeom prst="rect">
            <a:avLst/>
          </a:prstGeom>
          <a:solidFill>
            <a:schemeClr val="bg2"/>
          </a:solidFill>
          <a:ln w="38100">
            <a:noFill/>
            <a:miter lim="800000"/>
            <a:headEnd/>
            <a:tailEnd/>
          </a:ln>
          <a:effectLst/>
        </p:spPr>
        <p:txBody>
          <a:bodyPr wrap="square">
            <a:spAutoFit/>
          </a:bodyPr>
          <a:lstStyle/>
          <a:p>
            <a:pPr>
              <a:spcBef>
                <a:spcPct val="50000"/>
              </a:spcBef>
            </a:pPr>
            <a:r>
              <a:rPr lang="en-US" dirty="0"/>
              <a:t>Node containing       is removed from the front of the list (see previous slide), </a:t>
            </a:r>
            <a:r>
              <a:rPr lang="en-US" dirty="0">
                <a:solidFill>
                  <a:schemeClr val="accent2"/>
                </a:solidFill>
              </a:rPr>
              <a:t>front</a:t>
            </a:r>
            <a:r>
              <a:rPr lang="en-US" dirty="0"/>
              <a:t> now points to the node that was formerly second, and </a:t>
            </a:r>
            <a:r>
              <a:rPr lang="en-US" dirty="0">
                <a:solidFill>
                  <a:schemeClr val="accent2"/>
                </a:solidFill>
              </a:rPr>
              <a:t>count</a:t>
            </a:r>
            <a:r>
              <a:rPr lang="en-US" dirty="0"/>
              <a:t> has been decremented.</a:t>
            </a:r>
          </a:p>
        </p:txBody>
      </p:sp>
      <p:sp>
        <p:nvSpPr>
          <p:cNvPr id="47138" name="Rectangle 34"/>
          <p:cNvSpPr>
            <a:spLocks noChangeArrowheads="1"/>
          </p:cNvSpPr>
          <p:nvPr/>
        </p:nvSpPr>
        <p:spPr bwMode="auto">
          <a:xfrm>
            <a:off x="7620000" y="4937125"/>
            <a:ext cx="457200" cy="457200"/>
          </a:xfrm>
          <a:prstGeom prst="rect">
            <a:avLst/>
          </a:prstGeom>
          <a:solidFill>
            <a:schemeClr val="hlink"/>
          </a:solidFill>
          <a:ln w="9525">
            <a:solidFill>
              <a:schemeClr val="tx1"/>
            </a:solidFill>
            <a:miter lim="800000"/>
            <a:headEnd/>
            <a:tailEnd/>
          </a:ln>
          <a:effectLst/>
        </p:spPr>
        <p:txBody>
          <a:bodyPr wrap="none" anchor="ctr"/>
          <a:lstStyle/>
          <a:p>
            <a:endParaRPr lang="en-CA"/>
          </a:p>
        </p:txBody>
      </p:sp>
      <p:sp>
        <p:nvSpPr>
          <p:cNvPr id="47139" name="Rectangle 35"/>
          <p:cNvSpPr>
            <a:spLocks noChangeArrowheads="1"/>
          </p:cNvSpPr>
          <p:nvPr/>
        </p:nvSpPr>
        <p:spPr bwMode="auto">
          <a:xfrm>
            <a:off x="7696200" y="4251325"/>
            <a:ext cx="304800" cy="381000"/>
          </a:xfrm>
          <a:prstGeom prst="rect">
            <a:avLst/>
          </a:prstGeom>
          <a:noFill/>
          <a:ln w="9525">
            <a:solidFill>
              <a:schemeClr val="tx1"/>
            </a:solidFill>
            <a:miter lim="800000"/>
            <a:headEnd/>
            <a:tailEnd/>
          </a:ln>
          <a:effectLst/>
        </p:spPr>
        <p:txBody>
          <a:bodyPr wrap="none" anchor="ctr"/>
          <a:lstStyle/>
          <a:p>
            <a:endParaRPr lang="en-CA"/>
          </a:p>
        </p:txBody>
      </p:sp>
      <p:sp>
        <p:nvSpPr>
          <p:cNvPr id="47140" name="Rectangle 36"/>
          <p:cNvSpPr>
            <a:spLocks noChangeArrowheads="1"/>
          </p:cNvSpPr>
          <p:nvPr/>
        </p:nvSpPr>
        <p:spPr bwMode="auto">
          <a:xfrm>
            <a:off x="8001000" y="4251325"/>
            <a:ext cx="304800" cy="381000"/>
          </a:xfrm>
          <a:prstGeom prst="rect">
            <a:avLst/>
          </a:prstGeom>
          <a:noFill/>
          <a:ln w="9525">
            <a:solidFill>
              <a:schemeClr val="tx1"/>
            </a:solidFill>
            <a:miter lim="800000"/>
            <a:headEnd/>
            <a:tailEnd/>
          </a:ln>
          <a:effectLst/>
        </p:spPr>
        <p:txBody>
          <a:bodyPr wrap="none" anchor="ctr"/>
          <a:lstStyle/>
          <a:p>
            <a:endParaRPr lang="en-CA"/>
          </a:p>
        </p:txBody>
      </p:sp>
      <p:sp>
        <p:nvSpPr>
          <p:cNvPr id="47142" name="Line 38"/>
          <p:cNvSpPr>
            <a:spLocks noChangeShapeType="1"/>
          </p:cNvSpPr>
          <p:nvPr/>
        </p:nvSpPr>
        <p:spPr bwMode="auto">
          <a:xfrm>
            <a:off x="7162800" y="4403725"/>
            <a:ext cx="533400" cy="0"/>
          </a:xfrm>
          <a:prstGeom prst="line">
            <a:avLst/>
          </a:prstGeom>
          <a:noFill/>
          <a:ln w="38100">
            <a:solidFill>
              <a:schemeClr val="hlink"/>
            </a:solidFill>
            <a:round/>
            <a:headEnd/>
            <a:tailEnd type="triangle" w="med" len="med"/>
          </a:ln>
          <a:effectLst/>
        </p:spPr>
        <p:txBody>
          <a:bodyPr/>
          <a:lstStyle/>
          <a:p>
            <a:endParaRPr lang="en-CA"/>
          </a:p>
        </p:txBody>
      </p:sp>
      <p:sp>
        <p:nvSpPr>
          <p:cNvPr id="47143" name="Line 39"/>
          <p:cNvSpPr>
            <a:spLocks noChangeShapeType="1"/>
          </p:cNvSpPr>
          <p:nvPr/>
        </p:nvSpPr>
        <p:spPr bwMode="auto">
          <a:xfrm>
            <a:off x="7848600" y="4479925"/>
            <a:ext cx="0" cy="457200"/>
          </a:xfrm>
          <a:prstGeom prst="line">
            <a:avLst/>
          </a:prstGeom>
          <a:noFill/>
          <a:ln w="38100">
            <a:solidFill>
              <a:schemeClr val="hlink"/>
            </a:solidFill>
            <a:round/>
            <a:headEnd/>
            <a:tailEnd type="triangle" w="med" len="med"/>
          </a:ln>
          <a:effectLst/>
        </p:spPr>
        <p:txBody>
          <a:bodyPr/>
          <a:lstStyle/>
          <a:p>
            <a:endParaRPr lang="en-CA"/>
          </a:p>
        </p:txBody>
      </p:sp>
      <p:sp>
        <p:nvSpPr>
          <p:cNvPr id="47144" name="Freeform 40"/>
          <p:cNvSpPr>
            <a:spLocks/>
          </p:cNvSpPr>
          <p:nvPr/>
        </p:nvSpPr>
        <p:spPr bwMode="auto">
          <a:xfrm>
            <a:off x="2438400" y="3451225"/>
            <a:ext cx="5410200" cy="800100"/>
          </a:xfrm>
          <a:custGeom>
            <a:avLst/>
            <a:gdLst/>
            <a:ahLst/>
            <a:cxnLst>
              <a:cxn ang="0">
                <a:pos x="0" y="72"/>
              </a:cxn>
              <a:cxn ang="0">
                <a:pos x="2640" y="72"/>
              </a:cxn>
              <a:cxn ang="0">
                <a:pos x="3408" y="504"/>
              </a:cxn>
            </a:cxnLst>
            <a:rect l="0" t="0" r="r" b="b"/>
            <a:pathLst>
              <a:path w="3408" h="504">
                <a:moveTo>
                  <a:pt x="0" y="72"/>
                </a:moveTo>
                <a:cubicBezTo>
                  <a:pt x="1036" y="36"/>
                  <a:pt x="2072" y="0"/>
                  <a:pt x="2640" y="72"/>
                </a:cubicBezTo>
                <a:cubicBezTo>
                  <a:pt x="3208" y="144"/>
                  <a:pt x="3308" y="324"/>
                  <a:pt x="3408" y="504"/>
                </a:cubicBezTo>
              </a:path>
            </a:pathLst>
          </a:custGeom>
          <a:noFill/>
          <a:ln w="38100" cap="flat" cmpd="sng">
            <a:solidFill>
              <a:schemeClr val="hlink"/>
            </a:solidFill>
            <a:prstDash val="solid"/>
            <a:round/>
            <a:headEnd type="none" w="med" len="med"/>
            <a:tailEnd type="triangle" w="med" len="med"/>
          </a:ln>
          <a:effectLst/>
        </p:spPr>
        <p:txBody>
          <a:bodyPr/>
          <a:lstStyle/>
          <a:p>
            <a:endParaRPr lang="en-CA"/>
          </a:p>
        </p:txBody>
      </p:sp>
      <p:sp>
        <p:nvSpPr>
          <p:cNvPr id="47145" name="Rectangle 41"/>
          <p:cNvSpPr>
            <a:spLocks noChangeArrowheads="1"/>
          </p:cNvSpPr>
          <p:nvPr/>
        </p:nvSpPr>
        <p:spPr bwMode="auto">
          <a:xfrm>
            <a:off x="1897930" y="2336414"/>
            <a:ext cx="236838" cy="228600"/>
          </a:xfrm>
          <a:prstGeom prst="rect">
            <a:avLst/>
          </a:prstGeom>
          <a:solidFill>
            <a:schemeClr val="accent1"/>
          </a:solidFill>
          <a:ln w="9525">
            <a:solidFill>
              <a:schemeClr val="tx1"/>
            </a:solidFill>
            <a:miter lim="800000"/>
            <a:headEnd/>
            <a:tailEnd/>
          </a:ln>
          <a:effectLst/>
        </p:spPr>
        <p:txBody>
          <a:bodyPr wrap="none" anchor="ctr"/>
          <a:lstStyle/>
          <a:p>
            <a:endParaRPr lang="en-CA"/>
          </a:p>
        </p:txBody>
      </p:sp>
      <p:sp>
        <p:nvSpPr>
          <p:cNvPr id="47146" name="Text Box 42"/>
          <p:cNvSpPr txBox="1">
            <a:spLocks noChangeArrowheads="1"/>
          </p:cNvSpPr>
          <p:nvPr/>
        </p:nvSpPr>
        <p:spPr bwMode="auto">
          <a:xfrm>
            <a:off x="900113" y="4225925"/>
            <a:ext cx="457200" cy="396875"/>
          </a:xfrm>
          <a:prstGeom prst="rect">
            <a:avLst/>
          </a:prstGeom>
          <a:noFill/>
          <a:ln w="9525">
            <a:noFill/>
            <a:miter lim="800000"/>
            <a:headEnd/>
            <a:tailEnd/>
          </a:ln>
          <a:effectLst/>
        </p:spPr>
        <p:txBody>
          <a:bodyPr>
            <a:spAutoFit/>
          </a:bodyPr>
          <a:lstStyle/>
          <a:p>
            <a:pPr eaLnBrk="0" hangingPunct="0">
              <a:spcBef>
                <a:spcPct val="50000"/>
              </a:spcBef>
            </a:pPr>
            <a:r>
              <a:rPr lang="en-US">
                <a:solidFill>
                  <a:schemeClr val="accent2"/>
                </a:solidFill>
              </a:rPr>
              <a:t>q</a:t>
            </a:r>
          </a:p>
        </p:txBody>
      </p:sp>
      <p:sp>
        <p:nvSpPr>
          <p:cNvPr id="47147" name="Rectangle 43"/>
          <p:cNvSpPr>
            <a:spLocks noChangeArrowheads="1"/>
          </p:cNvSpPr>
          <p:nvPr/>
        </p:nvSpPr>
        <p:spPr bwMode="auto">
          <a:xfrm>
            <a:off x="1204913" y="4225925"/>
            <a:ext cx="457200" cy="457200"/>
          </a:xfrm>
          <a:prstGeom prst="rect">
            <a:avLst/>
          </a:prstGeom>
          <a:noFill/>
          <a:ln w="9525">
            <a:solidFill>
              <a:schemeClr val="tx1"/>
            </a:solidFill>
            <a:miter lim="800000"/>
            <a:headEnd/>
            <a:tailEnd/>
          </a:ln>
          <a:effectLst/>
        </p:spPr>
        <p:txBody>
          <a:bodyPr wrap="none" anchor="ctr"/>
          <a:lstStyle/>
          <a:p>
            <a:endParaRPr lang="en-CA"/>
          </a:p>
        </p:txBody>
      </p:sp>
      <p:sp>
        <p:nvSpPr>
          <p:cNvPr id="47148" name="Line 44"/>
          <p:cNvSpPr>
            <a:spLocks noChangeShapeType="1"/>
          </p:cNvSpPr>
          <p:nvPr/>
        </p:nvSpPr>
        <p:spPr bwMode="auto">
          <a:xfrm>
            <a:off x="1433513" y="4454525"/>
            <a:ext cx="457200" cy="0"/>
          </a:xfrm>
          <a:prstGeom prst="line">
            <a:avLst/>
          </a:prstGeom>
          <a:noFill/>
          <a:ln w="38100">
            <a:solidFill>
              <a:srgbClr val="339966"/>
            </a:solidFill>
            <a:round/>
            <a:headEnd/>
            <a:tailEnd type="triangle" w="med" len="med"/>
          </a:ln>
          <a:effectLst/>
        </p:spPr>
        <p:txBody>
          <a:bodyPr/>
          <a:lstStyle/>
          <a:p>
            <a:endParaRPr lang="en-CA"/>
          </a:p>
        </p:txBody>
      </p:sp>
      <p:cxnSp>
        <p:nvCxnSpPr>
          <p:cNvPr id="41" name="Straight Connector 40"/>
          <p:cNvCxnSpPr/>
          <p:nvPr/>
        </p:nvCxnSpPr>
        <p:spPr bwMode="auto">
          <a:xfrm>
            <a:off x="8100392" y="4442197"/>
            <a:ext cx="504056" cy="0"/>
          </a:xfrm>
          <a:prstGeom prst="line">
            <a:avLst/>
          </a:prstGeom>
          <a:noFill/>
          <a:ln w="38100" cap="flat" cmpd="sng" algn="ctr">
            <a:solidFill>
              <a:schemeClr val="hlink"/>
            </a:solidFill>
            <a:prstDash val="solid"/>
            <a:round/>
            <a:headEnd type="none" w="med" len="med"/>
            <a:tailEnd type="none" w="med" len="med"/>
          </a:ln>
          <a:effectLst/>
        </p:spPr>
      </p:cxnSp>
      <p:cxnSp>
        <p:nvCxnSpPr>
          <p:cNvPr id="42" name="Straight Connector 41"/>
          <p:cNvCxnSpPr/>
          <p:nvPr/>
        </p:nvCxnSpPr>
        <p:spPr bwMode="auto">
          <a:xfrm>
            <a:off x="8604448" y="4442197"/>
            <a:ext cx="0" cy="216024"/>
          </a:xfrm>
          <a:prstGeom prst="line">
            <a:avLst/>
          </a:prstGeom>
          <a:noFill/>
          <a:ln w="38100" cap="flat" cmpd="sng" algn="ctr">
            <a:solidFill>
              <a:schemeClr val="hlink"/>
            </a:solidFill>
            <a:prstDash val="solid"/>
            <a:round/>
            <a:headEnd type="none" w="med" len="med"/>
            <a:tailEnd type="none" w="med" len="med"/>
          </a:ln>
          <a:effectLst/>
        </p:spPr>
      </p:cxnSp>
      <p:cxnSp>
        <p:nvCxnSpPr>
          <p:cNvPr id="43" name="Straight Connector 42"/>
          <p:cNvCxnSpPr/>
          <p:nvPr/>
        </p:nvCxnSpPr>
        <p:spPr bwMode="auto">
          <a:xfrm>
            <a:off x="8460432" y="4658221"/>
            <a:ext cx="288032" cy="0"/>
          </a:xfrm>
          <a:prstGeom prst="line">
            <a:avLst/>
          </a:prstGeom>
          <a:noFill/>
          <a:ln w="38100" cap="flat" cmpd="sng" algn="ctr">
            <a:solidFill>
              <a:schemeClr val="hlink"/>
            </a:solidFill>
            <a:prstDash val="solid"/>
            <a:round/>
            <a:headEnd type="none" w="med" len="med"/>
            <a:tailEnd type="none" w="med" len="med"/>
          </a:ln>
          <a:effectLst/>
        </p:spPr>
      </p:cxnSp>
      <p:sp>
        <p:nvSpPr>
          <p:cNvPr id="44" name="Slide Number Placeholder 2">
            <a:extLst>
              <a:ext uri="{FF2B5EF4-FFF2-40B4-BE49-F238E27FC236}">
                <a16:creationId xmlns:a16="http://schemas.microsoft.com/office/drawing/2014/main" id="{F987DD1D-58E5-4D3A-917E-96F8B5CD1FFB}"/>
              </a:ext>
            </a:extLst>
          </p:cNvPr>
          <p:cNvSpPr txBox="1">
            <a:spLocks noGrp="1"/>
          </p:cNvSpPr>
          <p:nvPr/>
        </p:nvSpPr>
        <p:spPr bwMode="auto">
          <a:xfrm>
            <a:off x="6553200" y="6248400"/>
            <a:ext cx="2133600" cy="457200"/>
          </a:xfrm>
          <a:prstGeom prst="rect">
            <a:avLst/>
          </a:prstGeom>
          <a:noFill/>
          <a:ln w="9525">
            <a:noFill/>
            <a:miter lim="800000"/>
            <a:headEnd/>
            <a:tailEnd/>
          </a:ln>
          <a:effectLst/>
        </p:spPr>
        <p:txBody>
          <a:bodyPr anchor="b"/>
          <a:lstStyle/>
          <a:p>
            <a:pPr algn="r" eaLnBrk="1" hangingPunct="1"/>
            <a:fld id="{F0DCA40D-76F4-474E-B309-A490AD3D7FA5}" type="slidenum">
              <a:rPr lang="en-US" altLang="en-US" sz="1200">
                <a:latin typeface="Arial Black" pitchFamily="34" charset="0"/>
              </a:rPr>
              <a:pPr algn="r" eaLnBrk="1" hangingPunct="1"/>
              <a:t>25</a:t>
            </a:fld>
            <a:endParaRPr lang="en-US" altLang="en-US" sz="1200" dirty="0">
              <a:latin typeface="Arial Black" pitchFamily="34" charset="0"/>
            </a:endParaRPr>
          </a:p>
        </p:txBody>
      </p:sp>
      <p:sp>
        <p:nvSpPr>
          <p:cNvPr id="45" name="Rectangle 12">
            <a:extLst>
              <a:ext uri="{FF2B5EF4-FFF2-40B4-BE49-F238E27FC236}">
                <a16:creationId xmlns:a16="http://schemas.microsoft.com/office/drawing/2014/main" id="{27D2CD73-6BCC-414D-8A15-BEA01556459F}"/>
              </a:ext>
            </a:extLst>
          </p:cNvPr>
          <p:cNvSpPr>
            <a:spLocks noChangeArrowheads="1"/>
          </p:cNvSpPr>
          <p:nvPr/>
        </p:nvSpPr>
        <p:spPr bwMode="auto">
          <a:xfrm>
            <a:off x="4531312" y="3825083"/>
            <a:ext cx="152397" cy="152400"/>
          </a:xfrm>
          <a:prstGeom prst="rect">
            <a:avLst/>
          </a:prstGeom>
          <a:solidFill>
            <a:srgbClr val="FF0000"/>
          </a:solidFill>
          <a:ln w="9525">
            <a:solidFill>
              <a:srgbClr val="FF0000"/>
            </a:solidFill>
            <a:miter lim="800000"/>
            <a:headEnd/>
            <a:tailEnd/>
          </a:ln>
          <a:effectLst/>
        </p:spPr>
        <p:txBody>
          <a:bodyPr wrap="none" anchor="ctr"/>
          <a:lstStyle/>
          <a:p>
            <a:endParaRPr lang="en-CA"/>
          </a:p>
        </p:txBody>
      </p:sp>
      <p:cxnSp>
        <p:nvCxnSpPr>
          <p:cNvPr id="46" name="Straight Arrow Connector 45">
            <a:extLst>
              <a:ext uri="{FF2B5EF4-FFF2-40B4-BE49-F238E27FC236}">
                <a16:creationId xmlns:a16="http://schemas.microsoft.com/office/drawing/2014/main" id="{E793AD13-4E3D-458F-9B06-A413704D7D4D}"/>
              </a:ext>
            </a:extLst>
          </p:cNvPr>
          <p:cNvCxnSpPr>
            <a:cxnSpLocks/>
            <a:stCxn id="45" idx="2"/>
          </p:cNvCxnSpPr>
          <p:nvPr/>
        </p:nvCxnSpPr>
        <p:spPr>
          <a:xfrm>
            <a:off x="4607511" y="3977483"/>
            <a:ext cx="266699" cy="2444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EA0DFBB8-06B3-41E9-B26B-EB1253AB5706}"/>
              </a:ext>
            </a:extLst>
          </p:cNvPr>
          <p:cNvSpPr/>
          <p:nvPr/>
        </p:nvSpPr>
        <p:spPr>
          <a:xfrm>
            <a:off x="4309853" y="3641725"/>
            <a:ext cx="676693" cy="166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head</a:t>
            </a:r>
          </a:p>
        </p:txBody>
      </p:sp>
      <p:sp>
        <p:nvSpPr>
          <p:cNvPr id="48" name="Rectangle 12">
            <a:extLst>
              <a:ext uri="{FF2B5EF4-FFF2-40B4-BE49-F238E27FC236}">
                <a16:creationId xmlns:a16="http://schemas.microsoft.com/office/drawing/2014/main" id="{504D2EAD-A5C5-44D1-A999-51EE05FBB766}"/>
              </a:ext>
            </a:extLst>
          </p:cNvPr>
          <p:cNvSpPr>
            <a:spLocks noChangeArrowheads="1"/>
          </p:cNvSpPr>
          <p:nvPr/>
        </p:nvSpPr>
        <p:spPr bwMode="auto">
          <a:xfrm>
            <a:off x="8311112" y="3825083"/>
            <a:ext cx="152397" cy="152400"/>
          </a:xfrm>
          <a:prstGeom prst="rect">
            <a:avLst/>
          </a:prstGeom>
          <a:solidFill>
            <a:srgbClr val="FF0000"/>
          </a:solidFill>
          <a:ln w="9525">
            <a:solidFill>
              <a:srgbClr val="FF0000"/>
            </a:solidFill>
            <a:miter lim="800000"/>
            <a:headEnd/>
            <a:tailEnd/>
          </a:ln>
          <a:effectLst/>
        </p:spPr>
        <p:txBody>
          <a:bodyPr wrap="none" anchor="ctr"/>
          <a:lstStyle/>
          <a:p>
            <a:endParaRPr lang="en-CA"/>
          </a:p>
        </p:txBody>
      </p:sp>
      <p:cxnSp>
        <p:nvCxnSpPr>
          <p:cNvPr id="49" name="Straight Arrow Connector 48">
            <a:extLst>
              <a:ext uri="{FF2B5EF4-FFF2-40B4-BE49-F238E27FC236}">
                <a16:creationId xmlns:a16="http://schemas.microsoft.com/office/drawing/2014/main" id="{6D322F97-0F2F-4CD4-952C-77060803B4EE}"/>
              </a:ext>
            </a:extLst>
          </p:cNvPr>
          <p:cNvCxnSpPr>
            <a:cxnSpLocks/>
            <a:stCxn id="48" idx="2"/>
          </p:cNvCxnSpPr>
          <p:nvPr/>
        </p:nvCxnSpPr>
        <p:spPr>
          <a:xfrm flipH="1">
            <a:off x="8001000" y="3977483"/>
            <a:ext cx="386311" cy="2286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96DBE615-93AB-4E0F-9680-FC1810A33DD4}"/>
              </a:ext>
            </a:extLst>
          </p:cNvPr>
          <p:cNvSpPr/>
          <p:nvPr/>
        </p:nvSpPr>
        <p:spPr>
          <a:xfrm>
            <a:off x="8089653" y="3641725"/>
            <a:ext cx="676693" cy="166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tail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t>Java Implementation</a:t>
            </a:r>
          </a:p>
        </p:txBody>
      </p:sp>
      <p:sp>
        <p:nvSpPr>
          <p:cNvPr id="48131" name="Rectangle 3"/>
          <p:cNvSpPr>
            <a:spLocks noGrp="1" noChangeArrowheads="1"/>
          </p:cNvSpPr>
          <p:nvPr>
            <p:ph idx="1"/>
          </p:nvPr>
        </p:nvSpPr>
        <p:spPr>
          <a:xfrm>
            <a:off x="768096" y="1996440"/>
            <a:ext cx="7607808" cy="4556760"/>
          </a:xfrm>
        </p:spPr>
        <p:txBody>
          <a:bodyPr>
            <a:noAutofit/>
          </a:bodyPr>
          <a:lstStyle/>
          <a:p>
            <a:r>
              <a:rPr lang="en-US" sz="2400" dirty="0"/>
              <a:t>The queue is represented as a linked list of nodes:</a:t>
            </a:r>
          </a:p>
          <a:p>
            <a:pPr lvl="1"/>
            <a:r>
              <a:rPr lang="en-US" sz="2000" dirty="0"/>
              <a:t>We may use the </a:t>
            </a:r>
            <a:r>
              <a:rPr lang="en-US" sz="2000" b="1" dirty="0">
                <a:solidFill>
                  <a:schemeClr val="accent2"/>
                </a:solidFill>
              </a:rPr>
              <a:t>Node</a:t>
            </a:r>
            <a:r>
              <a:rPr lang="en-US" sz="2000" dirty="0"/>
              <a:t> class or either the SLL or DLL class</a:t>
            </a:r>
          </a:p>
          <a:p>
            <a:pPr lvl="1"/>
            <a:r>
              <a:rPr lang="en-US" sz="2000" dirty="0"/>
              <a:t>If</a:t>
            </a:r>
            <a:r>
              <a:rPr lang="en-US" sz="2000" b="1" dirty="0">
                <a:solidFill>
                  <a:schemeClr val="accent2"/>
                </a:solidFill>
              </a:rPr>
              <a:t> front</a:t>
            </a:r>
            <a:r>
              <a:rPr lang="en-US" sz="2000" dirty="0"/>
              <a:t> is a reference to the head of the queue (beginning of the linked list) then </a:t>
            </a:r>
            <a:r>
              <a:rPr lang="en-US" sz="2000" b="1" dirty="0">
                <a:solidFill>
                  <a:schemeClr val="accent2"/>
                </a:solidFill>
              </a:rPr>
              <a:t>rear</a:t>
            </a:r>
            <a:r>
              <a:rPr lang="en-US" sz="2000" dirty="0"/>
              <a:t> is a reference to the tail of the queue (end of the linked list)</a:t>
            </a:r>
          </a:p>
          <a:p>
            <a:pPr lvl="1"/>
            <a:r>
              <a:rPr lang="en-US" sz="2000" dirty="0"/>
              <a:t>If</a:t>
            </a:r>
            <a:r>
              <a:rPr lang="en-US" sz="2000" b="1" dirty="0">
                <a:solidFill>
                  <a:schemeClr val="accent2"/>
                </a:solidFill>
              </a:rPr>
              <a:t> front</a:t>
            </a:r>
            <a:r>
              <a:rPr lang="en-US" sz="2000" dirty="0"/>
              <a:t> is a reference to the tail of the queue (end of the linked list) then </a:t>
            </a:r>
            <a:r>
              <a:rPr lang="en-US" sz="2000" b="1" dirty="0">
                <a:solidFill>
                  <a:schemeClr val="accent2"/>
                </a:solidFill>
              </a:rPr>
              <a:t>rear</a:t>
            </a:r>
            <a:r>
              <a:rPr lang="en-US" sz="2000" dirty="0"/>
              <a:t> is a reference the head of the queue (beginning of the linked list) </a:t>
            </a:r>
          </a:p>
          <a:p>
            <a:pPr lvl="1"/>
            <a:r>
              <a:rPr lang="en-US" sz="2000" dirty="0"/>
              <a:t>The integer </a:t>
            </a:r>
            <a:r>
              <a:rPr lang="en-US" sz="2000" b="1" dirty="0">
                <a:solidFill>
                  <a:schemeClr val="accent2"/>
                </a:solidFill>
              </a:rPr>
              <a:t>count</a:t>
            </a:r>
            <a:r>
              <a:rPr lang="en-US" sz="2000" dirty="0"/>
              <a:t> is the number of nodes in the queue</a:t>
            </a:r>
          </a:p>
          <a:p>
            <a:pPr lvl="1"/>
            <a:r>
              <a:rPr lang="en-US" sz="2000" dirty="0"/>
              <a:t>Implementation: in-class activity</a:t>
            </a:r>
          </a:p>
          <a:p>
            <a:pPr lvl="1"/>
            <a:r>
              <a:rPr lang="en-US" sz="2000" dirty="0"/>
              <a:t>Discussion:</a:t>
            </a:r>
          </a:p>
          <a:p>
            <a:pPr lvl="2"/>
            <a:r>
              <a:rPr lang="en-US" sz="1600" dirty="0"/>
              <a:t>What is the complexity of all operations if </a:t>
            </a:r>
            <a:r>
              <a:rPr lang="en-US" sz="1600" b="1" dirty="0">
                <a:solidFill>
                  <a:schemeClr val="accent2"/>
                </a:solidFill>
              </a:rPr>
              <a:t>a tail pointer exists</a:t>
            </a:r>
            <a:r>
              <a:rPr lang="en-US" sz="1600" dirty="0"/>
              <a:t>?</a:t>
            </a:r>
          </a:p>
          <a:p>
            <a:pPr lvl="2"/>
            <a:r>
              <a:rPr lang="en-US" sz="1600" dirty="0"/>
              <a:t>What is the complexity of all operations if </a:t>
            </a:r>
            <a:r>
              <a:rPr lang="en-US" sz="1600" b="1" dirty="0">
                <a:solidFill>
                  <a:schemeClr val="accent2"/>
                </a:solidFill>
              </a:rPr>
              <a:t>a tail pointer does not exist</a:t>
            </a:r>
            <a:r>
              <a:rPr lang="en-US" sz="1600" dirty="0"/>
              <a:t>?</a:t>
            </a:r>
          </a:p>
          <a:p>
            <a:pPr lvl="2"/>
            <a:endParaRPr lang="en-US" sz="1400" dirty="0"/>
          </a:p>
          <a:p>
            <a:pPr lvl="1"/>
            <a:endParaRPr lang="en-US" sz="1800" dirty="0"/>
          </a:p>
        </p:txBody>
      </p:sp>
      <p:sp>
        <p:nvSpPr>
          <p:cNvPr id="5" name="Slide Number Placeholder 2">
            <a:extLst>
              <a:ext uri="{FF2B5EF4-FFF2-40B4-BE49-F238E27FC236}">
                <a16:creationId xmlns:a16="http://schemas.microsoft.com/office/drawing/2014/main" id="{69A444DD-30E6-48D6-82DD-D37CC0B71364}"/>
              </a:ext>
            </a:extLst>
          </p:cNvPr>
          <p:cNvSpPr txBox="1">
            <a:spLocks noGrp="1"/>
          </p:cNvSpPr>
          <p:nvPr/>
        </p:nvSpPr>
        <p:spPr bwMode="auto">
          <a:xfrm>
            <a:off x="6553200" y="6248400"/>
            <a:ext cx="2133600" cy="457200"/>
          </a:xfrm>
          <a:prstGeom prst="rect">
            <a:avLst/>
          </a:prstGeom>
          <a:noFill/>
          <a:ln w="9525">
            <a:noFill/>
            <a:miter lim="800000"/>
            <a:headEnd/>
            <a:tailEnd/>
          </a:ln>
          <a:effectLst/>
        </p:spPr>
        <p:txBody>
          <a:bodyPr anchor="b"/>
          <a:lstStyle/>
          <a:p>
            <a:pPr algn="r" eaLnBrk="1" hangingPunct="1"/>
            <a:fld id="{F0DCA40D-76F4-474E-B309-A490AD3D7FA5}" type="slidenum">
              <a:rPr lang="en-US" altLang="en-US" sz="1200">
                <a:latin typeface="Arial Black" pitchFamily="34" charset="0"/>
              </a:rPr>
              <a:pPr algn="r" eaLnBrk="1" hangingPunct="1"/>
              <a:t>26</a:t>
            </a:fld>
            <a:endParaRPr lang="en-US" altLang="en-US" sz="1200" dirty="0">
              <a:latin typeface="Arial Black" pitchFamily="34" charset="0"/>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a:t>Stack VS. Queue</a:t>
            </a:r>
          </a:p>
        </p:txBody>
      </p:sp>
      <p:sp>
        <p:nvSpPr>
          <p:cNvPr id="51203" name="Slide Number Placeholder 2"/>
          <p:cNvSpPr txBox="1">
            <a:spLocks noGrp="1"/>
          </p:cNvSpPr>
          <p:nvPr/>
        </p:nvSpPr>
        <p:spPr bwMode="auto">
          <a:xfrm>
            <a:off x="6553200" y="6248400"/>
            <a:ext cx="2133600" cy="457200"/>
          </a:xfrm>
          <a:prstGeom prst="rect">
            <a:avLst/>
          </a:prstGeom>
          <a:noFill/>
          <a:ln w="9525">
            <a:noFill/>
            <a:miter lim="800000"/>
            <a:headEnd/>
            <a:tailEnd/>
          </a:ln>
          <a:effectLst/>
        </p:spPr>
        <p:txBody>
          <a:bodyPr anchor="b"/>
          <a:lstStyle/>
          <a:p>
            <a:pPr algn="r" eaLnBrk="1" hangingPunct="1"/>
            <a:fld id="{165A90BA-4CC8-45AD-B767-9E89DCE4BD65}" type="slidenum">
              <a:rPr lang="en-US" altLang="en-US" sz="1200">
                <a:latin typeface="Arial Black" pitchFamily="34" charset="0"/>
              </a:rPr>
              <a:pPr algn="r" eaLnBrk="1" hangingPunct="1"/>
              <a:t>27</a:t>
            </a:fld>
            <a:endParaRPr lang="en-US" altLang="en-US" sz="1200">
              <a:latin typeface="Arial Black" pitchFamily="34" charset="0"/>
            </a:endParaRPr>
          </a:p>
        </p:txBody>
      </p:sp>
      <p:graphicFrame>
        <p:nvGraphicFramePr>
          <p:cNvPr id="5" name="Group 5"/>
          <p:cNvGraphicFramePr>
            <a:graphicFrameLocks noGrp="1"/>
          </p:cNvGraphicFramePr>
          <p:nvPr/>
        </p:nvGraphicFramePr>
        <p:xfrm>
          <a:off x="2590800" y="2819400"/>
          <a:ext cx="3962400" cy="533400"/>
        </p:xfrm>
        <a:graphic>
          <a:graphicData uri="http://schemas.openxmlformats.org/drawingml/2006/table">
            <a:tbl>
              <a:tblPr/>
              <a:tblGrid>
                <a:gridCol w="566738">
                  <a:extLst>
                    <a:ext uri="{9D8B030D-6E8A-4147-A177-3AD203B41FA5}">
                      <a16:colId xmlns:a16="http://schemas.microsoft.com/office/drawing/2014/main" val="20000"/>
                    </a:ext>
                  </a:extLst>
                </a:gridCol>
                <a:gridCol w="565150">
                  <a:extLst>
                    <a:ext uri="{9D8B030D-6E8A-4147-A177-3AD203B41FA5}">
                      <a16:colId xmlns:a16="http://schemas.microsoft.com/office/drawing/2014/main" val="20001"/>
                    </a:ext>
                  </a:extLst>
                </a:gridCol>
                <a:gridCol w="566737">
                  <a:extLst>
                    <a:ext uri="{9D8B030D-6E8A-4147-A177-3AD203B41FA5}">
                      <a16:colId xmlns:a16="http://schemas.microsoft.com/office/drawing/2014/main" val="20002"/>
                    </a:ext>
                  </a:extLst>
                </a:gridCol>
                <a:gridCol w="565150">
                  <a:extLst>
                    <a:ext uri="{9D8B030D-6E8A-4147-A177-3AD203B41FA5}">
                      <a16:colId xmlns:a16="http://schemas.microsoft.com/office/drawing/2014/main" val="20003"/>
                    </a:ext>
                  </a:extLst>
                </a:gridCol>
                <a:gridCol w="566738">
                  <a:extLst>
                    <a:ext uri="{9D8B030D-6E8A-4147-A177-3AD203B41FA5}">
                      <a16:colId xmlns:a16="http://schemas.microsoft.com/office/drawing/2014/main" val="20004"/>
                    </a:ext>
                  </a:extLst>
                </a:gridCol>
                <a:gridCol w="565150">
                  <a:extLst>
                    <a:ext uri="{9D8B030D-6E8A-4147-A177-3AD203B41FA5}">
                      <a16:colId xmlns:a16="http://schemas.microsoft.com/office/drawing/2014/main" val="20005"/>
                    </a:ext>
                  </a:extLst>
                </a:gridCol>
                <a:gridCol w="566737">
                  <a:extLst>
                    <a:ext uri="{9D8B030D-6E8A-4147-A177-3AD203B41FA5}">
                      <a16:colId xmlns:a16="http://schemas.microsoft.com/office/drawing/2014/main" val="20006"/>
                    </a:ext>
                  </a:extLst>
                </a:gridCol>
              </a:tblGrid>
              <a:tr h="5334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800" b="0" i="0" u="none" strike="noStrike" cap="none" normalizeH="0" baseline="0">
                        <a:ln>
                          <a:noFill/>
                        </a:ln>
                        <a:solidFill>
                          <a:schemeClr val="tx1"/>
                        </a:solidFill>
                        <a:effectLst/>
                        <a:latin typeface="Arial Unicode MS" pitchFamily="34" charset="-128"/>
                      </a:endParaRPr>
                    </a:p>
                  </a:txBody>
                  <a:tcPr marL="45720" marR="4572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800" b="0" i="0" u="none" strike="noStrike" cap="none" normalizeH="0" baseline="0">
                        <a:ln>
                          <a:noFill/>
                        </a:ln>
                        <a:solidFill>
                          <a:schemeClr val="tx1"/>
                        </a:solidFill>
                        <a:effectLst/>
                        <a:latin typeface="Arial Unicode MS" pitchFamily="34" charset="-128"/>
                      </a:endParaRPr>
                    </a:p>
                  </a:txBody>
                  <a:tcPr marL="45720" marR="4572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800" b="0" i="0" u="none" strike="noStrike" cap="none" normalizeH="0" baseline="0">
                        <a:ln>
                          <a:noFill/>
                        </a:ln>
                        <a:solidFill>
                          <a:schemeClr val="tx1"/>
                        </a:solidFill>
                        <a:effectLst/>
                        <a:latin typeface="Arial Unicode MS" pitchFamily="34" charset="-128"/>
                      </a:endParaRPr>
                    </a:p>
                  </a:txBody>
                  <a:tcPr marL="45720" marR="4572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800" b="0" i="0" u="none" strike="noStrike" cap="none" normalizeH="0" baseline="0">
                        <a:ln>
                          <a:noFill/>
                        </a:ln>
                        <a:solidFill>
                          <a:schemeClr val="tx1"/>
                        </a:solidFill>
                        <a:effectLst/>
                        <a:latin typeface="Arial Unicode MS" pitchFamily="34" charset="-128"/>
                      </a:endParaRPr>
                    </a:p>
                  </a:txBody>
                  <a:tcPr marL="45720" marR="4572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800" b="0" i="0" u="none" strike="noStrike" cap="none" normalizeH="0" baseline="0">
                        <a:ln>
                          <a:noFill/>
                        </a:ln>
                        <a:solidFill>
                          <a:schemeClr val="tx1"/>
                        </a:solidFill>
                        <a:effectLst/>
                        <a:latin typeface="Arial Unicode MS" pitchFamily="34" charset="-128"/>
                      </a:endParaRPr>
                    </a:p>
                  </a:txBody>
                  <a:tcPr marL="45720" marR="4572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800" b="0" i="0" u="none" strike="noStrike" cap="none" normalizeH="0" baseline="0">
                        <a:ln>
                          <a:noFill/>
                        </a:ln>
                        <a:solidFill>
                          <a:schemeClr val="tx1"/>
                        </a:solidFill>
                        <a:effectLst/>
                        <a:latin typeface="Arial Unicode MS" pitchFamily="34" charset="-128"/>
                      </a:endParaRPr>
                    </a:p>
                  </a:txBody>
                  <a:tcPr marL="45720" marR="4572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800" b="0" i="0" u="none" strike="noStrike" cap="none" normalizeH="0" baseline="0">
                        <a:ln>
                          <a:noFill/>
                        </a:ln>
                        <a:solidFill>
                          <a:schemeClr val="tx1"/>
                        </a:solidFill>
                        <a:effectLst/>
                        <a:latin typeface="Arial Unicode MS" pitchFamily="34" charset="-128"/>
                      </a:endParaRPr>
                    </a:p>
                  </a:txBody>
                  <a:tcPr marL="45720" marR="4572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1222" name="Text Box 23"/>
          <p:cNvSpPr txBox="1">
            <a:spLocks noChangeArrowheads="1"/>
          </p:cNvSpPr>
          <p:nvPr/>
        </p:nvSpPr>
        <p:spPr bwMode="auto">
          <a:xfrm>
            <a:off x="7543800" y="3886200"/>
            <a:ext cx="914400" cy="369332"/>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b="1">
                <a:solidFill>
                  <a:srgbClr val="FF0000"/>
                </a:solidFill>
                <a:latin typeface="Arial Unicode MS" pitchFamily="34" charset="-128"/>
              </a:rPr>
              <a:t>push</a:t>
            </a:r>
          </a:p>
        </p:txBody>
      </p:sp>
      <p:sp>
        <p:nvSpPr>
          <p:cNvPr id="51223" name="Text Box 24"/>
          <p:cNvSpPr txBox="1">
            <a:spLocks noChangeArrowheads="1"/>
          </p:cNvSpPr>
          <p:nvPr/>
        </p:nvSpPr>
        <p:spPr bwMode="auto">
          <a:xfrm>
            <a:off x="7543800" y="3276600"/>
            <a:ext cx="914400" cy="369332"/>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b="1">
                <a:solidFill>
                  <a:srgbClr val="FF0000"/>
                </a:solidFill>
                <a:latin typeface="Arial Unicode MS" pitchFamily="34" charset="-128"/>
              </a:rPr>
              <a:t>pop</a:t>
            </a:r>
          </a:p>
        </p:txBody>
      </p:sp>
      <p:sp>
        <p:nvSpPr>
          <p:cNvPr id="51224" name="Text Box 25"/>
          <p:cNvSpPr txBox="1">
            <a:spLocks noChangeArrowheads="1"/>
          </p:cNvSpPr>
          <p:nvPr/>
        </p:nvSpPr>
        <p:spPr bwMode="auto">
          <a:xfrm>
            <a:off x="7010400" y="2057400"/>
            <a:ext cx="1524000" cy="369332"/>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b="1">
                <a:solidFill>
                  <a:srgbClr val="00CC00"/>
                </a:solidFill>
                <a:latin typeface="Arial Unicode MS" pitchFamily="34" charset="-128"/>
              </a:rPr>
              <a:t>enqueue</a:t>
            </a:r>
          </a:p>
        </p:txBody>
      </p:sp>
      <p:sp>
        <p:nvSpPr>
          <p:cNvPr id="51225" name="Text Box 26"/>
          <p:cNvSpPr txBox="1">
            <a:spLocks noChangeArrowheads="1"/>
          </p:cNvSpPr>
          <p:nvPr/>
        </p:nvSpPr>
        <p:spPr bwMode="auto">
          <a:xfrm>
            <a:off x="609600" y="2209800"/>
            <a:ext cx="1676400" cy="369332"/>
          </a:xfrm>
          <a:prstGeom prst="rect">
            <a:avLst/>
          </a:prstGeom>
          <a:noFill/>
          <a:ln w="12700">
            <a:noFill/>
            <a:miter lim="800000"/>
            <a:headEnd type="none" w="sm" len="sm"/>
            <a:tailEnd type="none" w="sm" len="sm"/>
          </a:ln>
          <a:effectLst/>
        </p:spPr>
        <p:txBody>
          <a:bodyPr>
            <a:spAutoFit/>
          </a:bodyPr>
          <a:lstStyle/>
          <a:p>
            <a:pPr>
              <a:spcBef>
                <a:spcPct val="50000"/>
              </a:spcBef>
            </a:pPr>
            <a:r>
              <a:rPr lang="en-US" altLang="en-US" b="1">
                <a:solidFill>
                  <a:srgbClr val="00CC00"/>
                </a:solidFill>
                <a:latin typeface="Arial Unicode MS" pitchFamily="34" charset="-128"/>
              </a:rPr>
              <a:t>dequeue</a:t>
            </a:r>
          </a:p>
        </p:txBody>
      </p:sp>
      <p:sp>
        <p:nvSpPr>
          <p:cNvPr id="51226" name="Line 27"/>
          <p:cNvSpPr>
            <a:spLocks noChangeShapeType="1"/>
          </p:cNvSpPr>
          <p:nvPr/>
        </p:nvSpPr>
        <p:spPr bwMode="auto">
          <a:xfrm flipH="1" flipV="1">
            <a:off x="1447800" y="2667000"/>
            <a:ext cx="990600" cy="304800"/>
          </a:xfrm>
          <a:prstGeom prst="line">
            <a:avLst/>
          </a:prstGeom>
          <a:noFill/>
          <a:ln w="12700">
            <a:solidFill>
              <a:srgbClr val="00CC00"/>
            </a:solidFill>
            <a:round/>
            <a:headEnd/>
            <a:tailEnd type="triangle" w="med" len="med"/>
          </a:ln>
          <a:effectLst/>
        </p:spPr>
        <p:txBody>
          <a:bodyPr/>
          <a:lstStyle/>
          <a:p>
            <a:endParaRPr lang="en-US" b="1"/>
          </a:p>
        </p:txBody>
      </p:sp>
      <p:sp>
        <p:nvSpPr>
          <p:cNvPr id="51227" name="Line 28"/>
          <p:cNvSpPr>
            <a:spLocks noChangeShapeType="1"/>
          </p:cNvSpPr>
          <p:nvPr/>
        </p:nvSpPr>
        <p:spPr bwMode="auto">
          <a:xfrm flipH="1">
            <a:off x="6705600" y="2514600"/>
            <a:ext cx="838200" cy="381000"/>
          </a:xfrm>
          <a:prstGeom prst="line">
            <a:avLst/>
          </a:prstGeom>
          <a:noFill/>
          <a:ln w="12700">
            <a:solidFill>
              <a:srgbClr val="00CC00"/>
            </a:solidFill>
            <a:round/>
            <a:headEnd/>
            <a:tailEnd type="triangle" w="med" len="med"/>
          </a:ln>
          <a:effectLst/>
        </p:spPr>
        <p:txBody>
          <a:bodyPr/>
          <a:lstStyle/>
          <a:p>
            <a:endParaRPr lang="en-US" b="1"/>
          </a:p>
        </p:txBody>
      </p:sp>
      <p:sp>
        <p:nvSpPr>
          <p:cNvPr id="51228" name="Line 29"/>
          <p:cNvSpPr>
            <a:spLocks noChangeShapeType="1"/>
          </p:cNvSpPr>
          <p:nvPr/>
        </p:nvSpPr>
        <p:spPr bwMode="auto">
          <a:xfrm>
            <a:off x="6705600" y="3352800"/>
            <a:ext cx="762000" cy="152400"/>
          </a:xfrm>
          <a:prstGeom prst="line">
            <a:avLst/>
          </a:prstGeom>
          <a:noFill/>
          <a:ln w="12700">
            <a:solidFill>
              <a:srgbClr val="FF0000"/>
            </a:solidFill>
            <a:round/>
            <a:headEnd type="none" w="sm" len="sm"/>
            <a:tailEnd type="arrow" w="med" len="med"/>
          </a:ln>
          <a:effectLst/>
        </p:spPr>
        <p:txBody>
          <a:bodyPr/>
          <a:lstStyle/>
          <a:p>
            <a:endParaRPr lang="en-US" b="1"/>
          </a:p>
        </p:txBody>
      </p:sp>
      <p:sp>
        <p:nvSpPr>
          <p:cNvPr id="51229" name="Line 30"/>
          <p:cNvSpPr>
            <a:spLocks noChangeShapeType="1"/>
          </p:cNvSpPr>
          <p:nvPr/>
        </p:nvSpPr>
        <p:spPr bwMode="auto">
          <a:xfrm flipH="1" flipV="1">
            <a:off x="6629400" y="3505200"/>
            <a:ext cx="838200" cy="533400"/>
          </a:xfrm>
          <a:prstGeom prst="line">
            <a:avLst/>
          </a:prstGeom>
          <a:noFill/>
          <a:ln w="12700">
            <a:solidFill>
              <a:srgbClr val="FF0000"/>
            </a:solidFill>
            <a:round/>
            <a:headEnd/>
            <a:tailEnd type="arrow" w="med" len="med"/>
          </a:ln>
          <a:effectLst/>
        </p:spPr>
        <p:txBody>
          <a:bodyPr/>
          <a:lstStyle/>
          <a:p>
            <a:endParaRPr lang="en-US" b="1"/>
          </a:p>
        </p:txBody>
      </p:sp>
      <p:sp>
        <p:nvSpPr>
          <p:cNvPr id="51230" name="Text Box 31"/>
          <p:cNvSpPr txBox="1">
            <a:spLocks noChangeArrowheads="1"/>
          </p:cNvSpPr>
          <p:nvPr/>
        </p:nvSpPr>
        <p:spPr bwMode="auto">
          <a:xfrm>
            <a:off x="1371600" y="4648200"/>
            <a:ext cx="7010400" cy="1316514"/>
          </a:xfrm>
          <a:prstGeom prst="rect">
            <a:avLst/>
          </a:prstGeom>
          <a:noFill/>
          <a:ln w="12700">
            <a:noFill/>
            <a:miter lim="800000"/>
            <a:headEnd type="none" w="sm" len="sm"/>
            <a:tailEnd type="none" w="sm" len="sm"/>
          </a:ln>
          <a:effectLst/>
        </p:spPr>
        <p:txBody>
          <a:bodyPr wrap="square">
            <a:spAutoFit/>
          </a:bodyPr>
          <a:lstStyle/>
          <a:p>
            <a:pPr algn="ctr">
              <a:lnSpc>
                <a:spcPct val="150000"/>
              </a:lnSpc>
              <a:spcBef>
                <a:spcPct val="50000"/>
              </a:spcBef>
            </a:pPr>
            <a:r>
              <a:rPr lang="en-US" altLang="en-US" sz="2400" b="1" dirty="0">
                <a:solidFill>
                  <a:srgbClr val="FF0000"/>
                </a:solidFill>
                <a:latin typeface="Arial Unicode MS" pitchFamily="34" charset="-128"/>
              </a:rPr>
              <a:t>Stack</a:t>
            </a:r>
            <a:r>
              <a:rPr lang="en-US" altLang="en-US" sz="2400" b="1" dirty="0">
                <a:latin typeface="Arial Unicode MS" pitchFamily="34" charset="-128"/>
              </a:rPr>
              <a:t> 	  –   a </a:t>
            </a:r>
            <a:r>
              <a:rPr lang="en-US" altLang="en-US" sz="2400" b="1" dirty="0">
                <a:solidFill>
                  <a:srgbClr val="FF0000"/>
                </a:solidFill>
                <a:latin typeface="Arial Unicode MS" pitchFamily="34" charset="-128"/>
              </a:rPr>
              <a:t>LIFO</a:t>
            </a:r>
            <a:r>
              <a:rPr lang="en-US" altLang="en-US" sz="2400" b="1" dirty="0">
                <a:latin typeface="Arial Unicode MS" pitchFamily="34" charset="-128"/>
              </a:rPr>
              <a:t> structure (last in, first out) </a:t>
            </a:r>
          </a:p>
          <a:p>
            <a:pPr algn="ctr">
              <a:lnSpc>
                <a:spcPct val="150000"/>
              </a:lnSpc>
              <a:spcBef>
                <a:spcPct val="50000"/>
              </a:spcBef>
            </a:pPr>
            <a:r>
              <a:rPr lang="en-US" altLang="en-US" sz="2400" b="1" dirty="0">
                <a:solidFill>
                  <a:srgbClr val="00CC00"/>
                </a:solidFill>
                <a:latin typeface="Arial Unicode MS" pitchFamily="34" charset="-128"/>
              </a:rPr>
              <a:t>Queue</a:t>
            </a:r>
            <a:r>
              <a:rPr lang="en-US" altLang="en-US" sz="2400" b="1" dirty="0">
                <a:latin typeface="Arial Unicode MS" pitchFamily="34" charset="-128"/>
              </a:rPr>
              <a:t>  –   a </a:t>
            </a:r>
            <a:r>
              <a:rPr lang="en-US" altLang="en-US" sz="2400" b="1" dirty="0">
                <a:solidFill>
                  <a:srgbClr val="00CC00"/>
                </a:solidFill>
                <a:latin typeface="Arial Unicode MS" pitchFamily="34" charset="-128"/>
              </a:rPr>
              <a:t>FIFO</a:t>
            </a:r>
            <a:r>
              <a:rPr lang="en-US" altLang="en-US" sz="2400" b="1" dirty="0">
                <a:latin typeface="Arial Unicode MS" pitchFamily="34" charset="-128"/>
              </a:rPr>
              <a:t> structure (first in, first out)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dirty="0"/>
              <a:t>Priority Queues </a:t>
            </a:r>
          </a:p>
        </p:txBody>
      </p:sp>
      <p:sp>
        <p:nvSpPr>
          <p:cNvPr id="53251" name="Rectangle 3"/>
          <p:cNvSpPr>
            <a:spLocks noGrp="1" noChangeArrowheads="1"/>
          </p:cNvSpPr>
          <p:nvPr>
            <p:ph idx="1"/>
          </p:nvPr>
        </p:nvSpPr>
        <p:spPr>
          <a:xfrm>
            <a:off x="768096" y="2286000"/>
            <a:ext cx="7918704" cy="4023360"/>
          </a:xfrm>
        </p:spPr>
        <p:txBody>
          <a:bodyPr>
            <a:normAutofit/>
          </a:bodyPr>
          <a:lstStyle/>
          <a:p>
            <a:pPr algn="justLow"/>
            <a:r>
              <a:rPr lang="en-US" altLang="en-US" dirty="0"/>
              <a:t>In a normal queue, the enqueue operation adds an item at the back of the queue, and the dequeue operation removes an item at the front of the queue. </a:t>
            </a:r>
          </a:p>
          <a:p>
            <a:pPr algn="justLow"/>
            <a:r>
              <a:rPr lang="en-US" altLang="en-US" dirty="0"/>
              <a:t>In priority queues, elements are dequeued according to their priority and their current queue position.</a:t>
            </a:r>
          </a:p>
          <a:p>
            <a:pPr algn="justLow"/>
            <a:r>
              <a:rPr lang="en-US" altLang="en-US" dirty="0"/>
              <a:t>A higher priority item is always processed before a lower priority element. </a:t>
            </a:r>
          </a:p>
          <a:p>
            <a:pPr algn="justLow"/>
            <a:r>
              <a:rPr lang="en-US" altLang="en-US" dirty="0"/>
              <a:t>The problem with a priority queue is finding an efficient implementation that allows relatively fast enqueuing and dequeuing. Because elements may arrive randomly to the queue, there is no guarantee that the front elements will be the most likely to be dequeued and that the elements put at the end will be the last candidates for dequeuing. </a:t>
            </a:r>
          </a:p>
        </p:txBody>
      </p:sp>
      <p:sp>
        <p:nvSpPr>
          <p:cNvPr id="53252" name="Slide Number Placeholder 2"/>
          <p:cNvSpPr txBox="1">
            <a:spLocks noGrp="1"/>
          </p:cNvSpPr>
          <p:nvPr/>
        </p:nvSpPr>
        <p:spPr bwMode="auto">
          <a:xfrm>
            <a:off x="6553200" y="6248400"/>
            <a:ext cx="2133600" cy="457200"/>
          </a:xfrm>
          <a:prstGeom prst="rect">
            <a:avLst/>
          </a:prstGeom>
          <a:noFill/>
          <a:ln w="9525">
            <a:noFill/>
            <a:miter lim="800000"/>
            <a:headEnd/>
            <a:tailEnd/>
          </a:ln>
          <a:effectLst/>
        </p:spPr>
        <p:txBody>
          <a:bodyPr anchor="b"/>
          <a:lstStyle/>
          <a:p>
            <a:pPr algn="r" eaLnBrk="1" hangingPunct="1"/>
            <a:fld id="{DBDCFFD4-EE2E-4983-AECD-F4F33519710D}" type="slidenum">
              <a:rPr lang="en-US" altLang="en-US" sz="1200">
                <a:latin typeface="Arial Black" pitchFamily="34" charset="0"/>
              </a:rPr>
              <a:pPr algn="r" eaLnBrk="1" hangingPunct="1"/>
              <a:t>28</a:t>
            </a:fld>
            <a:endParaRPr lang="en-US" altLang="en-US" sz="1200">
              <a:latin typeface="Arial Black"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dirty="0"/>
              <a:t>Priority Queues (CONT.) </a:t>
            </a:r>
          </a:p>
        </p:txBody>
      </p:sp>
      <p:sp>
        <p:nvSpPr>
          <p:cNvPr id="55299" name="Rectangle 3"/>
          <p:cNvSpPr>
            <a:spLocks noGrp="1" noChangeArrowheads="1"/>
          </p:cNvSpPr>
          <p:nvPr>
            <p:ph idx="1"/>
          </p:nvPr>
        </p:nvSpPr>
        <p:spPr/>
        <p:txBody>
          <a:bodyPr>
            <a:normAutofit/>
          </a:bodyPr>
          <a:lstStyle/>
          <a:p>
            <a:r>
              <a:rPr lang="en-US" altLang="en-US" sz="2400" dirty="0"/>
              <a:t>Priority queues can be represented by two variations of linked lists.</a:t>
            </a:r>
          </a:p>
          <a:p>
            <a:pPr lvl="1"/>
            <a:r>
              <a:rPr lang="en-US" altLang="en-US" sz="2400" dirty="0"/>
              <a:t>In one type of linked list, all elements are </a:t>
            </a:r>
            <a:r>
              <a:rPr lang="en-US" altLang="en-US" sz="2400" b="1" dirty="0"/>
              <a:t>entry</a:t>
            </a:r>
            <a:r>
              <a:rPr lang="en-US" altLang="en-US" sz="2400" dirty="0"/>
              <a:t> ordered, and in another, order is maintained by putting a new element in its proper position according to its priority.</a:t>
            </a:r>
          </a:p>
          <a:p>
            <a:pPr lvl="1"/>
            <a:r>
              <a:rPr lang="en-US" altLang="en-US" sz="2400" dirty="0"/>
              <a:t>In both cases, the total operational times are O(n) because, for an unordered list, adding an element is immediate but searching is O(n), and in a sorted list, taking an element is immediate but adding an element is O(n).</a:t>
            </a:r>
          </a:p>
        </p:txBody>
      </p:sp>
      <p:sp>
        <p:nvSpPr>
          <p:cNvPr id="55300" name="Slide Number Placeholder 2"/>
          <p:cNvSpPr txBox="1">
            <a:spLocks noGrp="1"/>
          </p:cNvSpPr>
          <p:nvPr/>
        </p:nvSpPr>
        <p:spPr bwMode="auto">
          <a:xfrm>
            <a:off x="6553200" y="6248400"/>
            <a:ext cx="2133600" cy="457200"/>
          </a:xfrm>
          <a:prstGeom prst="rect">
            <a:avLst/>
          </a:prstGeom>
          <a:noFill/>
          <a:ln w="9525">
            <a:noFill/>
            <a:miter lim="800000"/>
            <a:headEnd/>
            <a:tailEnd/>
          </a:ln>
          <a:effectLst/>
        </p:spPr>
        <p:txBody>
          <a:bodyPr anchor="b"/>
          <a:lstStyle/>
          <a:p>
            <a:pPr algn="r" eaLnBrk="1" hangingPunct="1"/>
            <a:fld id="{2A63F0EB-52E4-44AD-9447-1B95F3679B4B}" type="slidenum">
              <a:rPr lang="en-US" altLang="en-US" sz="1200">
                <a:latin typeface="Arial Black" pitchFamily="34" charset="0"/>
              </a:rPr>
              <a:pPr algn="r" eaLnBrk="1" hangingPunct="1"/>
              <a:t>29</a:t>
            </a:fld>
            <a:endParaRPr lang="en-US" altLang="en-US" sz="1200">
              <a:latin typeface="Arial Black"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B0890400-BB8B-4A44-AB63-65C7CA223E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Title 1"/>
          <p:cNvSpPr>
            <a:spLocks noGrp="1"/>
          </p:cNvSpPr>
          <p:nvPr>
            <p:ph type="title"/>
          </p:nvPr>
        </p:nvSpPr>
        <p:spPr>
          <a:xfrm>
            <a:off x="723591" y="804333"/>
            <a:ext cx="2543925" cy="5249334"/>
          </a:xfrm>
        </p:spPr>
        <p:txBody>
          <a:bodyPr>
            <a:normAutofit/>
          </a:bodyPr>
          <a:lstStyle/>
          <a:p>
            <a:pPr algn="r"/>
            <a:r>
              <a:rPr lang="en-US" altLang="en-US"/>
              <a:t>Scope</a:t>
            </a:r>
          </a:p>
        </p:txBody>
      </p:sp>
      <p:cxnSp>
        <p:nvCxnSpPr>
          <p:cNvPr id="75" name="Straight Connector 74">
            <a:extLst>
              <a:ext uri="{FF2B5EF4-FFF2-40B4-BE49-F238E27FC236}">
                <a16:creationId xmlns:a16="http://schemas.microsoft.com/office/drawing/2014/main" id="{4D39B797-CDC6-4529-8A36-9CBFC981633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081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147" name="Content Placeholder 2"/>
          <p:cNvSpPr>
            <a:spLocks noGrp="1"/>
          </p:cNvSpPr>
          <p:nvPr>
            <p:ph idx="1"/>
          </p:nvPr>
        </p:nvSpPr>
        <p:spPr>
          <a:xfrm>
            <a:off x="3749497" y="804333"/>
            <a:ext cx="4693291" cy="5249334"/>
          </a:xfrm>
        </p:spPr>
        <p:txBody>
          <a:bodyPr anchor="ctr">
            <a:normAutofit/>
          </a:bodyPr>
          <a:lstStyle/>
          <a:p>
            <a:r>
              <a:rPr lang="en-US" altLang="en-US" dirty="0"/>
              <a:t>Queues</a:t>
            </a:r>
          </a:p>
          <a:p>
            <a:r>
              <a:rPr lang="en-US" altLang="en-US" dirty="0"/>
              <a:t>Queue Implementations</a:t>
            </a:r>
          </a:p>
          <a:p>
            <a:pPr lvl="1"/>
            <a:r>
              <a:rPr lang="en-US" altLang="en-US" dirty="0"/>
              <a:t>Using an Array</a:t>
            </a:r>
          </a:p>
          <a:p>
            <a:pPr lvl="1"/>
            <a:r>
              <a:rPr lang="en-US" altLang="en-US" dirty="0"/>
              <a:t>Circular Array</a:t>
            </a:r>
          </a:p>
          <a:p>
            <a:pPr lvl="1"/>
            <a:r>
              <a:rPr lang="en-US" altLang="en-US" dirty="0"/>
              <a:t>Using a Linked List</a:t>
            </a:r>
          </a:p>
          <a:p>
            <a:r>
              <a:rPr lang="en-US" altLang="en-US" dirty="0"/>
              <a:t>Queues Analysis (Complexity Analysis)</a:t>
            </a:r>
          </a:p>
          <a:p>
            <a:pPr lvl="1"/>
            <a:r>
              <a:rPr lang="en-US" altLang="en-US" dirty="0"/>
              <a:t>As Array</a:t>
            </a:r>
          </a:p>
          <a:p>
            <a:pPr lvl="1"/>
            <a:r>
              <a:rPr lang="en-US" altLang="en-US" dirty="0"/>
              <a:t>As Circular Array</a:t>
            </a:r>
          </a:p>
          <a:p>
            <a:pPr lvl="1"/>
            <a:r>
              <a:rPr lang="en-US" altLang="en-US" dirty="0"/>
              <a:t>As Linked List</a:t>
            </a:r>
          </a:p>
          <a:p>
            <a:endParaRPr lang="en-US" altLang="en-US" dirty="0"/>
          </a:p>
        </p:txBody>
      </p:sp>
      <p:sp>
        <p:nvSpPr>
          <p:cNvPr id="6148" name="Slide Number Placeholder 2"/>
          <p:cNvSpPr txBox="1">
            <a:spLocks noGrp="1"/>
          </p:cNvSpPr>
          <p:nvPr/>
        </p:nvSpPr>
        <p:spPr bwMode="auto">
          <a:xfrm>
            <a:off x="6553200" y="6248400"/>
            <a:ext cx="2133600" cy="457200"/>
          </a:xfrm>
          <a:prstGeom prst="rect">
            <a:avLst/>
          </a:prstGeom>
          <a:noFill/>
          <a:ln w="9525">
            <a:noFill/>
            <a:miter lim="800000"/>
            <a:headEnd/>
            <a:tailEnd/>
          </a:ln>
          <a:effectLst/>
        </p:spPr>
        <p:txBody>
          <a:bodyPr anchor="b"/>
          <a:lstStyle/>
          <a:p>
            <a:pPr algn="r" eaLnBrk="1" hangingPunct="1">
              <a:spcAft>
                <a:spcPts val="600"/>
              </a:spcAft>
            </a:pPr>
            <a:fld id="{5D485C40-FC82-424D-95BF-BED7BD56CC2A}" type="slidenum">
              <a:rPr lang="en-US" altLang="en-US" sz="1200">
                <a:latin typeface="Arial Black" pitchFamily="34" charset="0"/>
              </a:rPr>
              <a:pPr algn="r" eaLnBrk="1" hangingPunct="1">
                <a:spcAft>
                  <a:spcPts val="600"/>
                </a:spcAft>
              </a:pPr>
              <a:t>3</a:t>
            </a:fld>
            <a:endParaRPr lang="en-US" altLang="en-US" sz="1200">
              <a:latin typeface="Arial Black"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2"/>
          <p:cNvSpPr txBox="1">
            <a:spLocks noGrp="1"/>
          </p:cNvSpPr>
          <p:nvPr/>
        </p:nvSpPr>
        <p:spPr bwMode="auto">
          <a:xfrm>
            <a:off x="6553200" y="6248400"/>
            <a:ext cx="2133600" cy="457200"/>
          </a:xfrm>
          <a:prstGeom prst="rect">
            <a:avLst/>
          </a:prstGeom>
          <a:noFill/>
          <a:ln w="9525">
            <a:noFill/>
            <a:miter lim="800000"/>
            <a:headEnd/>
            <a:tailEnd/>
          </a:ln>
          <a:effectLst/>
        </p:spPr>
        <p:txBody>
          <a:bodyPr anchor="b"/>
          <a:lstStyle/>
          <a:p>
            <a:pPr algn="r" eaLnBrk="1" hangingPunct="1"/>
            <a:fld id="{7277AAD3-3A96-4664-8977-F68037F396C1}" type="slidenum">
              <a:rPr lang="en-US" altLang="en-US" sz="1200">
                <a:latin typeface="Arial Black" pitchFamily="34" charset="0"/>
              </a:rPr>
              <a:pPr algn="r" eaLnBrk="1" hangingPunct="1"/>
              <a:t>30</a:t>
            </a:fld>
            <a:endParaRPr lang="en-US" altLang="en-US" sz="1200">
              <a:latin typeface="Arial Black" pitchFamily="34" charset="0"/>
            </a:endParaRPr>
          </a:p>
        </p:txBody>
      </p:sp>
      <p:sp>
        <p:nvSpPr>
          <p:cNvPr id="57347" name="Rectangle 8"/>
          <p:cNvSpPr>
            <a:spLocks noChangeArrowheads="1"/>
          </p:cNvSpPr>
          <p:nvPr/>
        </p:nvSpPr>
        <p:spPr bwMode="auto">
          <a:xfrm>
            <a:off x="685800" y="1600200"/>
            <a:ext cx="7581900" cy="2051050"/>
          </a:xfrm>
          <a:prstGeom prst="rect">
            <a:avLst/>
          </a:prstGeom>
          <a:noFill/>
          <a:ln w="9525">
            <a:noFill/>
            <a:miter lim="800000"/>
            <a:headEnd/>
            <a:tailEnd/>
          </a:ln>
        </p:spPr>
        <p:txBody>
          <a:bodyPr>
            <a:spAutoFit/>
          </a:bodyPr>
          <a:lstStyle/>
          <a:p>
            <a:pPr algn="ctr">
              <a:lnSpc>
                <a:spcPct val="200000"/>
              </a:lnSpc>
              <a:buFont typeface="Wingdings" pitchFamily="2" charset="2"/>
              <a:buNone/>
            </a:pPr>
            <a:r>
              <a:rPr lang="en-US" sz="4000" b="1"/>
              <a:t>Appendix I: </a:t>
            </a:r>
            <a:r>
              <a:rPr lang="en-US" altLang="en-US" sz="4000" b="1"/>
              <a:t>Queues Analysis</a:t>
            </a:r>
          </a:p>
          <a:p>
            <a:pPr algn="ctr">
              <a:lnSpc>
                <a:spcPct val="200000"/>
              </a:lnSpc>
            </a:pPr>
            <a:r>
              <a:rPr lang="en-US" altLang="en-US" sz="2800"/>
              <a:t>- Complexity Analysis -</a:t>
            </a:r>
          </a:p>
        </p:txBody>
      </p:sp>
      <p:sp>
        <p:nvSpPr>
          <p:cNvPr id="57348" name="Rectangle 8"/>
          <p:cNvSpPr>
            <a:spLocks noChangeArrowheads="1"/>
          </p:cNvSpPr>
          <p:nvPr/>
        </p:nvSpPr>
        <p:spPr bwMode="auto">
          <a:xfrm>
            <a:off x="990600" y="4724400"/>
            <a:ext cx="7162800" cy="1268413"/>
          </a:xfrm>
          <a:prstGeom prst="rect">
            <a:avLst/>
          </a:prstGeom>
          <a:noFill/>
          <a:ln w="9525">
            <a:noFill/>
            <a:miter lim="800000"/>
            <a:headEnd/>
            <a:tailEnd/>
          </a:ln>
        </p:spPr>
        <p:txBody>
          <a:bodyPr>
            <a:spAutoFit/>
          </a:bodyPr>
          <a:lstStyle/>
          <a:p>
            <a:pPr algn="ctr">
              <a:lnSpc>
                <a:spcPct val="150000"/>
              </a:lnSpc>
              <a:spcAft>
                <a:spcPts val="1200"/>
              </a:spcAft>
            </a:pPr>
            <a:r>
              <a:rPr lang="en-US" altLang="en-US" sz="1600" b="1">
                <a:solidFill>
                  <a:srgbClr val="0070C0"/>
                </a:solidFill>
              </a:rPr>
              <a:t>Note:</a:t>
            </a:r>
            <a:r>
              <a:rPr lang="en-US" altLang="en-US" sz="1600">
                <a:solidFill>
                  <a:srgbClr val="0070C0"/>
                </a:solidFill>
              </a:rPr>
              <a:t> some ideas in this section are repeated in another way, or another representation way</a:t>
            </a:r>
          </a:p>
          <a:p>
            <a:pPr algn="ctr">
              <a:lnSpc>
                <a:spcPct val="150000"/>
              </a:lnSpc>
              <a:spcAft>
                <a:spcPts val="1200"/>
              </a:spcAft>
            </a:pPr>
            <a:r>
              <a:rPr lang="en-US" altLang="en-US" sz="1400">
                <a:solidFill>
                  <a:srgbClr val="C00000"/>
                </a:solidFill>
              </a:rPr>
              <a:t>Both are doing the same operation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01A324-69D3-4F15-A9DF-6C3DC484FE74}"/>
              </a:ext>
            </a:extLst>
          </p:cNvPr>
          <p:cNvSpPr>
            <a:spLocks noGrp="1"/>
          </p:cNvSpPr>
          <p:nvPr>
            <p:ph type="title"/>
          </p:nvPr>
        </p:nvSpPr>
        <p:spPr/>
        <p:txBody>
          <a:bodyPr/>
          <a:lstStyle/>
          <a:p>
            <a:r>
              <a:rPr lang="en-US" altLang="en-US" dirty="0"/>
              <a:t>Queue As Array</a:t>
            </a:r>
            <a:endParaRPr lang="en-US" dirty="0"/>
          </a:p>
        </p:txBody>
      </p:sp>
      <p:sp>
        <p:nvSpPr>
          <p:cNvPr id="58370" name="Rectangle 3"/>
          <p:cNvSpPr>
            <a:spLocks noGrp="1" noChangeArrowheads="1"/>
          </p:cNvSpPr>
          <p:nvPr>
            <p:ph idx="4294967295"/>
          </p:nvPr>
        </p:nvSpPr>
        <p:spPr>
          <a:xfrm>
            <a:off x="930275" y="2252385"/>
            <a:ext cx="7283450" cy="4243469"/>
          </a:xfrm>
          <a:solidFill>
            <a:srgbClr val="FFFF99"/>
          </a:solidFill>
        </p:spPr>
        <p:txBody>
          <a:bodyPr>
            <a:spAutoFit/>
          </a:bodyPr>
          <a:lstStyle/>
          <a:p>
            <a:pPr marL="0" indent="0" eaLnBrk="1" hangingPunct="1">
              <a:spcBef>
                <a:spcPct val="0"/>
              </a:spcBef>
              <a:buFontTx/>
              <a:buNone/>
            </a:pPr>
            <a:r>
              <a:rPr lang="en-US" altLang="en-US" sz="1400" b="1" dirty="0">
                <a:latin typeface="Courier New" pitchFamily="49" charset="0"/>
                <a:cs typeface="Courier New" pitchFamily="49" charset="0"/>
              </a:rPr>
              <a:t>public class </a:t>
            </a:r>
            <a:r>
              <a:rPr lang="en-US" altLang="en-US" sz="1400" b="1" dirty="0" err="1">
                <a:latin typeface="Courier New" pitchFamily="49" charset="0"/>
                <a:cs typeface="Courier New" pitchFamily="49" charset="0"/>
              </a:rPr>
              <a:t>QueueAsArray</a:t>
            </a:r>
            <a:r>
              <a:rPr lang="en-US" altLang="en-US" sz="1400" b="1" dirty="0">
                <a:latin typeface="Courier New" pitchFamily="49" charset="0"/>
                <a:cs typeface="Courier New" pitchFamily="49" charset="0"/>
              </a:rPr>
              <a:t> extends </a:t>
            </a:r>
            <a:r>
              <a:rPr lang="en-US" altLang="en-US" sz="1400" b="1" dirty="0" err="1">
                <a:latin typeface="Courier New" pitchFamily="49" charset="0"/>
                <a:cs typeface="Courier New" pitchFamily="49" charset="0"/>
              </a:rPr>
              <a:t>AbstractContainer</a:t>
            </a:r>
            <a:r>
              <a:rPr lang="en-US" altLang="en-US" sz="1400" b="1" dirty="0">
                <a:latin typeface="Courier New" pitchFamily="49" charset="0"/>
                <a:cs typeface="Courier New" pitchFamily="49" charset="0"/>
              </a:rPr>
              <a:t> </a:t>
            </a:r>
          </a:p>
          <a:p>
            <a:pPr marL="0" indent="0" eaLnBrk="1" hangingPunct="1">
              <a:spcBef>
                <a:spcPct val="0"/>
              </a:spcBef>
              <a:buFontTx/>
              <a:buNone/>
            </a:pPr>
            <a:r>
              <a:rPr lang="en-US" altLang="en-US" sz="1400" b="1" dirty="0">
                <a:latin typeface="Courier New" pitchFamily="49" charset="0"/>
                <a:cs typeface="Courier New" pitchFamily="49" charset="0"/>
              </a:rPr>
              <a:t>      implements Queue {</a:t>
            </a:r>
          </a:p>
          <a:p>
            <a:pPr marL="0" indent="0" eaLnBrk="1" hangingPunct="1">
              <a:spcBef>
                <a:spcPct val="0"/>
              </a:spcBef>
              <a:buFontTx/>
              <a:buNone/>
            </a:pPr>
            <a:endParaRPr lang="en-US" altLang="en-US" sz="1400" b="1" dirty="0">
              <a:latin typeface="Courier New" pitchFamily="49" charset="0"/>
              <a:cs typeface="Courier New" pitchFamily="49" charset="0"/>
            </a:endParaRPr>
          </a:p>
          <a:p>
            <a:pPr marL="0" indent="0" eaLnBrk="1" hangingPunct="1">
              <a:spcBef>
                <a:spcPct val="0"/>
              </a:spcBef>
              <a:buFontTx/>
              <a:buNone/>
            </a:pPr>
            <a:r>
              <a:rPr lang="en-US" altLang="en-US" sz="1400" b="1" dirty="0">
                <a:latin typeface="Courier New" pitchFamily="49" charset="0"/>
                <a:cs typeface="Courier New" pitchFamily="49" charset="0"/>
              </a:rPr>
              <a:t>    protected Object[] array;</a:t>
            </a:r>
          </a:p>
          <a:p>
            <a:pPr marL="0" indent="0" eaLnBrk="1" hangingPunct="1">
              <a:spcBef>
                <a:spcPct val="0"/>
              </a:spcBef>
              <a:buFontTx/>
              <a:buNone/>
            </a:pPr>
            <a:r>
              <a:rPr lang="en-US" altLang="en-US" sz="1400" b="1" dirty="0">
                <a:latin typeface="Courier New" pitchFamily="49" charset="0"/>
                <a:cs typeface="Courier New" pitchFamily="49" charset="0"/>
              </a:rPr>
              <a:t>    protected int rear = 0;</a:t>
            </a:r>
          </a:p>
          <a:p>
            <a:pPr marL="0" indent="0" eaLnBrk="1" hangingPunct="1">
              <a:spcBef>
                <a:spcPct val="0"/>
              </a:spcBef>
              <a:buFontTx/>
              <a:buNone/>
            </a:pPr>
            <a:r>
              <a:rPr lang="en-US" altLang="en-US" sz="1400" b="1" dirty="0">
                <a:latin typeface="Courier New" pitchFamily="49" charset="0"/>
                <a:cs typeface="Courier New" pitchFamily="49" charset="0"/>
              </a:rPr>
              <a:t>    protected int size;</a:t>
            </a:r>
          </a:p>
          <a:p>
            <a:pPr marL="0" indent="0" eaLnBrk="1" hangingPunct="1">
              <a:spcBef>
                <a:spcPct val="0"/>
              </a:spcBef>
              <a:buFontTx/>
              <a:buNone/>
            </a:pPr>
            <a:r>
              <a:rPr lang="en-US" altLang="en-US" sz="1400" b="1" dirty="0">
                <a:latin typeface="Courier New" pitchFamily="49" charset="0"/>
                <a:cs typeface="Courier New" pitchFamily="49" charset="0"/>
              </a:rPr>
              <a:t>    </a:t>
            </a:r>
          </a:p>
          <a:p>
            <a:pPr marL="0" indent="0" eaLnBrk="1" hangingPunct="1">
              <a:spcBef>
                <a:spcPct val="0"/>
              </a:spcBef>
              <a:buFontTx/>
              <a:buNone/>
            </a:pPr>
            <a:r>
              <a:rPr lang="en-US" altLang="en-US" sz="1400" b="1" dirty="0">
                <a:latin typeface="Courier New" pitchFamily="49" charset="0"/>
                <a:cs typeface="Courier New" pitchFamily="49" charset="0"/>
              </a:rPr>
              <a:t>    public </a:t>
            </a:r>
            <a:r>
              <a:rPr lang="en-US" altLang="en-US" sz="1400" b="1" dirty="0" err="1">
                <a:latin typeface="Courier New" pitchFamily="49" charset="0"/>
                <a:cs typeface="Courier New" pitchFamily="49" charset="0"/>
              </a:rPr>
              <a:t>QueueAsArray</a:t>
            </a:r>
            <a:r>
              <a:rPr lang="en-US" altLang="en-US" sz="1400" b="1" dirty="0">
                <a:latin typeface="Courier New" pitchFamily="49" charset="0"/>
                <a:cs typeface="Courier New" pitchFamily="49" charset="0"/>
              </a:rPr>
              <a:t>(int size) {</a:t>
            </a:r>
          </a:p>
          <a:p>
            <a:pPr marL="0" indent="0" eaLnBrk="1" hangingPunct="1">
              <a:spcBef>
                <a:spcPct val="0"/>
              </a:spcBef>
              <a:buFontTx/>
              <a:buNone/>
            </a:pPr>
            <a:r>
              <a:rPr lang="en-US" altLang="en-US" sz="1400" b="1" dirty="0">
                <a:latin typeface="Courier New" pitchFamily="49" charset="0"/>
                <a:cs typeface="Courier New" pitchFamily="49" charset="0"/>
              </a:rPr>
              <a:t>        array = new Object[size];</a:t>
            </a:r>
          </a:p>
          <a:p>
            <a:pPr marL="0" indent="0" eaLnBrk="1" hangingPunct="1">
              <a:spcBef>
                <a:spcPct val="0"/>
              </a:spcBef>
              <a:buFontTx/>
              <a:buNone/>
            </a:pPr>
            <a:r>
              <a:rPr lang="en-US" altLang="en-US" sz="1400" b="1" dirty="0">
                <a:latin typeface="Courier New" pitchFamily="49" charset="0"/>
                <a:cs typeface="Courier New" pitchFamily="49" charset="0"/>
              </a:rPr>
              <a:t>        </a:t>
            </a:r>
            <a:r>
              <a:rPr lang="en-US" altLang="en-US" sz="1400" b="1" dirty="0" err="1">
                <a:latin typeface="Courier New" pitchFamily="49" charset="0"/>
                <a:cs typeface="Courier New" pitchFamily="49" charset="0"/>
              </a:rPr>
              <a:t>this.size</a:t>
            </a:r>
            <a:r>
              <a:rPr lang="en-US" altLang="en-US" sz="1400" b="1" dirty="0">
                <a:latin typeface="Courier New" pitchFamily="49" charset="0"/>
                <a:cs typeface="Courier New" pitchFamily="49" charset="0"/>
              </a:rPr>
              <a:t> = size;</a:t>
            </a:r>
          </a:p>
          <a:p>
            <a:pPr marL="0" indent="0" eaLnBrk="1" hangingPunct="1">
              <a:spcBef>
                <a:spcPct val="0"/>
              </a:spcBef>
              <a:buFontTx/>
              <a:buNone/>
            </a:pPr>
            <a:r>
              <a:rPr lang="en-US" altLang="en-US" sz="1400" b="1" dirty="0">
                <a:latin typeface="Courier New" pitchFamily="49" charset="0"/>
                <a:cs typeface="Courier New" pitchFamily="49" charset="0"/>
              </a:rPr>
              <a:t>    }</a:t>
            </a:r>
          </a:p>
          <a:p>
            <a:pPr marL="0" indent="0" eaLnBrk="1" hangingPunct="1">
              <a:spcBef>
                <a:spcPct val="0"/>
              </a:spcBef>
              <a:buFontTx/>
              <a:buNone/>
            </a:pPr>
            <a:endParaRPr lang="en-US" altLang="en-US" sz="1400" b="1" dirty="0">
              <a:latin typeface="Courier New" pitchFamily="49" charset="0"/>
              <a:cs typeface="Courier New" pitchFamily="49" charset="0"/>
            </a:endParaRPr>
          </a:p>
          <a:p>
            <a:pPr marL="0" indent="0" eaLnBrk="1" hangingPunct="1">
              <a:spcBef>
                <a:spcPct val="0"/>
              </a:spcBef>
              <a:buFontTx/>
              <a:buNone/>
            </a:pPr>
            <a:r>
              <a:rPr lang="en-US" altLang="en-US" sz="1400" b="1" dirty="0">
                <a:latin typeface="Courier New" pitchFamily="49" charset="0"/>
                <a:cs typeface="Courier New" pitchFamily="49" charset="0"/>
              </a:rPr>
              <a:t>    </a:t>
            </a:r>
          </a:p>
          <a:p>
            <a:pPr marL="0" indent="0" eaLnBrk="1" hangingPunct="1">
              <a:spcBef>
                <a:spcPct val="0"/>
              </a:spcBef>
              <a:buFontTx/>
              <a:buNone/>
            </a:pPr>
            <a:r>
              <a:rPr lang="en-US" altLang="en-US" sz="1400" b="1" dirty="0">
                <a:latin typeface="Courier New" pitchFamily="49" charset="0"/>
                <a:cs typeface="Courier New" pitchFamily="49" charset="0"/>
              </a:rPr>
              <a:t>    public Object </a:t>
            </a:r>
            <a:r>
              <a:rPr lang="en-US" altLang="en-US" sz="1400" b="1" dirty="0" err="1">
                <a:latin typeface="Courier New" pitchFamily="49" charset="0"/>
                <a:cs typeface="Courier New" pitchFamily="49" charset="0"/>
              </a:rPr>
              <a:t>getFront</a:t>
            </a:r>
            <a:r>
              <a:rPr lang="en-US" altLang="en-US" sz="1400" b="1" dirty="0">
                <a:latin typeface="Courier New" pitchFamily="49" charset="0"/>
                <a:cs typeface="Courier New" pitchFamily="49" charset="0"/>
              </a:rPr>
              <a:t>(){</a:t>
            </a:r>
          </a:p>
          <a:p>
            <a:pPr marL="0" indent="0" eaLnBrk="1" hangingPunct="1">
              <a:spcBef>
                <a:spcPct val="0"/>
              </a:spcBef>
              <a:buFontTx/>
              <a:buNone/>
            </a:pPr>
            <a:r>
              <a:rPr lang="en-US" altLang="en-US" sz="1400" b="1" dirty="0">
                <a:latin typeface="Courier New" pitchFamily="49" charset="0"/>
                <a:cs typeface="Courier New" pitchFamily="49" charset="0"/>
              </a:rPr>
              <a:t>        if(count == 0)</a:t>
            </a:r>
          </a:p>
          <a:p>
            <a:pPr marL="0" indent="0" eaLnBrk="1" hangingPunct="1">
              <a:spcBef>
                <a:spcPct val="0"/>
              </a:spcBef>
              <a:buFontTx/>
              <a:buNone/>
            </a:pPr>
            <a:r>
              <a:rPr lang="en-US" altLang="en-US" sz="1400" b="1" dirty="0">
                <a:latin typeface="Courier New" pitchFamily="49" charset="0"/>
                <a:cs typeface="Courier New" pitchFamily="49" charset="0"/>
              </a:rPr>
              <a:t>            throw new </a:t>
            </a:r>
            <a:r>
              <a:rPr lang="en-US" altLang="en-US" sz="1400" b="1" dirty="0" err="1">
                <a:latin typeface="Courier New" pitchFamily="49" charset="0"/>
                <a:cs typeface="Courier New" pitchFamily="49" charset="0"/>
              </a:rPr>
              <a:t>ContainerEmptyException</a:t>
            </a:r>
            <a:r>
              <a:rPr lang="en-US" altLang="en-US" sz="1400" b="1" dirty="0">
                <a:latin typeface="Courier New" pitchFamily="49" charset="0"/>
                <a:cs typeface="Courier New" pitchFamily="49" charset="0"/>
              </a:rPr>
              <a:t>();</a:t>
            </a:r>
          </a:p>
          <a:p>
            <a:pPr marL="0" indent="0" eaLnBrk="1" hangingPunct="1">
              <a:spcBef>
                <a:spcPct val="0"/>
              </a:spcBef>
              <a:buFontTx/>
              <a:buNone/>
            </a:pPr>
            <a:r>
              <a:rPr lang="en-US" altLang="en-US" sz="1400" b="1" dirty="0">
                <a:latin typeface="Courier New" pitchFamily="49" charset="0"/>
                <a:cs typeface="Courier New" pitchFamily="49" charset="0"/>
              </a:rPr>
              <a:t>        else</a:t>
            </a:r>
          </a:p>
          <a:p>
            <a:pPr marL="0" indent="0" eaLnBrk="1" hangingPunct="1">
              <a:spcBef>
                <a:spcPct val="0"/>
              </a:spcBef>
              <a:buFontTx/>
              <a:buNone/>
            </a:pPr>
            <a:r>
              <a:rPr lang="en-US" altLang="en-US" sz="1400" b="1" dirty="0">
                <a:latin typeface="Courier New" pitchFamily="49" charset="0"/>
                <a:cs typeface="Courier New" pitchFamily="49" charset="0"/>
              </a:rPr>
              <a:t>            return array[0];</a:t>
            </a:r>
          </a:p>
          <a:p>
            <a:pPr marL="0" indent="0" eaLnBrk="1" hangingPunct="1">
              <a:spcBef>
                <a:spcPct val="0"/>
              </a:spcBef>
              <a:buFontTx/>
              <a:buNone/>
            </a:pPr>
            <a:r>
              <a:rPr lang="en-US" altLang="en-US" sz="1400" b="1" dirty="0">
                <a:latin typeface="Courier New" pitchFamily="49" charset="0"/>
                <a:cs typeface="Courier New" pitchFamily="49" charset="0"/>
              </a:rPr>
              <a:t>    }</a:t>
            </a:r>
          </a:p>
        </p:txBody>
      </p:sp>
      <p:sp>
        <p:nvSpPr>
          <p:cNvPr id="58371" name="Title 1"/>
          <p:cNvSpPr txBox="1">
            <a:spLocks/>
          </p:cNvSpPr>
          <p:nvPr/>
        </p:nvSpPr>
        <p:spPr bwMode="auto">
          <a:xfrm>
            <a:off x="0" y="487362"/>
            <a:ext cx="8229600" cy="762000"/>
          </a:xfrm>
          <a:prstGeom prst="rect">
            <a:avLst/>
          </a:prstGeom>
          <a:noFill/>
          <a:ln w="9525">
            <a:noFill/>
            <a:miter lim="800000"/>
            <a:headEnd/>
            <a:tailEnd/>
          </a:ln>
          <a:effectLst/>
        </p:spPr>
        <p:txBody>
          <a:bodyPr anchor="ctr"/>
          <a:lstStyle/>
          <a:p>
            <a:endParaRPr lang="en-US" altLang="en-US" sz="3400" dirty="0"/>
          </a:p>
        </p:txBody>
      </p:sp>
      <p:sp>
        <p:nvSpPr>
          <p:cNvPr id="58372" name="Slide Number Placeholder 2"/>
          <p:cNvSpPr txBox="1">
            <a:spLocks noGrp="1"/>
          </p:cNvSpPr>
          <p:nvPr/>
        </p:nvSpPr>
        <p:spPr bwMode="auto">
          <a:xfrm>
            <a:off x="6553200" y="6248400"/>
            <a:ext cx="2133600" cy="457200"/>
          </a:xfrm>
          <a:prstGeom prst="rect">
            <a:avLst/>
          </a:prstGeom>
          <a:noFill/>
          <a:ln w="9525">
            <a:noFill/>
            <a:miter lim="800000"/>
            <a:headEnd/>
            <a:tailEnd/>
          </a:ln>
          <a:effectLst/>
        </p:spPr>
        <p:txBody>
          <a:bodyPr anchor="b"/>
          <a:lstStyle/>
          <a:p>
            <a:pPr algn="r" eaLnBrk="1" hangingPunct="1"/>
            <a:fld id="{D7D023EE-0CC7-4E2B-8A33-1228842B405D}" type="slidenum">
              <a:rPr lang="en-US" altLang="en-US" sz="1200">
                <a:latin typeface="Arial Black" pitchFamily="34" charset="0"/>
              </a:rPr>
              <a:pPr algn="r" eaLnBrk="1" hangingPunct="1"/>
              <a:t>31</a:t>
            </a:fld>
            <a:endParaRPr lang="en-US" altLang="en-US" sz="1200">
              <a:latin typeface="Arial Black" pitchFamily="34" charset="0"/>
            </a:endParaRPr>
          </a:p>
        </p:txBody>
      </p:sp>
      <p:sp>
        <p:nvSpPr>
          <p:cNvPr id="58373" name="Text Box 4"/>
          <p:cNvSpPr txBox="1">
            <a:spLocks noChangeArrowheads="1"/>
          </p:cNvSpPr>
          <p:nvPr/>
        </p:nvSpPr>
        <p:spPr bwMode="auto">
          <a:xfrm>
            <a:off x="5943600" y="5800838"/>
            <a:ext cx="2881312" cy="396875"/>
          </a:xfrm>
          <a:prstGeom prst="rect">
            <a:avLst/>
          </a:prstGeom>
          <a:solidFill>
            <a:schemeClr val="accent1"/>
          </a:solidFill>
          <a:ln w="9525">
            <a:noFill/>
            <a:miter lim="800000"/>
            <a:headEnd/>
            <a:tailEnd/>
          </a:ln>
        </p:spPr>
        <p:txBody>
          <a:bodyPr lIns="90000" tIns="46800" rIns="90000" bIns="46800" anchorCtr="1">
            <a:spAutoFit/>
          </a:bodyPr>
          <a:lstStyle/>
          <a:p>
            <a:pPr eaLnBrk="1" hangingPunct="1">
              <a:spcBef>
                <a:spcPct val="50000"/>
              </a:spcBef>
            </a:pPr>
            <a:r>
              <a:rPr lang="en-GB" altLang="en-US" sz="2000" b="1"/>
              <a:t>Complexity is O(1)</a:t>
            </a:r>
            <a:endParaRPr lang="en-US" altLang="en-US" sz="2000" b="1"/>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CF3DF-503A-4990-AF6B-79FA8BF8EDC5}"/>
              </a:ext>
            </a:extLst>
          </p:cNvPr>
          <p:cNvSpPr>
            <a:spLocks noGrp="1"/>
          </p:cNvSpPr>
          <p:nvPr>
            <p:ph type="title"/>
          </p:nvPr>
        </p:nvSpPr>
        <p:spPr/>
        <p:txBody>
          <a:bodyPr/>
          <a:lstStyle/>
          <a:p>
            <a:r>
              <a:rPr lang="en-US" altLang="en-US" dirty="0"/>
              <a:t>Queue As Array (Cont.)</a:t>
            </a:r>
            <a:endParaRPr lang="en-US" dirty="0"/>
          </a:p>
        </p:txBody>
      </p:sp>
      <p:sp>
        <p:nvSpPr>
          <p:cNvPr id="59394" name="Rectangle 3"/>
          <p:cNvSpPr>
            <a:spLocks noGrp="1" noChangeArrowheads="1"/>
          </p:cNvSpPr>
          <p:nvPr>
            <p:ph idx="4294967295"/>
          </p:nvPr>
        </p:nvSpPr>
        <p:spPr>
          <a:xfrm>
            <a:off x="609600" y="2327719"/>
            <a:ext cx="7239000" cy="3140075"/>
          </a:xfrm>
          <a:solidFill>
            <a:srgbClr val="FFFF99"/>
          </a:solidFill>
        </p:spPr>
        <p:txBody>
          <a:bodyPr>
            <a:spAutoFit/>
          </a:bodyPr>
          <a:lstStyle/>
          <a:p>
            <a:pPr marL="0" indent="0" eaLnBrk="1" hangingPunct="1">
              <a:spcBef>
                <a:spcPct val="0"/>
              </a:spcBef>
              <a:buFontTx/>
              <a:buNone/>
            </a:pPr>
            <a:endParaRPr lang="en-US" altLang="en-US" sz="1800" b="1">
              <a:latin typeface="Courier New" pitchFamily="49" charset="0"/>
              <a:cs typeface="Courier New" pitchFamily="49" charset="0"/>
            </a:endParaRPr>
          </a:p>
          <a:p>
            <a:pPr marL="0" indent="0" eaLnBrk="1" hangingPunct="1">
              <a:spcBef>
                <a:spcPct val="0"/>
              </a:spcBef>
              <a:buFontTx/>
              <a:buNone/>
            </a:pPr>
            <a:r>
              <a:rPr lang="en-US" altLang="en-US" sz="1800" b="1">
                <a:latin typeface="Courier New" pitchFamily="49" charset="0"/>
                <a:cs typeface="Courier New" pitchFamily="49" charset="0"/>
              </a:rPr>
              <a:t>    public void enqueue(Object obj){</a:t>
            </a:r>
          </a:p>
          <a:p>
            <a:pPr marL="0" indent="0" eaLnBrk="1" hangingPunct="1">
              <a:spcBef>
                <a:spcPct val="0"/>
              </a:spcBef>
              <a:buFontTx/>
              <a:buNone/>
            </a:pPr>
            <a:r>
              <a:rPr lang="en-US" altLang="en-US" sz="1800" b="1">
                <a:latin typeface="Courier New" pitchFamily="49" charset="0"/>
                <a:cs typeface="Courier New" pitchFamily="49" charset="0"/>
              </a:rPr>
              <a:t>        if(count == size){</a:t>
            </a:r>
          </a:p>
          <a:p>
            <a:pPr marL="0" indent="0" eaLnBrk="1" hangingPunct="1">
              <a:spcBef>
                <a:spcPct val="0"/>
              </a:spcBef>
              <a:buFontTx/>
              <a:buNone/>
            </a:pPr>
            <a:r>
              <a:rPr lang="en-US" altLang="en-US" sz="1800" b="1">
                <a:latin typeface="Courier New" pitchFamily="49" charset="0"/>
                <a:cs typeface="Courier New" pitchFamily="49" charset="0"/>
              </a:rPr>
              <a:t>           throw new ContainerFullException();</a:t>
            </a:r>
          </a:p>
          <a:p>
            <a:pPr marL="0" indent="0" eaLnBrk="1" hangingPunct="1">
              <a:spcBef>
                <a:spcPct val="0"/>
              </a:spcBef>
              <a:buFontTx/>
              <a:buNone/>
            </a:pPr>
            <a:r>
              <a:rPr lang="en-US" altLang="en-US" sz="1800" b="1">
                <a:latin typeface="Courier New" pitchFamily="49" charset="0"/>
                <a:cs typeface="Courier New" pitchFamily="49" charset="0"/>
              </a:rPr>
              <a:t>        }</a:t>
            </a:r>
          </a:p>
          <a:p>
            <a:pPr marL="0" indent="0" eaLnBrk="1" hangingPunct="1">
              <a:spcBef>
                <a:spcPct val="0"/>
              </a:spcBef>
              <a:buFontTx/>
              <a:buNone/>
            </a:pPr>
            <a:r>
              <a:rPr lang="en-US" altLang="en-US" sz="1800" b="1">
                <a:latin typeface="Courier New" pitchFamily="49" charset="0"/>
                <a:cs typeface="Courier New" pitchFamily="49" charset="0"/>
              </a:rPr>
              <a:t>        else{</a:t>
            </a:r>
          </a:p>
          <a:p>
            <a:pPr marL="0" indent="0" eaLnBrk="1" hangingPunct="1">
              <a:spcBef>
                <a:spcPct val="0"/>
              </a:spcBef>
              <a:buFontTx/>
              <a:buNone/>
            </a:pPr>
            <a:r>
              <a:rPr lang="en-US" altLang="en-US" sz="1800" b="1">
                <a:latin typeface="Courier New" pitchFamily="49" charset="0"/>
                <a:cs typeface="Courier New" pitchFamily="49" charset="0"/>
              </a:rPr>
              <a:t>            array[rear++] = obj;</a:t>
            </a:r>
          </a:p>
          <a:p>
            <a:pPr marL="0" indent="0" eaLnBrk="1" hangingPunct="1">
              <a:spcBef>
                <a:spcPct val="0"/>
              </a:spcBef>
              <a:buFontTx/>
              <a:buNone/>
            </a:pPr>
            <a:r>
              <a:rPr lang="en-US" altLang="en-US" sz="1800" b="1">
                <a:latin typeface="Courier New" pitchFamily="49" charset="0"/>
                <a:cs typeface="Courier New" pitchFamily="49" charset="0"/>
              </a:rPr>
              <a:t>            count++;</a:t>
            </a:r>
          </a:p>
          <a:p>
            <a:pPr marL="0" indent="0" eaLnBrk="1" hangingPunct="1">
              <a:spcBef>
                <a:spcPct val="0"/>
              </a:spcBef>
              <a:buFontTx/>
              <a:buNone/>
            </a:pPr>
            <a:r>
              <a:rPr lang="en-US" altLang="en-US" sz="1800" b="1">
                <a:latin typeface="Courier New" pitchFamily="49" charset="0"/>
                <a:cs typeface="Courier New" pitchFamily="49" charset="0"/>
              </a:rPr>
              <a:t>        }</a:t>
            </a:r>
          </a:p>
          <a:p>
            <a:pPr marL="0" indent="0" eaLnBrk="1" hangingPunct="1">
              <a:spcBef>
                <a:spcPct val="0"/>
              </a:spcBef>
              <a:buFontTx/>
              <a:buNone/>
            </a:pPr>
            <a:r>
              <a:rPr lang="en-US" altLang="en-US" sz="1800" b="1">
                <a:latin typeface="Courier New" pitchFamily="49" charset="0"/>
                <a:cs typeface="Courier New" pitchFamily="49" charset="0"/>
              </a:rPr>
              <a:t>    }</a:t>
            </a:r>
          </a:p>
          <a:p>
            <a:pPr marL="0" indent="0" eaLnBrk="1" hangingPunct="1">
              <a:spcBef>
                <a:spcPct val="0"/>
              </a:spcBef>
              <a:buFontTx/>
              <a:buNone/>
            </a:pPr>
            <a:endParaRPr lang="en-US" altLang="en-US" sz="1800" b="1">
              <a:latin typeface="Courier New" pitchFamily="49" charset="0"/>
              <a:cs typeface="Courier New" pitchFamily="49" charset="0"/>
            </a:endParaRPr>
          </a:p>
        </p:txBody>
      </p:sp>
      <p:sp>
        <p:nvSpPr>
          <p:cNvPr id="59395" name="Text Box 5"/>
          <p:cNvSpPr txBox="1">
            <a:spLocks noChangeArrowheads="1"/>
          </p:cNvSpPr>
          <p:nvPr/>
        </p:nvSpPr>
        <p:spPr bwMode="auto">
          <a:xfrm>
            <a:off x="5653088" y="4038600"/>
            <a:ext cx="2881312" cy="396875"/>
          </a:xfrm>
          <a:prstGeom prst="rect">
            <a:avLst/>
          </a:prstGeom>
          <a:solidFill>
            <a:schemeClr val="accent1"/>
          </a:solidFill>
          <a:ln w="9525">
            <a:noFill/>
            <a:miter lim="800000"/>
            <a:headEnd/>
            <a:tailEnd/>
          </a:ln>
        </p:spPr>
        <p:txBody>
          <a:bodyPr lIns="90000" tIns="46800" rIns="90000" bIns="46800" anchorCtr="1">
            <a:spAutoFit/>
          </a:bodyPr>
          <a:lstStyle/>
          <a:p>
            <a:pPr eaLnBrk="1" hangingPunct="1">
              <a:spcBef>
                <a:spcPct val="50000"/>
              </a:spcBef>
            </a:pPr>
            <a:r>
              <a:rPr lang="en-GB" altLang="en-US" sz="2000" b="1"/>
              <a:t>Complexity is O(1)</a:t>
            </a:r>
            <a:endParaRPr lang="en-US" altLang="en-US" sz="2000" b="1"/>
          </a:p>
        </p:txBody>
      </p:sp>
      <p:sp>
        <p:nvSpPr>
          <p:cNvPr id="59397" name="Slide Number Placeholder 2"/>
          <p:cNvSpPr txBox="1">
            <a:spLocks noGrp="1"/>
          </p:cNvSpPr>
          <p:nvPr/>
        </p:nvSpPr>
        <p:spPr bwMode="auto">
          <a:xfrm>
            <a:off x="6553200" y="6248400"/>
            <a:ext cx="2133600" cy="457200"/>
          </a:xfrm>
          <a:prstGeom prst="rect">
            <a:avLst/>
          </a:prstGeom>
          <a:noFill/>
          <a:ln w="9525">
            <a:noFill/>
            <a:miter lim="800000"/>
            <a:headEnd/>
            <a:tailEnd/>
          </a:ln>
          <a:effectLst/>
        </p:spPr>
        <p:txBody>
          <a:bodyPr anchor="b"/>
          <a:lstStyle/>
          <a:p>
            <a:pPr algn="r" eaLnBrk="1" hangingPunct="1"/>
            <a:fld id="{6BFCBA54-9102-44CF-A000-21E6EBC73596}" type="slidenum">
              <a:rPr lang="en-US" altLang="en-US" sz="1200">
                <a:latin typeface="Arial Black" pitchFamily="34" charset="0"/>
              </a:rPr>
              <a:pPr algn="r" eaLnBrk="1" hangingPunct="1"/>
              <a:t>32</a:t>
            </a:fld>
            <a:endParaRPr lang="en-US" altLang="en-US" sz="1200">
              <a:latin typeface="Arial Black"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ECDC0-3D6D-46FE-ABCB-9AE55509C76C}"/>
              </a:ext>
            </a:extLst>
          </p:cNvPr>
          <p:cNvSpPr>
            <a:spLocks noGrp="1"/>
          </p:cNvSpPr>
          <p:nvPr>
            <p:ph type="title"/>
          </p:nvPr>
        </p:nvSpPr>
        <p:spPr/>
        <p:txBody>
          <a:bodyPr/>
          <a:lstStyle/>
          <a:p>
            <a:r>
              <a:rPr lang="en-US" altLang="en-US" dirty="0"/>
              <a:t>Queue As Array (Cont.)</a:t>
            </a:r>
            <a:endParaRPr lang="en-US" dirty="0"/>
          </a:p>
        </p:txBody>
      </p:sp>
      <p:sp>
        <p:nvSpPr>
          <p:cNvPr id="60418" name="Rectangle 3"/>
          <p:cNvSpPr>
            <a:spLocks noGrp="1" noChangeArrowheads="1"/>
          </p:cNvSpPr>
          <p:nvPr>
            <p:ph idx="4294967295"/>
          </p:nvPr>
        </p:nvSpPr>
        <p:spPr>
          <a:xfrm>
            <a:off x="603250" y="2057400"/>
            <a:ext cx="7321550" cy="3694113"/>
          </a:xfrm>
          <a:solidFill>
            <a:srgbClr val="FFFF99"/>
          </a:solidFill>
        </p:spPr>
        <p:txBody>
          <a:bodyPr>
            <a:spAutoFit/>
          </a:bodyPr>
          <a:lstStyle/>
          <a:p>
            <a:pPr marL="0" indent="0" eaLnBrk="1" hangingPunct="1">
              <a:spcBef>
                <a:spcPct val="0"/>
              </a:spcBef>
              <a:buFontTx/>
              <a:buNone/>
            </a:pPr>
            <a:r>
              <a:rPr lang="en-US" altLang="en-US" sz="1800" b="1" dirty="0">
                <a:latin typeface="Courier New" pitchFamily="49" charset="0"/>
                <a:cs typeface="Courier New" pitchFamily="49" charset="0"/>
              </a:rPr>
              <a:t>    public Object dequeue(){</a:t>
            </a:r>
          </a:p>
          <a:p>
            <a:pPr marL="0" indent="0" eaLnBrk="1" hangingPunct="1">
              <a:spcBef>
                <a:spcPct val="0"/>
              </a:spcBef>
              <a:buFontTx/>
              <a:buNone/>
            </a:pPr>
            <a:r>
              <a:rPr lang="en-US" altLang="en-US" sz="1800" b="1" dirty="0">
                <a:latin typeface="Courier New" pitchFamily="49" charset="0"/>
                <a:cs typeface="Courier New" pitchFamily="49" charset="0"/>
              </a:rPr>
              <a:t>        if(count == 0)</a:t>
            </a:r>
          </a:p>
          <a:p>
            <a:pPr marL="0" indent="0" eaLnBrk="1" hangingPunct="1">
              <a:spcBef>
                <a:spcPct val="0"/>
              </a:spcBef>
              <a:buFontTx/>
              <a:buNone/>
            </a:pPr>
            <a:r>
              <a:rPr lang="en-US" altLang="en-US" sz="1800" b="1" dirty="0">
                <a:latin typeface="Courier New" pitchFamily="49" charset="0"/>
                <a:cs typeface="Courier New" pitchFamily="49" charset="0"/>
              </a:rPr>
              <a:t>            throw new </a:t>
            </a:r>
            <a:r>
              <a:rPr lang="en-US" altLang="en-US" sz="1800" b="1" dirty="0" err="1">
                <a:latin typeface="Courier New" pitchFamily="49" charset="0"/>
                <a:cs typeface="Courier New" pitchFamily="49" charset="0"/>
              </a:rPr>
              <a:t>ContainerEmptyException</a:t>
            </a:r>
            <a:r>
              <a:rPr lang="en-US" altLang="en-US" sz="1800" b="1" dirty="0">
                <a:latin typeface="Courier New" pitchFamily="49" charset="0"/>
                <a:cs typeface="Courier New" pitchFamily="49" charset="0"/>
              </a:rPr>
              <a:t>();</a:t>
            </a:r>
          </a:p>
          <a:p>
            <a:pPr marL="0" indent="0" eaLnBrk="1" hangingPunct="1">
              <a:spcBef>
                <a:spcPct val="0"/>
              </a:spcBef>
              <a:buFontTx/>
              <a:buNone/>
            </a:pPr>
            <a:r>
              <a:rPr lang="en-US" altLang="en-US" sz="1800" b="1" dirty="0">
                <a:latin typeface="Courier New" pitchFamily="49" charset="0"/>
                <a:cs typeface="Courier New" pitchFamily="49" charset="0"/>
              </a:rPr>
              <a:t>        else</a:t>
            </a:r>
          </a:p>
          <a:p>
            <a:pPr marL="0" indent="0" eaLnBrk="1" hangingPunct="1">
              <a:spcBef>
                <a:spcPct val="0"/>
              </a:spcBef>
              <a:buFontTx/>
              <a:buNone/>
            </a:pPr>
            <a:r>
              <a:rPr lang="en-US" altLang="en-US" sz="1800" b="1" dirty="0">
                <a:latin typeface="Courier New" pitchFamily="49" charset="0"/>
                <a:cs typeface="Courier New" pitchFamily="49" charset="0"/>
              </a:rPr>
              <a:t>        {</a:t>
            </a:r>
          </a:p>
          <a:p>
            <a:pPr marL="0" indent="0" eaLnBrk="1" hangingPunct="1">
              <a:spcBef>
                <a:spcPct val="0"/>
              </a:spcBef>
              <a:buFontTx/>
              <a:buNone/>
            </a:pPr>
            <a:r>
              <a:rPr lang="en-US" altLang="en-US" sz="1800" b="1" dirty="0">
                <a:latin typeface="Courier New" pitchFamily="49" charset="0"/>
                <a:cs typeface="Courier New" pitchFamily="49" charset="0"/>
              </a:rPr>
              <a:t>            Object obj = array[0];</a:t>
            </a:r>
          </a:p>
          <a:p>
            <a:pPr marL="0" indent="0" eaLnBrk="1" hangingPunct="1">
              <a:spcBef>
                <a:spcPct val="0"/>
              </a:spcBef>
              <a:buFontTx/>
              <a:buNone/>
            </a:pPr>
            <a:r>
              <a:rPr lang="en-US" altLang="en-US" sz="1800" b="1" dirty="0">
                <a:latin typeface="Courier New" pitchFamily="49" charset="0"/>
                <a:cs typeface="Courier New" pitchFamily="49" charset="0"/>
              </a:rPr>
              <a:t>            count--;</a:t>
            </a:r>
          </a:p>
          <a:p>
            <a:pPr marL="0" indent="0" eaLnBrk="1" hangingPunct="1">
              <a:spcBef>
                <a:spcPct val="0"/>
              </a:spcBef>
              <a:buFontTx/>
              <a:buNone/>
            </a:pPr>
            <a:r>
              <a:rPr lang="en-US" altLang="en-US" sz="1800" b="1" dirty="0">
                <a:latin typeface="Courier New" pitchFamily="49" charset="0"/>
                <a:cs typeface="Courier New" pitchFamily="49" charset="0"/>
              </a:rPr>
              <a:t>            for(int k = 1; k &lt;= count; k++)</a:t>
            </a:r>
          </a:p>
          <a:p>
            <a:pPr marL="0" indent="0" eaLnBrk="1" hangingPunct="1">
              <a:spcBef>
                <a:spcPct val="0"/>
              </a:spcBef>
              <a:buFontTx/>
              <a:buNone/>
            </a:pPr>
            <a:r>
              <a:rPr lang="en-US" altLang="en-US" sz="1800" b="1" dirty="0">
                <a:latin typeface="Courier New" pitchFamily="49" charset="0"/>
                <a:cs typeface="Courier New" pitchFamily="49" charset="0"/>
              </a:rPr>
              <a:t>              array[k - 1] = array[k];</a:t>
            </a:r>
          </a:p>
          <a:p>
            <a:pPr marL="0" indent="0" eaLnBrk="1" hangingPunct="1">
              <a:spcBef>
                <a:spcPct val="0"/>
              </a:spcBef>
              <a:buFontTx/>
              <a:buNone/>
            </a:pPr>
            <a:r>
              <a:rPr lang="en-US" altLang="en-US" sz="1800" b="1" dirty="0">
                <a:latin typeface="Courier New" pitchFamily="49" charset="0"/>
                <a:cs typeface="Courier New" pitchFamily="49" charset="0"/>
              </a:rPr>
              <a:t>            rear--;</a:t>
            </a:r>
          </a:p>
          <a:p>
            <a:pPr marL="0" indent="0" eaLnBrk="1" hangingPunct="1">
              <a:spcBef>
                <a:spcPct val="0"/>
              </a:spcBef>
              <a:buFontTx/>
              <a:buNone/>
            </a:pPr>
            <a:r>
              <a:rPr lang="en-US" altLang="en-US" sz="1800" b="1" dirty="0">
                <a:latin typeface="Courier New" pitchFamily="49" charset="0"/>
                <a:cs typeface="Courier New" pitchFamily="49" charset="0"/>
              </a:rPr>
              <a:t>            return obj;</a:t>
            </a:r>
          </a:p>
          <a:p>
            <a:pPr marL="0" indent="0" eaLnBrk="1" hangingPunct="1">
              <a:spcBef>
                <a:spcPct val="0"/>
              </a:spcBef>
              <a:buFontTx/>
              <a:buNone/>
            </a:pPr>
            <a:r>
              <a:rPr lang="en-US" altLang="en-US" sz="1800" b="1" dirty="0">
                <a:latin typeface="Courier New" pitchFamily="49" charset="0"/>
                <a:cs typeface="Courier New" pitchFamily="49" charset="0"/>
              </a:rPr>
              <a:t>        }</a:t>
            </a:r>
          </a:p>
          <a:p>
            <a:pPr marL="0" indent="0" eaLnBrk="1" hangingPunct="1">
              <a:spcBef>
                <a:spcPct val="0"/>
              </a:spcBef>
              <a:buFontTx/>
              <a:buNone/>
            </a:pPr>
            <a:r>
              <a:rPr lang="en-US" altLang="en-US" sz="1800" b="1" dirty="0">
                <a:latin typeface="Courier New" pitchFamily="49" charset="0"/>
                <a:cs typeface="Courier New" pitchFamily="49" charset="0"/>
              </a:rPr>
              <a:t>    }</a:t>
            </a:r>
          </a:p>
        </p:txBody>
      </p:sp>
      <p:sp>
        <p:nvSpPr>
          <p:cNvPr id="60419" name="Text Box 4"/>
          <p:cNvSpPr txBox="1">
            <a:spLocks noChangeArrowheads="1"/>
          </p:cNvSpPr>
          <p:nvPr/>
        </p:nvSpPr>
        <p:spPr bwMode="auto">
          <a:xfrm>
            <a:off x="5562600" y="4953000"/>
            <a:ext cx="2881313" cy="396875"/>
          </a:xfrm>
          <a:prstGeom prst="rect">
            <a:avLst/>
          </a:prstGeom>
          <a:solidFill>
            <a:schemeClr val="accent1"/>
          </a:solidFill>
          <a:ln w="9525">
            <a:noFill/>
            <a:miter lim="800000"/>
            <a:headEnd/>
            <a:tailEnd/>
          </a:ln>
        </p:spPr>
        <p:txBody>
          <a:bodyPr lIns="90000" tIns="46800" rIns="90000" bIns="46800" anchorCtr="1">
            <a:spAutoFit/>
          </a:bodyPr>
          <a:lstStyle/>
          <a:p>
            <a:pPr eaLnBrk="1" hangingPunct="1">
              <a:spcBef>
                <a:spcPct val="50000"/>
              </a:spcBef>
            </a:pPr>
            <a:r>
              <a:rPr lang="en-GB" altLang="en-US" sz="2000" b="1"/>
              <a:t>Complexity is O(n)</a:t>
            </a:r>
            <a:endParaRPr lang="en-US" altLang="en-US" sz="2000" b="1"/>
          </a:p>
        </p:txBody>
      </p:sp>
      <p:sp>
        <p:nvSpPr>
          <p:cNvPr id="60421" name="Slide Number Placeholder 2"/>
          <p:cNvSpPr txBox="1">
            <a:spLocks noGrp="1"/>
          </p:cNvSpPr>
          <p:nvPr/>
        </p:nvSpPr>
        <p:spPr bwMode="auto">
          <a:xfrm>
            <a:off x="6553200" y="6248400"/>
            <a:ext cx="2133600" cy="457200"/>
          </a:xfrm>
          <a:prstGeom prst="rect">
            <a:avLst/>
          </a:prstGeom>
          <a:noFill/>
          <a:ln w="9525">
            <a:noFill/>
            <a:miter lim="800000"/>
            <a:headEnd/>
            <a:tailEnd/>
          </a:ln>
          <a:effectLst/>
        </p:spPr>
        <p:txBody>
          <a:bodyPr anchor="b"/>
          <a:lstStyle/>
          <a:p>
            <a:pPr algn="r" eaLnBrk="1" hangingPunct="1"/>
            <a:fld id="{7FF5FB1A-5BD6-4D91-A68B-52F05EE3D87E}" type="slidenum">
              <a:rPr lang="en-US" altLang="en-US" sz="1200">
                <a:latin typeface="Arial Black" pitchFamily="34" charset="0"/>
              </a:rPr>
              <a:pPr algn="r" eaLnBrk="1" hangingPunct="1"/>
              <a:t>33</a:t>
            </a:fld>
            <a:endParaRPr lang="en-US" altLang="en-US" sz="1200">
              <a:latin typeface="Arial Black"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1374A4-9931-4CAB-815F-427DBCB6F4CB}"/>
              </a:ext>
            </a:extLst>
          </p:cNvPr>
          <p:cNvSpPr>
            <a:spLocks noGrp="1"/>
          </p:cNvSpPr>
          <p:nvPr>
            <p:ph type="title"/>
          </p:nvPr>
        </p:nvSpPr>
        <p:spPr/>
        <p:txBody>
          <a:bodyPr/>
          <a:lstStyle/>
          <a:p>
            <a:r>
              <a:rPr lang="en-US" altLang="en-US" dirty="0"/>
              <a:t>Queue As Circular Array</a:t>
            </a:r>
            <a:endParaRPr lang="en-US" dirty="0"/>
          </a:p>
        </p:txBody>
      </p:sp>
      <p:sp>
        <p:nvSpPr>
          <p:cNvPr id="61442" name="Rectangle 3"/>
          <p:cNvSpPr>
            <a:spLocks noGrp="1" noChangeArrowheads="1"/>
          </p:cNvSpPr>
          <p:nvPr>
            <p:ph idx="4294967295"/>
          </p:nvPr>
        </p:nvSpPr>
        <p:spPr>
          <a:xfrm>
            <a:off x="709386" y="2084832"/>
            <a:ext cx="7953375" cy="3584828"/>
          </a:xfrm>
          <a:solidFill>
            <a:srgbClr val="FFFF99"/>
          </a:solidFill>
        </p:spPr>
        <p:txBody>
          <a:bodyPr>
            <a:spAutoFit/>
          </a:bodyPr>
          <a:lstStyle/>
          <a:p>
            <a:pPr marL="0" indent="0" eaLnBrk="1" hangingPunct="1">
              <a:spcBef>
                <a:spcPct val="0"/>
              </a:spcBef>
              <a:buFontTx/>
              <a:buNone/>
            </a:pPr>
            <a:r>
              <a:rPr lang="en-US" altLang="en-US" sz="1400" b="1">
                <a:latin typeface="Courier New" pitchFamily="49" charset="0"/>
                <a:cs typeface="Courier New" pitchFamily="49" charset="0"/>
              </a:rPr>
              <a:t>public class QueueAsCircularArray extends AbstractContainer</a:t>
            </a:r>
          </a:p>
          <a:p>
            <a:pPr marL="0" indent="0" eaLnBrk="1" hangingPunct="1">
              <a:spcBef>
                <a:spcPct val="0"/>
              </a:spcBef>
              <a:buFontTx/>
              <a:buNone/>
            </a:pPr>
            <a:r>
              <a:rPr lang="en-US" altLang="en-US" sz="1400" b="1">
                <a:latin typeface="Courier New" pitchFamily="49" charset="0"/>
                <a:cs typeface="Courier New" pitchFamily="49" charset="0"/>
              </a:rPr>
              <a:t>      implements Queue {</a:t>
            </a:r>
          </a:p>
          <a:p>
            <a:pPr marL="0" indent="0" eaLnBrk="1" hangingPunct="1">
              <a:spcBef>
                <a:spcPct val="0"/>
              </a:spcBef>
              <a:buFontTx/>
              <a:buNone/>
            </a:pPr>
            <a:r>
              <a:rPr lang="en-US" altLang="en-US" sz="1400" b="1">
                <a:latin typeface="Courier New" pitchFamily="49" charset="0"/>
                <a:cs typeface="Courier New" pitchFamily="49" charset="0"/>
              </a:rPr>
              <a:t>   protected Object[] array;</a:t>
            </a:r>
          </a:p>
          <a:p>
            <a:pPr marL="0" indent="0" eaLnBrk="1" hangingPunct="1">
              <a:spcBef>
                <a:spcPct val="0"/>
              </a:spcBef>
              <a:buFontTx/>
              <a:buNone/>
            </a:pPr>
            <a:r>
              <a:rPr lang="en-US" altLang="en-US" sz="1400" b="1">
                <a:latin typeface="Courier New" pitchFamily="49" charset="0"/>
                <a:cs typeface="Courier New" pitchFamily="49" charset="0"/>
              </a:rPr>
              <a:t>   protected int front = 0;</a:t>
            </a:r>
          </a:p>
          <a:p>
            <a:pPr marL="0" indent="0" eaLnBrk="1" hangingPunct="1">
              <a:spcBef>
                <a:spcPct val="0"/>
              </a:spcBef>
              <a:buFontTx/>
              <a:buNone/>
            </a:pPr>
            <a:r>
              <a:rPr lang="en-US" altLang="en-US" sz="1400" b="1">
                <a:latin typeface="Courier New" pitchFamily="49" charset="0"/>
                <a:cs typeface="Courier New" pitchFamily="49" charset="0"/>
              </a:rPr>
              <a:t>   protected int rear = 0;</a:t>
            </a:r>
          </a:p>
          <a:p>
            <a:pPr marL="0" indent="0" eaLnBrk="1" hangingPunct="1">
              <a:spcBef>
                <a:spcPct val="0"/>
              </a:spcBef>
              <a:buFontTx/>
              <a:buNone/>
            </a:pPr>
            <a:r>
              <a:rPr lang="en-US" altLang="en-US" sz="1400" b="1">
                <a:latin typeface="Courier New" pitchFamily="49" charset="0"/>
                <a:cs typeface="Courier New" pitchFamily="49" charset="0"/>
              </a:rPr>
              <a:t>   protected int size;</a:t>
            </a:r>
          </a:p>
          <a:p>
            <a:pPr marL="0" indent="0" eaLnBrk="1" hangingPunct="1">
              <a:spcBef>
                <a:spcPct val="0"/>
              </a:spcBef>
              <a:buFontTx/>
              <a:buNone/>
            </a:pPr>
            <a:r>
              <a:rPr lang="en-US" altLang="en-US" sz="1400" b="1">
                <a:latin typeface="Courier New" pitchFamily="49" charset="0"/>
                <a:cs typeface="Courier New" pitchFamily="49" charset="0"/>
              </a:rPr>
              <a:t>	</a:t>
            </a:r>
          </a:p>
          <a:p>
            <a:pPr marL="0" indent="0" eaLnBrk="1" hangingPunct="1">
              <a:spcBef>
                <a:spcPct val="0"/>
              </a:spcBef>
              <a:buFontTx/>
              <a:buNone/>
            </a:pPr>
            <a:r>
              <a:rPr lang="en-US" altLang="en-US" sz="1400" b="1">
                <a:latin typeface="Courier New" pitchFamily="49" charset="0"/>
                <a:cs typeface="Courier New" pitchFamily="49" charset="0"/>
              </a:rPr>
              <a:t>    public QueueAsCircularArray(int size) {</a:t>
            </a:r>
          </a:p>
          <a:p>
            <a:pPr marL="0" indent="0" eaLnBrk="1" hangingPunct="1">
              <a:spcBef>
                <a:spcPct val="0"/>
              </a:spcBef>
              <a:buFontTx/>
              <a:buNone/>
            </a:pPr>
            <a:r>
              <a:rPr lang="en-US" altLang="en-US" sz="1400" b="1">
                <a:latin typeface="Courier New" pitchFamily="49" charset="0"/>
                <a:cs typeface="Courier New" pitchFamily="49" charset="0"/>
              </a:rPr>
              <a:t>        array = new Object[size]; this.size = size;</a:t>
            </a:r>
          </a:p>
          <a:p>
            <a:pPr marL="0" indent="0" eaLnBrk="1" hangingPunct="1">
              <a:spcBef>
                <a:spcPct val="0"/>
              </a:spcBef>
              <a:buFontTx/>
              <a:buNone/>
            </a:pPr>
            <a:r>
              <a:rPr lang="en-US" altLang="en-US" sz="1400" b="1">
                <a:latin typeface="Courier New" pitchFamily="49" charset="0"/>
                <a:cs typeface="Courier New" pitchFamily="49" charset="0"/>
              </a:rPr>
              <a:t>    }</a:t>
            </a:r>
          </a:p>
          <a:p>
            <a:pPr marL="0" indent="0" eaLnBrk="1" hangingPunct="1">
              <a:spcBef>
                <a:spcPct val="0"/>
              </a:spcBef>
              <a:buFontTx/>
              <a:buNone/>
            </a:pPr>
            <a:endParaRPr lang="en-US" altLang="en-US" sz="1400" b="1">
              <a:latin typeface="Courier New" pitchFamily="49" charset="0"/>
              <a:cs typeface="Courier New" pitchFamily="49" charset="0"/>
            </a:endParaRPr>
          </a:p>
          <a:p>
            <a:pPr marL="0" indent="0" eaLnBrk="1" hangingPunct="1">
              <a:spcBef>
                <a:spcPct val="0"/>
              </a:spcBef>
              <a:buFontTx/>
              <a:buNone/>
            </a:pPr>
            <a:endParaRPr lang="en-US" altLang="en-US" sz="1400" b="1">
              <a:latin typeface="Courier New" pitchFamily="49" charset="0"/>
              <a:cs typeface="Courier New" pitchFamily="49" charset="0"/>
            </a:endParaRPr>
          </a:p>
          <a:p>
            <a:pPr marL="0" indent="0" eaLnBrk="1" hangingPunct="1">
              <a:spcBef>
                <a:spcPct val="0"/>
              </a:spcBef>
              <a:buFontTx/>
              <a:buNone/>
            </a:pPr>
            <a:r>
              <a:rPr lang="en-US" altLang="en-US" sz="1400" b="1">
                <a:latin typeface="Courier New" pitchFamily="49" charset="0"/>
                <a:cs typeface="Courier New" pitchFamily="49" charset="0"/>
              </a:rPr>
              <a:t>    public Object getHead(){</a:t>
            </a:r>
          </a:p>
          <a:p>
            <a:pPr marL="0" indent="0" eaLnBrk="1" hangingPunct="1">
              <a:spcBef>
                <a:spcPct val="0"/>
              </a:spcBef>
              <a:buFontTx/>
              <a:buNone/>
            </a:pPr>
            <a:r>
              <a:rPr lang="en-US" altLang="en-US" sz="1400" b="1">
                <a:latin typeface="Courier New" pitchFamily="49" charset="0"/>
                <a:cs typeface="Courier New" pitchFamily="49" charset="0"/>
              </a:rPr>
              <a:t>        if(count == 0) throw new ContainerEmptyException();</a:t>
            </a:r>
          </a:p>
          <a:p>
            <a:pPr marL="0" indent="0" eaLnBrk="1" hangingPunct="1">
              <a:spcBef>
                <a:spcPct val="0"/>
              </a:spcBef>
              <a:buFontTx/>
              <a:buNone/>
            </a:pPr>
            <a:r>
              <a:rPr lang="en-US" altLang="en-US" sz="1400" b="1">
                <a:latin typeface="Courier New" pitchFamily="49" charset="0"/>
                <a:cs typeface="Courier New" pitchFamily="49" charset="0"/>
              </a:rPr>
              <a:t>        else return array[front];</a:t>
            </a:r>
          </a:p>
          <a:p>
            <a:pPr marL="0" indent="0" eaLnBrk="1" hangingPunct="1">
              <a:spcBef>
                <a:spcPct val="0"/>
              </a:spcBef>
              <a:buFontTx/>
              <a:buNone/>
            </a:pPr>
            <a:r>
              <a:rPr lang="en-US" altLang="en-US" sz="1400" b="1">
                <a:latin typeface="Courier New" pitchFamily="49" charset="0"/>
                <a:cs typeface="Courier New" pitchFamily="49" charset="0"/>
              </a:rPr>
              <a:t>    }</a:t>
            </a:r>
          </a:p>
        </p:txBody>
      </p:sp>
      <p:sp>
        <p:nvSpPr>
          <p:cNvPr id="61443" name="Title 1"/>
          <p:cNvSpPr txBox="1">
            <a:spLocks/>
          </p:cNvSpPr>
          <p:nvPr/>
        </p:nvSpPr>
        <p:spPr bwMode="auto">
          <a:xfrm>
            <a:off x="685800" y="920750"/>
            <a:ext cx="8229600" cy="762000"/>
          </a:xfrm>
          <a:prstGeom prst="rect">
            <a:avLst/>
          </a:prstGeom>
          <a:noFill/>
          <a:ln w="9525">
            <a:noFill/>
            <a:miter lim="800000"/>
            <a:headEnd/>
            <a:tailEnd/>
          </a:ln>
          <a:effectLst/>
        </p:spPr>
        <p:txBody>
          <a:bodyPr anchor="ctr"/>
          <a:lstStyle/>
          <a:p>
            <a:endParaRPr lang="en-US" altLang="en-US" sz="3400" dirty="0"/>
          </a:p>
        </p:txBody>
      </p:sp>
      <p:sp>
        <p:nvSpPr>
          <p:cNvPr id="61444" name="Slide Number Placeholder 2"/>
          <p:cNvSpPr txBox="1">
            <a:spLocks noGrp="1"/>
          </p:cNvSpPr>
          <p:nvPr/>
        </p:nvSpPr>
        <p:spPr bwMode="auto">
          <a:xfrm>
            <a:off x="6553200" y="6248400"/>
            <a:ext cx="2133600" cy="457200"/>
          </a:xfrm>
          <a:prstGeom prst="rect">
            <a:avLst/>
          </a:prstGeom>
          <a:noFill/>
          <a:ln w="9525">
            <a:noFill/>
            <a:miter lim="800000"/>
            <a:headEnd/>
            <a:tailEnd/>
          </a:ln>
          <a:effectLst/>
        </p:spPr>
        <p:txBody>
          <a:bodyPr anchor="b"/>
          <a:lstStyle/>
          <a:p>
            <a:pPr algn="r" eaLnBrk="1" hangingPunct="1"/>
            <a:fld id="{CDB64E57-AE59-40A7-B660-9EBF9DD28B3A}" type="slidenum">
              <a:rPr lang="en-US" altLang="en-US" sz="1200">
                <a:latin typeface="Arial Black" pitchFamily="34" charset="0"/>
              </a:rPr>
              <a:pPr algn="r" eaLnBrk="1" hangingPunct="1"/>
              <a:t>34</a:t>
            </a:fld>
            <a:endParaRPr lang="en-US" altLang="en-US" sz="1200">
              <a:latin typeface="Arial Black" pitchFamily="34" charset="0"/>
            </a:endParaRPr>
          </a:p>
        </p:txBody>
      </p:sp>
      <p:sp>
        <p:nvSpPr>
          <p:cNvPr id="61445" name="Text Box 4"/>
          <p:cNvSpPr txBox="1">
            <a:spLocks noChangeArrowheads="1"/>
          </p:cNvSpPr>
          <p:nvPr/>
        </p:nvSpPr>
        <p:spPr bwMode="auto">
          <a:xfrm>
            <a:off x="6179344" y="4184301"/>
            <a:ext cx="2881312" cy="366712"/>
          </a:xfrm>
          <a:prstGeom prst="rect">
            <a:avLst/>
          </a:prstGeom>
          <a:solidFill>
            <a:schemeClr val="accent1"/>
          </a:solidFill>
          <a:ln w="9525">
            <a:noFill/>
            <a:miter lim="800000"/>
            <a:headEnd/>
            <a:tailEnd/>
          </a:ln>
        </p:spPr>
        <p:txBody>
          <a:bodyPr lIns="90000" tIns="46800" rIns="90000" bIns="46800" anchorCtr="1">
            <a:spAutoFit/>
          </a:bodyPr>
          <a:lstStyle/>
          <a:p>
            <a:pPr eaLnBrk="1" hangingPunct="1">
              <a:spcBef>
                <a:spcPct val="50000"/>
              </a:spcBef>
            </a:pPr>
            <a:r>
              <a:rPr lang="en-GB" altLang="en-US" b="1"/>
              <a:t>Complexity is O(1)</a:t>
            </a:r>
            <a:endParaRPr lang="en-US" altLang="en-US" b="1"/>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6291-9F9D-4C53-B24A-F630C92110D3}"/>
              </a:ext>
            </a:extLst>
          </p:cNvPr>
          <p:cNvSpPr>
            <a:spLocks noGrp="1"/>
          </p:cNvSpPr>
          <p:nvPr>
            <p:ph type="title"/>
          </p:nvPr>
        </p:nvSpPr>
        <p:spPr/>
        <p:txBody>
          <a:bodyPr/>
          <a:lstStyle/>
          <a:p>
            <a:r>
              <a:rPr lang="en-US" altLang="en-US" dirty="0"/>
              <a:t>Queue As Circular Array (Cont.)</a:t>
            </a:r>
            <a:endParaRPr lang="en-US" dirty="0"/>
          </a:p>
        </p:txBody>
      </p:sp>
      <p:sp>
        <p:nvSpPr>
          <p:cNvPr id="62466" name="Rectangle 3"/>
          <p:cNvSpPr>
            <a:spLocks noGrp="1" noChangeArrowheads="1"/>
          </p:cNvSpPr>
          <p:nvPr>
            <p:ph idx="4294967295"/>
          </p:nvPr>
        </p:nvSpPr>
        <p:spPr>
          <a:xfrm>
            <a:off x="603504" y="2133600"/>
            <a:ext cx="7772400" cy="4247317"/>
          </a:xfrm>
          <a:solidFill>
            <a:srgbClr val="FFFF99"/>
          </a:solidFill>
        </p:spPr>
        <p:txBody>
          <a:bodyPr>
            <a:spAutoFit/>
          </a:bodyPr>
          <a:lstStyle/>
          <a:p>
            <a:pPr marL="0" indent="0" eaLnBrk="1" hangingPunct="1">
              <a:lnSpc>
                <a:spcPct val="100000"/>
              </a:lnSpc>
              <a:spcBef>
                <a:spcPct val="0"/>
              </a:spcBef>
              <a:spcAft>
                <a:spcPts val="0"/>
              </a:spcAft>
              <a:buFontTx/>
              <a:buNone/>
            </a:pPr>
            <a:endParaRPr lang="en-US" altLang="en-US" sz="1600" b="1" dirty="0">
              <a:latin typeface="Courier New" pitchFamily="49" charset="0"/>
              <a:cs typeface="Courier New" pitchFamily="49" charset="0"/>
            </a:endParaRPr>
          </a:p>
          <a:p>
            <a:pPr marL="0" indent="0" eaLnBrk="1" hangingPunct="1">
              <a:lnSpc>
                <a:spcPct val="100000"/>
              </a:lnSpc>
              <a:spcBef>
                <a:spcPct val="0"/>
              </a:spcBef>
              <a:spcAft>
                <a:spcPts val="0"/>
              </a:spcAft>
              <a:buFontTx/>
              <a:buNone/>
            </a:pPr>
            <a:r>
              <a:rPr lang="en-US" altLang="en-US" sz="1600" b="1" dirty="0">
                <a:latin typeface="Courier New" pitchFamily="49" charset="0"/>
                <a:cs typeface="Courier New" pitchFamily="49" charset="0"/>
              </a:rPr>
              <a:t>    </a:t>
            </a:r>
            <a:r>
              <a:rPr lang="en-US" altLang="en-US" sz="1400" b="1" dirty="0">
                <a:latin typeface="Courier New" pitchFamily="49" charset="0"/>
                <a:cs typeface="Courier New" pitchFamily="49" charset="0"/>
              </a:rPr>
              <a:t>public void enqueue(Object obj){</a:t>
            </a:r>
          </a:p>
          <a:p>
            <a:pPr marL="0" indent="0" eaLnBrk="1" hangingPunct="1">
              <a:lnSpc>
                <a:spcPct val="100000"/>
              </a:lnSpc>
              <a:spcBef>
                <a:spcPct val="0"/>
              </a:spcBef>
              <a:spcAft>
                <a:spcPts val="0"/>
              </a:spcAft>
              <a:buFontTx/>
              <a:buNone/>
            </a:pPr>
            <a:r>
              <a:rPr lang="en-US" altLang="en-US" sz="1400" b="1" dirty="0">
                <a:latin typeface="Courier New" pitchFamily="49" charset="0"/>
                <a:cs typeface="Courier New" pitchFamily="49" charset="0"/>
              </a:rPr>
              <a:t>        if(count == size) throw new </a:t>
            </a:r>
            <a:r>
              <a:rPr lang="en-US" altLang="en-US" sz="1400" b="1" dirty="0" err="1">
                <a:latin typeface="Courier New" pitchFamily="49" charset="0"/>
                <a:cs typeface="Courier New" pitchFamily="49" charset="0"/>
              </a:rPr>
              <a:t>ContainerFullException</a:t>
            </a:r>
            <a:r>
              <a:rPr lang="en-US" altLang="en-US" sz="1400" b="1" dirty="0">
                <a:latin typeface="Courier New" pitchFamily="49" charset="0"/>
                <a:cs typeface="Courier New" pitchFamily="49" charset="0"/>
              </a:rPr>
              <a:t>();</a:t>
            </a:r>
          </a:p>
          <a:p>
            <a:pPr marL="0" indent="0" eaLnBrk="1" hangingPunct="1">
              <a:lnSpc>
                <a:spcPct val="100000"/>
              </a:lnSpc>
              <a:spcBef>
                <a:spcPct val="0"/>
              </a:spcBef>
              <a:spcAft>
                <a:spcPts val="0"/>
              </a:spcAft>
              <a:buFontTx/>
              <a:buNone/>
            </a:pPr>
            <a:r>
              <a:rPr lang="en-US" altLang="en-US" sz="1400" b="1" dirty="0">
                <a:latin typeface="Courier New" pitchFamily="49" charset="0"/>
                <a:cs typeface="Courier New" pitchFamily="49" charset="0"/>
              </a:rPr>
              <a:t>        else {</a:t>
            </a:r>
          </a:p>
          <a:p>
            <a:pPr marL="0" indent="0" eaLnBrk="1" hangingPunct="1">
              <a:lnSpc>
                <a:spcPct val="100000"/>
              </a:lnSpc>
              <a:spcBef>
                <a:spcPct val="0"/>
              </a:spcBef>
              <a:spcAft>
                <a:spcPts val="0"/>
              </a:spcAft>
              <a:buFontTx/>
              <a:buNone/>
            </a:pPr>
            <a:r>
              <a:rPr lang="en-US" altLang="en-US" sz="1400" b="1" dirty="0">
                <a:latin typeface="Courier New" pitchFamily="49" charset="0"/>
                <a:cs typeface="Courier New" pitchFamily="49" charset="0"/>
              </a:rPr>
              <a:t>        	array[rear] = obj;</a:t>
            </a:r>
          </a:p>
          <a:p>
            <a:pPr marL="0" indent="0" eaLnBrk="1" hangingPunct="1">
              <a:lnSpc>
                <a:spcPct val="100000"/>
              </a:lnSpc>
              <a:spcBef>
                <a:spcPct val="0"/>
              </a:spcBef>
              <a:spcAft>
                <a:spcPts val="0"/>
              </a:spcAft>
              <a:buFontTx/>
              <a:buNone/>
            </a:pPr>
            <a:r>
              <a:rPr lang="en-US" altLang="en-US" sz="1400" b="1" dirty="0">
                <a:latin typeface="Courier New" pitchFamily="49" charset="0"/>
                <a:cs typeface="Courier New" pitchFamily="49" charset="0"/>
              </a:rPr>
              <a:t>        	rear = (rear + 1) % size;</a:t>
            </a:r>
          </a:p>
          <a:p>
            <a:pPr marL="0" indent="0" eaLnBrk="1" hangingPunct="1">
              <a:lnSpc>
                <a:spcPct val="100000"/>
              </a:lnSpc>
              <a:spcBef>
                <a:spcPct val="0"/>
              </a:spcBef>
              <a:spcAft>
                <a:spcPts val="0"/>
              </a:spcAft>
              <a:buFontTx/>
              <a:buNone/>
            </a:pPr>
            <a:r>
              <a:rPr lang="en-US" altLang="en-US" sz="1400" b="1" dirty="0">
                <a:latin typeface="Courier New" pitchFamily="49" charset="0"/>
                <a:cs typeface="Courier New" pitchFamily="49" charset="0"/>
              </a:rPr>
              <a:t>        	count++;</a:t>
            </a:r>
          </a:p>
          <a:p>
            <a:pPr marL="0" indent="0" eaLnBrk="1" hangingPunct="1">
              <a:lnSpc>
                <a:spcPct val="100000"/>
              </a:lnSpc>
              <a:spcBef>
                <a:spcPct val="0"/>
              </a:spcBef>
              <a:spcAft>
                <a:spcPts val="0"/>
              </a:spcAft>
              <a:buFontTx/>
              <a:buNone/>
            </a:pPr>
            <a:r>
              <a:rPr lang="en-US" altLang="en-US" sz="1400" b="1" dirty="0">
                <a:latin typeface="Courier New" pitchFamily="49" charset="0"/>
                <a:cs typeface="Courier New" pitchFamily="49" charset="0"/>
              </a:rPr>
              <a:t>        }</a:t>
            </a:r>
          </a:p>
          <a:p>
            <a:pPr marL="0" indent="0" eaLnBrk="1" hangingPunct="1">
              <a:lnSpc>
                <a:spcPct val="100000"/>
              </a:lnSpc>
              <a:spcBef>
                <a:spcPct val="0"/>
              </a:spcBef>
              <a:spcAft>
                <a:spcPts val="0"/>
              </a:spcAft>
              <a:buFontTx/>
              <a:buNone/>
            </a:pPr>
            <a:r>
              <a:rPr lang="en-US" altLang="en-US" sz="1400" b="1" dirty="0">
                <a:latin typeface="Courier New" pitchFamily="49" charset="0"/>
                <a:cs typeface="Courier New" pitchFamily="49" charset="0"/>
              </a:rPr>
              <a:t>    }</a:t>
            </a:r>
          </a:p>
          <a:p>
            <a:pPr marL="0" indent="0" eaLnBrk="1" hangingPunct="1">
              <a:lnSpc>
                <a:spcPct val="100000"/>
              </a:lnSpc>
              <a:spcBef>
                <a:spcPct val="0"/>
              </a:spcBef>
              <a:spcAft>
                <a:spcPts val="0"/>
              </a:spcAft>
              <a:buFontTx/>
              <a:buNone/>
            </a:pPr>
            <a:endParaRPr lang="en-US" altLang="en-US" sz="1400" b="1" dirty="0">
              <a:latin typeface="Courier New" pitchFamily="49" charset="0"/>
              <a:cs typeface="Courier New" pitchFamily="49" charset="0"/>
            </a:endParaRPr>
          </a:p>
          <a:p>
            <a:pPr marL="0" indent="0" eaLnBrk="1" hangingPunct="1">
              <a:lnSpc>
                <a:spcPct val="100000"/>
              </a:lnSpc>
              <a:spcBef>
                <a:spcPct val="0"/>
              </a:spcBef>
              <a:spcAft>
                <a:spcPts val="0"/>
              </a:spcAft>
              <a:buFontTx/>
              <a:buNone/>
            </a:pPr>
            <a:r>
              <a:rPr lang="en-US" altLang="en-US" sz="1400" b="1" dirty="0">
                <a:latin typeface="Courier New" pitchFamily="49" charset="0"/>
                <a:cs typeface="Courier New" pitchFamily="49" charset="0"/>
              </a:rPr>
              <a:t>    public Object dequeue(){</a:t>
            </a:r>
          </a:p>
          <a:p>
            <a:pPr marL="0" indent="0" eaLnBrk="1" hangingPunct="1">
              <a:lnSpc>
                <a:spcPct val="100000"/>
              </a:lnSpc>
              <a:spcBef>
                <a:spcPct val="0"/>
              </a:spcBef>
              <a:spcAft>
                <a:spcPts val="0"/>
              </a:spcAft>
              <a:buFontTx/>
              <a:buNone/>
            </a:pPr>
            <a:r>
              <a:rPr lang="en-US" altLang="en-US" sz="1400" b="1" dirty="0">
                <a:latin typeface="Courier New" pitchFamily="49" charset="0"/>
                <a:cs typeface="Courier New" pitchFamily="49" charset="0"/>
              </a:rPr>
              <a:t>        if(count == 0)throw new </a:t>
            </a:r>
            <a:r>
              <a:rPr lang="en-US" altLang="en-US" sz="1400" b="1" dirty="0" err="1">
                <a:latin typeface="Courier New" pitchFamily="49" charset="0"/>
                <a:cs typeface="Courier New" pitchFamily="49" charset="0"/>
              </a:rPr>
              <a:t>ContainerEmptyException</a:t>
            </a:r>
            <a:r>
              <a:rPr lang="en-US" altLang="en-US" sz="1400" b="1" dirty="0">
                <a:latin typeface="Courier New" pitchFamily="49" charset="0"/>
                <a:cs typeface="Courier New" pitchFamily="49" charset="0"/>
              </a:rPr>
              <a:t>();</a:t>
            </a:r>
          </a:p>
          <a:p>
            <a:pPr marL="0" indent="0" eaLnBrk="1" hangingPunct="1">
              <a:lnSpc>
                <a:spcPct val="100000"/>
              </a:lnSpc>
              <a:spcBef>
                <a:spcPct val="0"/>
              </a:spcBef>
              <a:spcAft>
                <a:spcPts val="0"/>
              </a:spcAft>
              <a:buFontTx/>
              <a:buNone/>
            </a:pPr>
            <a:r>
              <a:rPr lang="en-US" altLang="en-US" sz="1400" b="1" dirty="0">
                <a:latin typeface="Courier New" pitchFamily="49" charset="0"/>
                <a:cs typeface="Courier New" pitchFamily="49" charset="0"/>
              </a:rPr>
              <a:t>        else {</a:t>
            </a:r>
          </a:p>
          <a:p>
            <a:pPr marL="0" indent="0" eaLnBrk="1" hangingPunct="1">
              <a:lnSpc>
                <a:spcPct val="100000"/>
              </a:lnSpc>
              <a:spcBef>
                <a:spcPct val="0"/>
              </a:spcBef>
              <a:spcAft>
                <a:spcPts val="0"/>
              </a:spcAft>
              <a:buFontTx/>
              <a:buNone/>
            </a:pPr>
            <a:r>
              <a:rPr lang="en-US" altLang="en-US" sz="1400" b="1" dirty="0">
                <a:latin typeface="Courier New" pitchFamily="49" charset="0"/>
                <a:cs typeface="Courier New" pitchFamily="49" charset="0"/>
              </a:rPr>
              <a:t>            Object obj = array[front];</a:t>
            </a:r>
          </a:p>
          <a:p>
            <a:pPr marL="0" indent="0" eaLnBrk="1" hangingPunct="1">
              <a:lnSpc>
                <a:spcPct val="100000"/>
              </a:lnSpc>
              <a:spcBef>
                <a:spcPct val="0"/>
              </a:spcBef>
              <a:spcAft>
                <a:spcPts val="0"/>
              </a:spcAft>
              <a:buFontTx/>
              <a:buNone/>
            </a:pPr>
            <a:r>
              <a:rPr lang="en-US" altLang="en-US" sz="1400" b="1" dirty="0">
                <a:latin typeface="Courier New" pitchFamily="49" charset="0"/>
                <a:cs typeface="Courier New" pitchFamily="49" charset="0"/>
              </a:rPr>
              <a:t>            front = (front + 1) % size;</a:t>
            </a:r>
          </a:p>
          <a:p>
            <a:pPr marL="0" indent="0" eaLnBrk="1" hangingPunct="1">
              <a:lnSpc>
                <a:spcPct val="100000"/>
              </a:lnSpc>
              <a:spcBef>
                <a:spcPct val="0"/>
              </a:spcBef>
              <a:spcAft>
                <a:spcPts val="0"/>
              </a:spcAft>
              <a:buFontTx/>
              <a:buNone/>
            </a:pPr>
            <a:r>
              <a:rPr lang="en-US" altLang="en-US" sz="1400" b="1" dirty="0">
                <a:latin typeface="Courier New" pitchFamily="49" charset="0"/>
                <a:cs typeface="Courier New" pitchFamily="49" charset="0"/>
              </a:rPr>
              <a:t>            count--;</a:t>
            </a:r>
          </a:p>
          <a:p>
            <a:pPr marL="0" indent="0" eaLnBrk="1" hangingPunct="1">
              <a:lnSpc>
                <a:spcPct val="100000"/>
              </a:lnSpc>
              <a:spcBef>
                <a:spcPct val="0"/>
              </a:spcBef>
              <a:spcAft>
                <a:spcPts val="0"/>
              </a:spcAft>
              <a:buFontTx/>
              <a:buNone/>
            </a:pPr>
            <a:r>
              <a:rPr lang="en-US" altLang="en-US" sz="1400" b="1" dirty="0">
                <a:latin typeface="Courier New" pitchFamily="49" charset="0"/>
                <a:cs typeface="Courier New" pitchFamily="49" charset="0"/>
              </a:rPr>
              <a:t>            return obj;</a:t>
            </a:r>
          </a:p>
          <a:p>
            <a:pPr marL="0" indent="0" eaLnBrk="1" hangingPunct="1">
              <a:lnSpc>
                <a:spcPct val="100000"/>
              </a:lnSpc>
              <a:spcBef>
                <a:spcPct val="0"/>
              </a:spcBef>
              <a:spcAft>
                <a:spcPts val="0"/>
              </a:spcAft>
              <a:buFontTx/>
              <a:buNone/>
            </a:pPr>
            <a:r>
              <a:rPr lang="en-US" altLang="en-US" sz="1400" b="1" dirty="0">
                <a:latin typeface="Courier New" pitchFamily="49" charset="0"/>
                <a:cs typeface="Courier New" pitchFamily="49" charset="0"/>
              </a:rPr>
              <a:t>        }</a:t>
            </a:r>
          </a:p>
          <a:p>
            <a:pPr marL="0" indent="0" eaLnBrk="1" hangingPunct="1">
              <a:lnSpc>
                <a:spcPct val="100000"/>
              </a:lnSpc>
              <a:spcBef>
                <a:spcPct val="0"/>
              </a:spcBef>
              <a:spcAft>
                <a:spcPts val="0"/>
              </a:spcAft>
              <a:buFontTx/>
              <a:buNone/>
            </a:pPr>
            <a:r>
              <a:rPr lang="en-US" altLang="en-US" sz="1400" b="1" dirty="0">
                <a:latin typeface="Courier New" pitchFamily="49" charset="0"/>
                <a:cs typeface="Courier New" pitchFamily="49" charset="0"/>
              </a:rPr>
              <a:t>    }</a:t>
            </a:r>
            <a:endParaRPr lang="en-US" altLang="en-US" sz="1600" b="1" dirty="0">
              <a:latin typeface="Courier New" pitchFamily="49" charset="0"/>
              <a:cs typeface="Courier New" pitchFamily="49" charset="0"/>
            </a:endParaRPr>
          </a:p>
        </p:txBody>
      </p:sp>
      <p:sp>
        <p:nvSpPr>
          <p:cNvPr id="62467" name="Text Box 5"/>
          <p:cNvSpPr txBox="1">
            <a:spLocks noChangeArrowheads="1"/>
          </p:cNvSpPr>
          <p:nvPr/>
        </p:nvSpPr>
        <p:spPr bwMode="auto">
          <a:xfrm>
            <a:off x="5805488" y="3305175"/>
            <a:ext cx="2881312" cy="366712"/>
          </a:xfrm>
          <a:prstGeom prst="rect">
            <a:avLst/>
          </a:prstGeom>
          <a:solidFill>
            <a:schemeClr val="accent1"/>
          </a:solidFill>
          <a:ln w="9525">
            <a:noFill/>
            <a:miter lim="800000"/>
            <a:headEnd/>
            <a:tailEnd/>
          </a:ln>
        </p:spPr>
        <p:txBody>
          <a:bodyPr lIns="90000" tIns="46800" rIns="90000" bIns="46800" anchorCtr="1">
            <a:spAutoFit/>
          </a:bodyPr>
          <a:lstStyle/>
          <a:p>
            <a:pPr eaLnBrk="1" hangingPunct="1">
              <a:spcBef>
                <a:spcPct val="50000"/>
              </a:spcBef>
            </a:pPr>
            <a:r>
              <a:rPr lang="en-GB" altLang="en-US" b="1"/>
              <a:t>Complexity is O(1)</a:t>
            </a:r>
            <a:endParaRPr lang="en-US" altLang="en-US" b="1"/>
          </a:p>
        </p:txBody>
      </p:sp>
      <p:sp>
        <p:nvSpPr>
          <p:cNvPr id="62468" name="Text Box 6"/>
          <p:cNvSpPr txBox="1">
            <a:spLocks noChangeArrowheads="1"/>
          </p:cNvSpPr>
          <p:nvPr/>
        </p:nvSpPr>
        <p:spPr bwMode="auto">
          <a:xfrm>
            <a:off x="5805488" y="5653087"/>
            <a:ext cx="2881312" cy="366713"/>
          </a:xfrm>
          <a:prstGeom prst="rect">
            <a:avLst/>
          </a:prstGeom>
          <a:solidFill>
            <a:schemeClr val="accent1"/>
          </a:solidFill>
          <a:ln w="9525">
            <a:noFill/>
            <a:miter lim="800000"/>
            <a:headEnd/>
            <a:tailEnd/>
          </a:ln>
        </p:spPr>
        <p:txBody>
          <a:bodyPr lIns="90000" tIns="46800" rIns="90000" bIns="46800" anchorCtr="1">
            <a:spAutoFit/>
          </a:bodyPr>
          <a:lstStyle/>
          <a:p>
            <a:pPr eaLnBrk="1" hangingPunct="1">
              <a:spcBef>
                <a:spcPct val="50000"/>
              </a:spcBef>
            </a:pPr>
            <a:r>
              <a:rPr lang="en-GB" altLang="en-US" b="1"/>
              <a:t>Complexity is O(1)</a:t>
            </a:r>
            <a:endParaRPr lang="en-US" altLang="en-US" b="1"/>
          </a:p>
        </p:txBody>
      </p:sp>
      <p:sp>
        <p:nvSpPr>
          <p:cNvPr id="62470" name="Slide Number Placeholder 2"/>
          <p:cNvSpPr txBox="1">
            <a:spLocks noGrp="1"/>
          </p:cNvSpPr>
          <p:nvPr/>
        </p:nvSpPr>
        <p:spPr bwMode="auto">
          <a:xfrm>
            <a:off x="6553200" y="6248400"/>
            <a:ext cx="2133600" cy="457200"/>
          </a:xfrm>
          <a:prstGeom prst="rect">
            <a:avLst/>
          </a:prstGeom>
          <a:noFill/>
          <a:ln w="9525">
            <a:noFill/>
            <a:miter lim="800000"/>
            <a:headEnd/>
            <a:tailEnd/>
          </a:ln>
          <a:effectLst/>
        </p:spPr>
        <p:txBody>
          <a:bodyPr anchor="b"/>
          <a:lstStyle/>
          <a:p>
            <a:pPr algn="r" eaLnBrk="1" hangingPunct="1"/>
            <a:fld id="{336F30C2-AF4B-4D3A-8E45-829D0CF9C292}" type="slidenum">
              <a:rPr lang="en-US" altLang="en-US" sz="1200">
                <a:latin typeface="Arial Black" pitchFamily="34" charset="0"/>
              </a:rPr>
              <a:pPr algn="r" eaLnBrk="1" hangingPunct="1"/>
              <a:t>35</a:t>
            </a:fld>
            <a:endParaRPr lang="en-US" altLang="en-US" sz="1200">
              <a:latin typeface="Arial Black"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6BCC0-949C-44EA-A1B2-203BC24FE9A8}"/>
              </a:ext>
            </a:extLst>
          </p:cNvPr>
          <p:cNvSpPr>
            <a:spLocks noGrp="1"/>
          </p:cNvSpPr>
          <p:nvPr>
            <p:ph type="title"/>
          </p:nvPr>
        </p:nvSpPr>
        <p:spPr/>
        <p:txBody>
          <a:bodyPr/>
          <a:lstStyle/>
          <a:p>
            <a:r>
              <a:rPr lang="en-US" altLang="en-US" dirty="0"/>
              <a:t>Queue As LinkedList</a:t>
            </a:r>
            <a:endParaRPr lang="en-US" dirty="0"/>
          </a:p>
        </p:txBody>
      </p:sp>
      <p:sp>
        <p:nvSpPr>
          <p:cNvPr id="63490" name="Rectangle 3"/>
          <p:cNvSpPr>
            <a:spLocks noGrp="1" noChangeArrowheads="1"/>
          </p:cNvSpPr>
          <p:nvPr>
            <p:ph idx="4294967295"/>
          </p:nvPr>
        </p:nvSpPr>
        <p:spPr>
          <a:xfrm>
            <a:off x="658812" y="2212848"/>
            <a:ext cx="7570788" cy="3534301"/>
          </a:xfrm>
          <a:solidFill>
            <a:srgbClr val="FFFF99"/>
          </a:solidFill>
        </p:spPr>
        <p:txBody>
          <a:bodyPr wrap="square">
            <a:spAutoFit/>
          </a:bodyPr>
          <a:lstStyle/>
          <a:p>
            <a:pPr marL="0" indent="0" eaLnBrk="1" hangingPunct="1">
              <a:spcBef>
                <a:spcPct val="0"/>
              </a:spcBef>
              <a:buFontTx/>
              <a:buNone/>
            </a:pPr>
            <a:r>
              <a:rPr lang="en-US" altLang="en-US" sz="1600" b="1" dirty="0">
                <a:latin typeface="Courier New" pitchFamily="49" charset="0"/>
                <a:cs typeface="Courier New" pitchFamily="49" charset="0"/>
              </a:rPr>
              <a:t>public class </a:t>
            </a:r>
            <a:r>
              <a:rPr lang="en-US" altLang="en-US" sz="1600" b="1" dirty="0" err="1">
                <a:latin typeface="Courier New" pitchFamily="49" charset="0"/>
                <a:cs typeface="Courier New" pitchFamily="49" charset="0"/>
              </a:rPr>
              <a:t>QueueAsLinkedList</a:t>
            </a:r>
            <a:r>
              <a:rPr lang="en-US" altLang="en-US" sz="1600" b="1" dirty="0">
                <a:latin typeface="Courier New" pitchFamily="49" charset="0"/>
                <a:cs typeface="Courier New" pitchFamily="49" charset="0"/>
              </a:rPr>
              <a:t> extends </a:t>
            </a:r>
            <a:r>
              <a:rPr lang="en-US" altLang="en-US" sz="1600" b="1" dirty="0" err="1">
                <a:latin typeface="Courier New" pitchFamily="49" charset="0"/>
                <a:cs typeface="Courier New" pitchFamily="49" charset="0"/>
              </a:rPr>
              <a:t>AbstractContainer</a:t>
            </a:r>
            <a:r>
              <a:rPr lang="en-US" altLang="en-US" sz="1600" b="1" dirty="0">
                <a:latin typeface="Courier New" pitchFamily="49" charset="0"/>
                <a:cs typeface="Courier New" pitchFamily="49" charset="0"/>
              </a:rPr>
              <a:t> </a:t>
            </a:r>
          </a:p>
          <a:p>
            <a:pPr marL="0" indent="0" eaLnBrk="1" hangingPunct="1">
              <a:spcBef>
                <a:spcPct val="0"/>
              </a:spcBef>
              <a:buFontTx/>
              <a:buNone/>
            </a:pPr>
            <a:r>
              <a:rPr lang="en-US" altLang="en-US" sz="1600" b="1" dirty="0">
                <a:latin typeface="Courier New" pitchFamily="49" charset="0"/>
                <a:cs typeface="Courier New" pitchFamily="49" charset="0"/>
              </a:rPr>
              <a:t>      implements Queue {</a:t>
            </a:r>
          </a:p>
          <a:p>
            <a:pPr marL="0" indent="0" eaLnBrk="1" hangingPunct="1">
              <a:spcBef>
                <a:spcPct val="0"/>
              </a:spcBef>
              <a:buFontTx/>
              <a:buNone/>
            </a:pPr>
            <a:endParaRPr lang="en-US" altLang="en-US" sz="1600" b="1" dirty="0">
              <a:latin typeface="Courier New" pitchFamily="49" charset="0"/>
              <a:cs typeface="Courier New" pitchFamily="49" charset="0"/>
            </a:endParaRPr>
          </a:p>
          <a:p>
            <a:pPr marL="0" indent="0" eaLnBrk="1" hangingPunct="1">
              <a:spcBef>
                <a:spcPct val="0"/>
              </a:spcBef>
              <a:buFontTx/>
              <a:buNone/>
            </a:pPr>
            <a:r>
              <a:rPr lang="en-US" altLang="en-US" sz="1600" b="1" dirty="0">
                <a:latin typeface="Courier New" pitchFamily="49" charset="0"/>
                <a:cs typeface="Courier New" pitchFamily="49" charset="0"/>
              </a:rPr>
              <a:t>    protected </a:t>
            </a:r>
            <a:r>
              <a:rPr lang="en-US" altLang="en-US" sz="1600" b="1" dirty="0" err="1">
                <a:latin typeface="Courier New" pitchFamily="49" charset="0"/>
                <a:cs typeface="Courier New" pitchFamily="49" charset="0"/>
              </a:rPr>
              <a:t>MyLinkedList</a:t>
            </a:r>
            <a:r>
              <a:rPr lang="en-US" altLang="en-US" sz="1600" b="1" dirty="0">
                <a:latin typeface="Courier New" pitchFamily="49" charset="0"/>
                <a:cs typeface="Courier New" pitchFamily="49" charset="0"/>
              </a:rPr>
              <a:t> list;</a:t>
            </a:r>
          </a:p>
          <a:p>
            <a:pPr marL="0" indent="0" eaLnBrk="1" hangingPunct="1">
              <a:spcBef>
                <a:spcPct val="0"/>
              </a:spcBef>
              <a:buFontTx/>
              <a:buNone/>
            </a:pPr>
            <a:r>
              <a:rPr lang="en-US" altLang="en-US" sz="1600" b="1" dirty="0">
                <a:latin typeface="Courier New" pitchFamily="49" charset="0"/>
                <a:cs typeface="Courier New" pitchFamily="49" charset="0"/>
              </a:rPr>
              <a:t> </a:t>
            </a:r>
          </a:p>
          <a:p>
            <a:pPr marL="0" indent="0" eaLnBrk="1" hangingPunct="1">
              <a:spcBef>
                <a:spcPct val="0"/>
              </a:spcBef>
              <a:buFontTx/>
              <a:buNone/>
            </a:pPr>
            <a:r>
              <a:rPr lang="en-US" altLang="en-US" sz="1600" b="1" dirty="0">
                <a:latin typeface="Courier New" pitchFamily="49" charset="0"/>
                <a:cs typeface="Courier New" pitchFamily="49" charset="0"/>
              </a:rPr>
              <a:t>    public </a:t>
            </a:r>
            <a:r>
              <a:rPr lang="en-US" altLang="en-US" sz="1600" b="1" dirty="0" err="1">
                <a:latin typeface="Courier New" pitchFamily="49" charset="0"/>
                <a:cs typeface="Courier New" pitchFamily="49" charset="0"/>
              </a:rPr>
              <a:t>QueueAsLinkedList</a:t>
            </a:r>
            <a:r>
              <a:rPr lang="en-US" altLang="en-US" sz="1600" b="1" dirty="0">
                <a:latin typeface="Courier New" pitchFamily="49" charset="0"/>
                <a:cs typeface="Courier New" pitchFamily="49" charset="0"/>
              </a:rPr>
              <a:t>(){list = new </a:t>
            </a:r>
            <a:r>
              <a:rPr lang="en-US" altLang="en-US" sz="1600" b="1" dirty="0" err="1">
                <a:latin typeface="Courier New" pitchFamily="49" charset="0"/>
                <a:cs typeface="Courier New" pitchFamily="49" charset="0"/>
              </a:rPr>
              <a:t>MyLinkedList</a:t>
            </a:r>
            <a:r>
              <a:rPr lang="en-US" altLang="en-US" sz="1600" b="1" dirty="0">
                <a:latin typeface="Courier New" pitchFamily="49" charset="0"/>
                <a:cs typeface="Courier New" pitchFamily="49" charset="0"/>
              </a:rPr>
              <a:t>();}</a:t>
            </a:r>
          </a:p>
          <a:p>
            <a:pPr marL="0" indent="0" eaLnBrk="1" hangingPunct="1">
              <a:spcBef>
                <a:spcPct val="0"/>
              </a:spcBef>
              <a:buFontTx/>
              <a:buNone/>
            </a:pPr>
            <a:endParaRPr lang="en-US" altLang="en-US" sz="1600" b="1" dirty="0">
              <a:latin typeface="Courier New" pitchFamily="49" charset="0"/>
              <a:cs typeface="Courier New" pitchFamily="49" charset="0"/>
            </a:endParaRPr>
          </a:p>
          <a:p>
            <a:pPr marL="0" indent="0" eaLnBrk="1" hangingPunct="1">
              <a:spcBef>
                <a:spcPct val="0"/>
              </a:spcBef>
              <a:buFontTx/>
              <a:buNone/>
            </a:pPr>
            <a:endParaRPr lang="en-US" altLang="en-US" sz="1600" b="1" dirty="0">
              <a:latin typeface="Courier New" pitchFamily="49" charset="0"/>
              <a:cs typeface="Courier New" pitchFamily="49" charset="0"/>
            </a:endParaRPr>
          </a:p>
          <a:p>
            <a:pPr marL="0" indent="0" eaLnBrk="1" hangingPunct="1">
              <a:spcBef>
                <a:spcPct val="0"/>
              </a:spcBef>
              <a:buFontTx/>
              <a:buNone/>
            </a:pPr>
            <a:r>
              <a:rPr lang="en-US" altLang="en-US" sz="1600" b="1" dirty="0">
                <a:latin typeface="Courier New" pitchFamily="49" charset="0"/>
                <a:cs typeface="Courier New" pitchFamily="49" charset="0"/>
              </a:rPr>
              <a:t>    public Object </a:t>
            </a:r>
            <a:r>
              <a:rPr lang="en-US" altLang="en-US" sz="1600" b="1" dirty="0" err="1">
                <a:latin typeface="Courier New" pitchFamily="49" charset="0"/>
                <a:cs typeface="Courier New" pitchFamily="49" charset="0"/>
              </a:rPr>
              <a:t>getFront</a:t>
            </a:r>
            <a:r>
              <a:rPr lang="en-US" altLang="en-US" sz="1600" b="1" dirty="0">
                <a:latin typeface="Courier New" pitchFamily="49" charset="0"/>
                <a:cs typeface="Courier New" pitchFamily="49" charset="0"/>
              </a:rPr>
              <a:t>(){</a:t>
            </a:r>
          </a:p>
          <a:p>
            <a:pPr marL="0" indent="0" eaLnBrk="1" hangingPunct="1">
              <a:spcBef>
                <a:spcPct val="0"/>
              </a:spcBef>
              <a:buFontTx/>
              <a:buNone/>
            </a:pPr>
            <a:r>
              <a:rPr lang="en-US" altLang="en-US" sz="1600" b="1" dirty="0">
                <a:latin typeface="Courier New" pitchFamily="49" charset="0"/>
                <a:cs typeface="Courier New" pitchFamily="49" charset="0"/>
              </a:rPr>
              <a:t>        if(count == 0)</a:t>
            </a:r>
          </a:p>
          <a:p>
            <a:pPr marL="0" indent="0" eaLnBrk="1" hangingPunct="1">
              <a:spcBef>
                <a:spcPct val="0"/>
              </a:spcBef>
              <a:buFontTx/>
              <a:buNone/>
            </a:pPr>
            <a:r>
              <a:rPr lang="en-US" altLang="en-US" sz="1600" b="1" dirty="0">
                <a:latin typeface="Courier New" pitchFamily="49" charset="0"/>
                <a:cs typeface="Courier New" pitchFamily="49" charset="0"/>
              </a:rPr>
              <a:t>            throw new </a:t>
            </a:r>
            <a:r>
              <a:rPr lang="en-US" altLang="en-US" sz="1600" b="1" dirty="0" err="1">
                <a:latin typeface="Courier New" pitchFamily="49" charset="0"/>
                <a:cs typeface="Courier New" pitchFamily="49" charset="0"/>
              </a:rPr>
              <a:t>ContainerEmptyException</a:t>
            </a:r>
            <a:r>
              <a:rPr lang="en-US" altLang="en-US" sz="1600" b="1" dirty="0">
                <a:latin typeface="Courier New" pitchFamily="49" charset="0"/>
                <a:cs typeface="Courier New" pitchFamily="49" charset="0"/>
              </a:rPr>
              <a:t>();</a:t>
            </a:r>
          </a:p>
          <a:p>
            <a:pPr marL="0" indent="0" eaLnBrk="1" hangingPunct="1">
              <a:spcBef>
                <a:spcPct val="0"/>
              </a:spcBef>
              <a:buFontTx/>
              <a:buNone/>
            </a:pPr>
            <a:r>
              <a:rPr lang="en-US" altLang="en-US" sz="1600" b="1" dirty="0">
                <a:latin typeface="Courier New" pitchFamily="49" charset="0"/>
                <a:cs typeface="Courier New" pitchFamily="49" charset="0"/>
              </a:rPr>
              <a:t>        else</a:t>
            </a:r>
          </a:p>
          <a:p>
            <a:pPr marL="0" indent="0" eaLnBrk="1" hangingPunct="1">
              <a:spcBef>
                <a:spcPct val="0"/>
              </a:spcBef>
              <a:buFontTx/>
              <a:buNone/>
            </a:pPr>
            <a:r>
              <a:rPr lang="en-US" altLang="en-US" sz="1600" b="1" dirty="0">
                <a:latin typeface="Courier New" pitchFamily="49" charset="0"/>
                <a:cs typeface="Courier New" pitchFamily="49" charset="0"/>
              </a:rPr>
              <a:t>            return </a:t>
            </a:r>
            <a:r>
              <a:rPr lang="en-US" altLang="en-US" sz="1600" b="1" dirty="0" err="1">
                <a:latin typeface="Courier New" pitchFamily="49" charset="0"/>
                <a:cs typeface="Courier New" pitchFamily="49" charset="0"/>
              </a:rPr>
              <a:t>list.getFirst</a:t>
            </a:r>
            <a:r>
              <a:rPr lang="en-US" altLang="en-US" sz="1600" b="1" dirty="0">
                <a:latin typeface="Courier New" pitchFamily="49" charset="0"/>
                <a:cs typeface="Courier New" pitchFamily="49" charset="0"/>
              </a:rPr>
              <a:t>();</a:t>
            </a:r>
          </a:p>
          <a:p>
            <a:pPr marL="0" indent="0" eaLnBrk="1" hangingPunct="1">
              <a:spcBef>
                <a:spcPct val="0"/>
              </a:spcBef>
              <a:buFontTx/>
              <a:buNone/>
            </a:pPr>
            <a:r>
              <a:rPr lang="en-US" altLang="en-US" sz="1600" b="1" dirty="0">
                <a:latin typeface="Courier New" pitchFamily="49" charset="0"/>
                <a:cs typeface="Courier New" pitchFamily="49" charset="0"/>
              </a:rPr>
              <a:t>    }</a:t>
            </a:r>
          </a:p>
        </p:txBody>
      </p:sp>
      <p:sp>
        <p:nvSpPr>
          <p:cNvPr id="63491" name="Text Box 5"/>
          <p:cNvSpPr txBox="1">
            <a:spLocks noChangeArrowheads="1"/>
          </p:cNvSpPr>
          <p:nvPr/>
        </p:nvSpPr>
        <p:spPr bwMode="auto">
          <a:xfrm>
            <a:off x="6019800" y="5105400"/>
            <a:ext cx="2881312" cy="396875"/>
          </a:xfrm>
          <a:prstGeom prst="rect">
            <a:avLst/>
          </a:prstGeom>
          <a:solidFill>
            <a:schemeClr val="accent1"/>
          </a:solidFill>
          <a:ln w="9525">
            <a:noFill/>
            <a:miter lim="800000"/>
            <a:headEnd/>
            <a:tailEnd/>
          </a:ln>
        </p:spPr>
        <p:txBody>
          <a:bodyPr lIns="90000" tIns="46800" rIns="90000" bIns="46800" anchorCtr="1">
            <a:spAutoFit/>
          </a:bodyPr>
          <a:lstStyle/>
          <a:p>
            <a:pPr eaLnBrk="1" hangingPunct="1">
              <a:spcBef>
                <a:spcPct val="50000"/>
              </a:spcBef>
            </a:pPr>
            <a:r>
              <a:rPr lang="en-GB" altLang="en-US" sz="2000" b="1" dirty="0"/>
              <a:t>Complexity is O(1)</a:t>
            </a:r>
            <a:endParaRPr lang="en-US" altLang="en-US" sz="2000" b="1" dirty="0"/>
          </a:p>
        </p:txBody>
      </p:sp>
      <p:sp>
        <p:nvSpPr>
          <p:cNvPr id="63492" name="Title 1"/>
          <p:cNvSpPr txBox="1">
            <a:spLocks/>
          </p:cNvSpPr>
          <p:nvPr/>
        </p:nvSpPr>
        <p:spPr bwMode="auto">
          <a:xfrm>
            <a:off x="457200" y="457200"/>
            <a:ext cx="8229600" cy="762000"/>
          </a:xfrm>
          <a:prstGeom prst="rect">
            <a:avLst/>
          </a:prstGeom>
          <a:noFill/>
          <a:ln w="9525">
            <a:noFill/>
            <a:miter lim="800000"/>
            <a:headEnd/>
            <a:tailEnd/>
          </a:ln>
          <a:effectLst/>
        </p:spPr>
        <p:txBody>
          <a:bodyPr anchor="ctr"/>
          <a:lstStyle/>
          <a:p>
            <a:endParaRPr lang="en-US" altLang="en-US" sz="3400" dirty="0"/>
          </a:p>
        </p:txBody>
      </p:sp>
      <p:sp>
        <p:nvSpPr>
          <p:cNvPr id="63493" name="Slide Number Placeholder 2"/>
          <p:cNvSpPr txBox="1">
            <a:spLocks noGrp="1"/>
          </p:cNvSpPr>
          <p:nvPr/>
        </p:nvSpPr>
        <p:spPr bwMode="auto">
          <a:xfrm>
            <a:off x="6553200" y="6248400"/>
            <a:ext cx="2133600" cy="457200"/>
          </a:xfrm>
          <a:prstGeom prst="rect">
            <a:avLst/>
          </a:prstGeom>
          <a:noFill/>
          <a:ln w="9525">
            <a:noFill/>
            <a:miter lim="800000"/>
            <a:headEnd/>
            <a:tailEnd/>
          </a:ln>
          <a:effectLst/>
        </p:spPr>
        <p:txBody>
          <a:bodyPr anchor="b"/>
          <a:lstStyle/>
          <a:p>
            <a:pPr algn="r" eaLnBrk="1" hangingPunct="1"/>
            <a:fld id="{EEC2F587-85DF-4BC9-9087-DB74E8662D77}" type="slidenum">
              <a:rPr lang="en-US" altLang="en-US" sz="1200">
                <a:latin typeface="Arial Black" pitchFamily="34" charset="0"/>
              </a:rPr>
              <a:pPr algn="r" eaLnBrk="1" hangingPunct="1"/>
              <a:t>36</a:t>
            </a:fld>
            <a:endParaRPr lang="en-US" altLang="en-US" sz="1200">
              <a:latin typeface="Arial Black"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07611-276B-4FA5-B77C-C0B59BC858C4}"/>
              </a:ext>
            </a:extLst>
          </p:cNvPr>
          <p:cNvSpPr>
            <a:spLocks noGrp="1"/>
          </p:cNvSpPr>
          <p:nvPr>
            <p:ph type="title"/>
          </p:nvPr>
        </p:nvSpPr>
        <p:spPr/>
        <p:txBody>
          <a:bodyPr/>
          <a:lstStyle/>
          <a:p>
            <a:r>
              <a:rPr lang="en-US" altLang="en-US" dirty="0"/>
              <a:t>Queue As LinkedList (cont.)</a:t>
            </a:r>
            <a:endParaRPr lang="en-US" dirty="0"/>
          </a:p>
        </p:txBody>
      </p:sp>
      <p:sp>
        <p:nvSpPr>
          <p:cNvPr id="64514" name="Rectangle 3"/>
          <p:cNvSpPr>
            <a:spLocks noGrp="1" noChangeArrowheads="1"/>
          </p:cNvSpPr>
          <p:nvPr>
            <p:ph idx="4294967295"/>
          </p:nvPr>
        </p:nvSpPr>
        <p:spPr>
          <a:xfrm>
            <a:off x="609600" y="2230437"/>
            <a:ext cx="7391400" cy="3781548"/>
          </a:xfrm>
          <a:solidFill>
            <a:srgbClr val="FFFF99"/>
          </a:solidFill>
        </p:spPr>
        <p:txBody>
          <a:bodyPr>
            <a:spAutoFit/>
          </a:bodyPr>
          <a:lstStyle/>
          <a:p>
            <a:pPr marL="0" indent="0" eaLnBrk="1" hangingPunct="1">
              <a:spcBef>
                <a:spcPct val="0"/>
              </a:spcBef>
              <a:buFontTx/>
              <a:buNone/>
            </a:pPr>
            <a:r>
              <a:rPr lang="en-US" altLang="en-US" sz="1600" b="1" dirty="0">
                <a:latin typeface="Courier New" pitchFamily="49" charset="0"/>
                <a:cs typeface="Courier New" pitchFamily="49" charset="0"/>
              </a:rPr>
              <a:t>    public void enqueue(Object obj){</a:t>
            </a:r>
          </a:p>
          <a:p>
            <a:pPr marL="0" indent="0" eaLnBrk="1" hangingPunct="1">
              <a:spcBef>
                <a:spcPct val="0"/>
              </a:spcBef>
              <a:buFontTx/>
              <a:buNone/>
            </a:pPr>
            <a:r>
              <a:rPr lang="en-US" altLang="en-US" sz="1600" b="1" dirty="0">
                <a:latin typeface="Courier New" pitchFamily="49" charset="0"/>
                <a:cs typeface="Courier New" pitchFamily="49" charset="0"/>
              </a:rPr>
              <a:t>        </a:t>
            </a:r>
            <a:r>
              <a:rPr lang="en-US" altLang="en-US" sz="1600" b="1" dirty="0" err="1">
                <a:latin typeface="Courier New" pitchFamily="49" charset="0"/>
                <a:cs typeface="Courier New" pitchFamily="49" charset="0"/>
              </a:rPr>
              <a:t>list.append</a:t>
            </a:r>
            <a:r>
              <a:rPr lang="en-US" altLang="en-US" sz="1600" b="1" dirty="0">
                <a:latin typeface="Courier New" pitchFamily="49" charset="0"/>
                <a:cs typeface="Courier New" pitchFamily="49" charset="0"/>
              </a:rPr>
              <a:t>(obj);</a:t>
            </a:r>
          </a:p>
          <a:p>
            <a:pPr marL="0" indent="0" eaLnBrk="1" hangingPunct="1">
              <a:spcBef>
                <a:spcPct val="0"/>
              </a:spcBef>
              <a:buFontTx/>
              <a:buNone/>
            </a:pPr>
            <a:r>
              <a:rPr lang="en-US" altLang="en-US" sz="1600" b="1" dirty="0">
                <a:latin typeface="Courier New" pitchFamily="49" charset="0"/>
                <a:cs typeface="Courier New" pitchFamily="49" charset="0"/>
              </a:rPr>
              <a:t>        count++;</a:t>
            </a:r>
          </a:p>
          <a:p>
            <a:pPr marL="0" indent="0" eaLnBrk="1" hangingPunct="1">
              <a:spcBef>
                <a:spcPct val="0"/>
              </a:spcBef>
              <a:buFontTx/>
              <a:buNone/>
            </a:pPr>
            <a:r>
              <a:rPr lang="en-US" altLang="en-US" sz="1600" b="1" dirty="0">
                <a:latin typeface="Courier New" pitchFamily="49" charset="0"/>
                <a:cs typeface="Courier New" pitchFamily="49" charset="0"/>
              </a:rPr>
              <a:t>    }</a:t>
            </a:r>
          </a:p>
          <a:p>
            <a:pPr marL="0" indent="0" eaLnBrk="1" hangingPunct="1">
              <a:spcBef>
                <a:spcPct val="0"/>
              </a:spcBef>
              <a:buFontTx/>
              <a:buNone/>
            </a:pPr>
            <a:endParaRPr lang="en-US" altLang="en-US" sz="1600" b="1" dirty="0">
              <a:latin typeface="Courier New" pitchFamily="49" charset="0"/>
              <a:cs typeface="Courier New" pitchFamily="49" charset="0"/>
            </a:endParaRPr>
          </a:p>
          <a:p>
            <a:pPr marL="0" indent="0" eaLnBrk="1" hangingPunct="1">
              <a:spcBef>
                <a:spcPct val="0"/>
              </a:spcBef>
              <a:buFontTx/>
              <a:buNone/>
            </a:pPr>
            <a:r>
              <a:rPr lang="en-US" altLang="en-US" sz="1600" b="1" dirty="0">
                <a:latin typeface="Courier New" pitchFamily="49" charset="0"/>
                <a:cs typeface="Courier New" pitchFamily="49" charset="0"/>
              </a:rPr>
              <a:t>    public Object dequeue(){</a:t>
            </a:r>
          </a:p>
          <a:p>
            <a:pPr marL="0" indent="0" eaLnBrk="1" hangingPunct="1">
              <a:spcBef>
                <a:spcPct val="0"/>
              </a:spcBef>
              <a:buFontTx/>
              <a:buNone/>
            </a:pPr>
            <a:r>
              <a:rPr lang="en-US" altLang="en-US" sz="1600" b="1" dirty="0">
                <a:latin typeface="Courier New" pitchFamily="49" charset="0"/>
                <a:cs typeface="Courier New" pitchFamily="49" charset="0"/>
              </a:rPr>
              <a:t>        if(count == 0)</a:t>
            </a:r>
          </a:p>
          <a:p>
            <a:pPr marL="0" indent="0" eaLnBrk="1" hangingPunct="1">
              <a:spcBef>
                <a:spcPct val="0"/>
              </a:spcBef>
              <a:buFontTx/>
              <a:buNone/>
            </a:pPr>
            <a:r>
              <a:rPr lang="en-US" altLang="en-US" sz="1600" b="1" dirty="0">
                <a:latin typeface="Courier New" pitchFamily="49" charset="0"/>
                <a:cs typeface="Courier New" pitchFamily="49" charset="0"/>
              </a:rPr>
              <a:t>            throw new </a:t>
            </a:r>
            <a:r>
              <a:rPr lang="en-US" altLang="en-US" sz="1600" b="1" dirty="0" err="1">
                <a:latin typeface="Courier New" pitchFamily="49" charset="0"/>
                <a:cs typeface="Courier New" pitchFamily="49" charset="0"/>
              </a:rPr>
              <a:t>ContainerEmptyException</a:t>
            </a:r>
            <a:r>
              <a:rPr lang="en-US" altLang="en-US" sz="1600" b="1" dirty="0">
                <a:latin typeface="Courier New" pitchFamily="49" charset="0"/>
                <a:cs typeface="Courier New" pitchFamily="49" charset="0"/>
              </a:rPr>
              <a:t>();</a:t>
            </a:r>
          </a:p>
          <a:p>
            <a:pPr marL="0" indent="0" eaLnBrk="1" hangingPunct="1">
              <a:spcBef>
                <a:spcPct val="0"/>
              </a:spcBef>
              <a:buFontTx/>
              <a:buNone/>
            </a:pPr>
            <a:r>
              <a:rPr lang="en-US" altLang="en-US" sz="1600" b="1" dirty="0">
                <a:latin typeface="Courier New" pitchFamily="49" charset="0"/>
                <a:cs typeface="Courier New" pitchFamily="49" charset="0"/>
              </a:rPr>
              <a:t>        else {</a:t>
            </a:r>
          </a:p>
          <a:p>
            <a:pPr marL="0" indent="0" eaLnBrk="1" hangingPunct="1">
              <a:spcBef>
                <a:spcPct val="0"/>
              </a:spcBef>
              <a:buFontTx/>
              <a:buNone/>
            </a:pPr>
            <a:r>
              <a:rPr lang="en-US" altLang="en-US" sz="1600" b="1" dirty="0">
                <a:latin typeface="Courier New" pitchFamily="49" charset="0"/>
                <a:cs typeface="Courier New" pitchFamily="49" charset="0"/>
              </a:rPr>
              <a:t>            Object obj = </a:t>
            </a:r>
            <a:r>
              <a:rPr lang="en-US" altLang="en-US" sz="1600" b="1" dirty="0" err="1">
                <a:latin typeface="Courier New" pitchFamily="49" charset="0"/>
                <a:cs typeface="Courier New" pitchFamily="49" charset="0"/>
              </a:rPr>
              <a:t>list.getFirst</a:t>
            </a:r>
            <a:r>
              <a:rPr lang="en-US" altLang="en-US" sz="1600" b="1" dirty="0">
                <a:latin typeface="Courier New" pitchFamily="49" charset="0"/>
                <a:cs typeface="Courier New" pitchFamily="49" charset="0"/>
              </a:rPr>
              <a:t>();</a:t>
            </a:r>
          </a:p>
          <a:p>
            <a:pPr marL="0" indent="0" eaLnBrk="1" hangingPunct="1">
              <a:spcBef>
                <a:spcPct val="0"/>
              </a:spcBef>
              <a:buFontTx/>
              <a:buNone/>
            </a:pPr>
            <a:r>
              <a:rPr lang="en-US" altLang="en-US" sz="1600" b="1" dirty="0">
                <a:latin typeface="Courier New" pitchFamily="49" charset="0"/>
                <a:cs typeface="Courier New" pitchFamily="49" charset="0"/>
              </a:rPr>
              <a:t>            </a:t>
            </a:r>
            <a:r>
              <a:rPr lang="en-US" altLang="en-US" sz="1600" b="1" dirty="0" err="1">
                <a:latin typeface="Courier New" pitchFamily="49" charset="0"/>
                <a:cs typeface="Courier New" pitchFamily="49" charset="0"/>
              </a:rPr>
              <a:t>list.extractFirst</a:t>
            </a:r>
            <a:r>
              <a:rPr lang="en-US" altLang="en-US" sz="1600" b="1" dirty="0">
                <a:latin typeface="Courier New" pitchFamily="49" charset="0"/>
                <a:cs typeface="Courier New" pitchFamily="49" charset="0"/>
              </a:rPr>
              <a:t>();</a:t>
            </a:r>
          </a:p>
          <a:p>
            <a:pPr marL="0" indent="0" eaLnBrk="1" hangingPunct="1">
              <a:spcBef>
                <a:spcPct val="0"/>
              </a:spcBef>
              <a:buFontTx/>
              <a:buNone/>
            </a:pPr>
            <a:r>
              <a:rPr lang="en-US" altLang="en-US" sz="1600" b="1" dirty="0">
                <a:latin typeface="Courier New" pitchFamily="49" charset="0"/>
                <a:cs typeface="Courier New" pitchFamily="49" charset="0"/>
              </a:rPr>
              <a:t>            count--;</a:t>
            </a:r>
          </a:p>
          <a:p>
            <a:pPr marL="0" indent="0" eaLnBrk="1" hangingPunct="1">
              <a:spcBef>
                <a:spcPct val="0"/>
              </a:spcBef>
              <a:buFontTx/>
              <a:buNone/>
            </a:pPr>
            <a:r>
              <a:rPr lang="en-US" altLang="en-US" sz="1600" b="1" dirty="0">
                <a:latin typeface="Courier New" pitchFamily="49" charset="0"/>
                <a:cs typeface="Courier New" pitchFamily="49" charset="0"/>
              </a:rPr>
              <a:t>            return obj;</a:t>
            </a:r>
          </a:p>
          <a:p>
            <a:pPr marL="0" indent="0" eaLnBrk="1" hangingPunct="1">
              <a:spcBef>
                <a:spcPct val="0"/>
              </a:spcBef>
              <a:buFontTx/>
              <a:buNone/>
            </a:pPr>
            <a:r>
              <a:rPr lang="en-US" altLang="en-US" sz="1600" b="1" dirty="0">
                <a:latin typeface="Courier New" pitchFamily="49" charset="0"/>
                <a:cs typeface="Courier New" pitchFamily="49" charset="0"/>
              </a:rPr>
              <a:t>        }</a:t>
            </a:r>
          </a:p>
          <a:p>
            <a:pPr marL="0" indent="0" eaLnBrk="1" hangingPunct="1">
              <a:spcBef>
                <a:spcPct val="0"/>
              </a:spcBef>
              <a:buFontTx/>
              <a:buNone/>
            </a:pPr>
            <a:r>
              <a:rPr lang="en-US" altLang="en-US" sz="1600" b="1" dirty="0">
                <a:latin typeface="Courier New" pitchFamily="49" charset="0"/>
                <a:cs typeface="Courier New" pitchFamily="49" charset="0"/>
              </a:rPr>
              <a:t>    }</a:t>
            </a:r>
          </a:p>
        </p:txBody>
      </p:sp>
      <p:sp>
        <p:nvSpPr>
          <p:cNvPr id="64515" name="Text Box 4"/>
          <p:cNvSpPr txBox="1">
            <a:spLocks noChangeArrowheads="1"/>
          </p:cNvSpPr>
          <p:nvPr/>
        </p:nvSpPr>
        <p:spPr bwMode="auto">
          <a:xfrm>
            <a:off x="5881688" y="2787650"/>
            <a:ext cx="2881312" cy="396875"/>
          </a:xfrm>
          <a:prstGeom prst="rect">
            <a:avLst/>
          </a:prstGeom>
          <a:solidFill>
            <a:schemeClr val="accent1"/>
          </a:solidFill>
          <a:ln w="9525">
            <a:noFill/>
            <a:miter lim="800000"/>
            <a:headEnd/>
            <a:tailEnd/>
          </a:ln>
        </p:spPr>
        <p:txBody>
          <a:bodyPr lIns="90000" tIns="46800" rIns="90000" bIns="46800" anchorCtr="1">
            <a:spAutoFit/>
          </a:bodyPr>
          <a:lstStyle/>
          <a:p>
            <a:pPr eaLnBrk="1" hangingPunct="1">
              <a:spcBef>
                <a:spcPct val="50000"/>
              </a:spcBef>
            </a:pPr>
            <a:r>
              <a:rPr lang="en-GB" altLang="en-US" sz="2000" b="1"/>
              <a:t>Complexity is O(1)</a:t>
            </a:r>
            <a:endParaRPr lang="en-US" altLang="en-US" sz="2000" b="1"/>
          </a:p>
        </p:txBody>
      </p:sp>
      <p:sp>
        <p:nvSpPr>
          <p:cNvPr id="64516" name="Text Box 5"/>
          <p:cNvSpPr txBox="1">
            <a:spLocks noChangeArrowheads="1"/>
          </p:cNvSpPr>
          <p:nvPr/>
        </p:nvSpPr>
        <p:spPr bwMode="auto">
          <a:xfrm>
            <a:off x="5881688" y="5360987"/>
            <a:ext cx="2881312" cy="396875"/>
          </a:xfrm>
          <a:prstGeom prst="rect">
            <a:avLst/>
          </a:prstGeom>
          <a:solidFill>
            <a:schemeClr val="accent1"/>
          </a:solidFill>
          <a:ln w="9525">
            <a:noFill/>
            <a:miter lim="800000"/>
            <a:headEnd/>
            <a:tailEnd/>
          </a:ln>
        </p:spPr>
        <p:txBody>
          <a:bodyPr lIns="90000" tIns="46800" rIns="90000" bIns="46800" anchorCtr="1">
            <a:spAutoFit/>
          </a:bodyPr>
          <a:lstStyle/>
          <a:p>
            <a:pPr eaLnBrk="1" hangingPunct="1">
              <a:spcBef>
                <a:spcPct val="50000"/>
              </a:spcBef>
            </a:pPr>
            <a:r>
              <a:rPr lang="en-GB" altLang="en-US" sz="2000" b="1"/>
              <a:t>Complexity is O(1)</a:t>
            </a:r>
            <a:endParaRPr lang="en-US" altLang="en-US" sz="2000" b="1"/>
          </a:p>
        </p:txBody>
      </p:sp>
      <p:sp>
        <p:nvSpPr>
          <p:cNvPr id="64517" name="Title 1"/>
          <p:cNvSpPr txBox="1">
            <a:spLocks/>
          </p:cNvSpPr>
          <p:nvPr/>
        </p:nvSpPr>
        <p:spPr bwMode="auto">
          <a:xfrm>
            <a:off x="457200" y="457200"/>
            <a:ext cx="8229600" cy="762000"/>
          </a:xfrm>
          <a:prstGeom prst="rect">
            <a:avLst/>
          </a:prstGeom>
          <a:noFill/>
          <a:ln w="9525">
            <a:noFill/>
            <a:miter lim="800000"/>
            <a:headEnd/>
            <a:tailEnd/>
          </a:ln>
          <a:effectLst/>
        </p:spPr>
        <p:txBody>
          <a:bodyPr anchor="ctr"/>
          <a:lstStyle/>
          <a:p>
            <a:endParaRPr lang="en-US" altLang="en-US" sz="3400" dirty="0"/>
          </a:p>
        </p:txBody>
      </p:sp>
      <p:sp>
        <p:nvSpPr>
          <p:cNvPr id="64518" name="Slide Number Placeholder 2"/>
          <p:cNvSpPr txBox="1">
            <a:spLocks noGrp="1"/>
          </p:cNvSpPr>
          <p:nvPr/>
        </p:nvSpPr>
        <p:spPr bwMode="auto">
          <a:xfrm>
            <a:off x="6553200" y="6248400"/>
            <a:ext cx="2133600" cy="457200"/>
          </a:xfrm>
          <a:prstGeom prst="rect">
            <a:avLst/>
          </a:prstGeom>
          <a:noFill/>
          <a:ln w="9525">
            <a:noFill/>
            <a:miter lim="800000"/>
            <a:headEnd/>
            <a:tailEnd/>
          </a:ln>
          <a:effectLst/>
        </p:spPr>
        <p:txBody>
          <a:bodyPr anchor="b"/>
          <a:lstStyle/>
          <a:p>
            <a:pPr algn="r" eaLnBrk="1" hangingPunct="1"/>
            <a:fld id="{3F4541D9-F64C-4546-974E-1912CCD1266E}" type="slidenum">
              <a:rPr lang="en-US" altLang="en-US" sz="1200">
                <a:latin typeface="Arial Black" pitchFamily="34" charset="0"/>
              </a:rPr>
              <a:pPr algn="r" eaLnBrk="1" hangingPunct="1"/>
              <a:t>37</a:t>
            </a:fld>
            <a:endParaRPr lang="en-US" altLang="en-US" sz="1200">
              <a:latin typeface="Arial Black"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a:t>Summary</a:t>
            </a:r>
          </a:p>
        </p:txBody>
      </p:sp>
      <p:sp>
        <p:nvSpPr>
          <p:cNvPr id="64515" name="Content Placeholder 2"/>
          <p:cNvSpPr>
            <a:spLocks noGrp="1"/>
          </p:cNvSpPr>
          <p:nvPr>
            <p:ph idx="1"/>
          </p:nvPr>
        </p:nvSpPr>
        <p:spPr>
          <a:xfrm>
            <a:off x="304800" y="1828800"/>
            <a:ext cx="8458200" cy="4572000"/>
          </a:xfrm>
        </p:spPr>
        <p:txBody>
          <a:bodyPr>
            <a:noAutofit/>
          </a:bodyPr>
          <a:lstStyle/>
          <a:p>
            <a:pPr lvl="1">
              <a:lnSpc>
                <a:spcPct val="100000"/>
              </a:lnSpc>
              <a:spcBef>
                <a:spcPts val="0"/>
              </a:spcBef>
              <a:spcAft>
                <a:spcPts val="0"/>
              </a:spcAft>
            </a:pPr>
            <a:r>
              <a:rPr lang="en-US" altLang="en-US" sz="1800" dirty="0"/>
              <a:t>Queue, and Stacks, are </a:t>
            </a:r>
            <a:r>
              <a:rPr lang="en-US" altLang="en-US" sz="1800" u="sng" dirty="0"/>
              <a:t>A</a:t>
            </a:r>
            <a:r>
              <a:rPr lang="en-US" altLang="en-US" sz="1800" dirty="0"/>
              <a:t>bstract </a:t>
            </a:r>
            <a:r>
              <a:rPr lang="en-US" altLang="en-US" sz="1800" u="sng" dirty="0"/>
              <a:t>D</a:t>
            </a:r>
            <a:r>
              <a:rPr lang="en-US" altLang="en-US" sz="1800" dirty="0"/>
              <a:t>ata </a:t>
            </a:r>
            <a:r>
              <a:rPr lang="en-US" altLang="en-US" sz="1800" u="sng" dirty="0"/>
              <a:t>T</a:t>
            </a:r>
            <a:r>
              <a:rPr lang="en-US" altLang="en-US" sz="1800" dirty="0"/>
              <a:t>ypes that may be implemented using arrays, linked lists and even other ADTs- stack implementation using queues and vice versa. </a:t>
            </a:r>
          </a:p>
          <a:p>
            <a:pPr lvl="1">
              <a:lnSpc>
                <a:spcPct val="100000"/>
              </a:lnSpc>
              <a:spcBef>
                <a:spcPts val="0"/>
              </a:spcBef>
              <a:spcAft>
                <a:spcPts val="0"/>
              </a:spcAft>
            </a:pPr>
            <a:r>
              <a:rPr lang="en-US" altLang="en-US" sz="1800" dirty="0"/>
              <a:t>Queue elements are processed in a FIFO manner—the first element in is the first element out. </a:t>
            </a:r>
          </a:p>
          <a:p>
            <a:pPr lvl="1">
              <a:lnSpc>
                <a:spcPct val="100000"/>
              </a:lnSpc>
              <a:spcBef>
                <a:spcPts val="0"/>
              </a:spcBef>
              <a:spcAft>
                <a:spcPts val="0"/>
              </a:spcAft>
            </a:pPr>
            <a:r>
              <a:rPr lang="en-US" altLang="en-US" sz="1800" dirty="0"/>
              <a:t>Simulations are often implemented using queues to represent waiting lines. </a:t>
            </a:r>
          </a:p>
          <a:p>
            <a:pPr lvl="1">
              <a:lnSpc>
                <a:spcPct val="100000"/>
              </a:lnSpc>
              <a:spcBef>
                <a:spcPts val="0"/>
              </a:spcBef>
              <a:spcAft>
                <a:spcPts val="0"/>
              </a:spcAft>
            </a:pPr>
            <a:r>
              <a:rPr lang="en-US" altLang="en-US" sz="1800" dirty="0"/>
              <a:t>A linked implementation of a queue is facilitated by references to the first and last elements of the linked list. </a:t>
            </a:r>
          </a:p>
          <a:p>
            <a:pPr lvl="1">
              <a:lnSpc>
                <a:spcPct val="100000"/>
              </a:lnSpc>
              <a:spcBef>
                <a:spcPts val="0"/>
              </a:spcBef>
              <a:spcAft>
                <a:spcPts val="0"/>
              </a:spcAft>
            </a:pPr>
            <a:r>
              <a:rPr lang="en-US" altLang="en-US" sz="1800" dirty="0"/>
              <a:t>The enqueue and dequeue operations work on opposite ends of the collection. </a:t>
            </a:r>
          </a:p>
          <a:p>
            <a:pPr lvl="1">
              <a:lnSpc>
                <a:spcPct val="100000"/>
              </a:lnSpc>
              <a:spcBef>
                <a:spcPts val="0"/>
              </a:spcBef>
              <a:spcAft>
                <a:spcPts val="0"/>
              </a:spcAft>
            </a:pPr>
            <a:r>
              <a:rPr lang="en-US" altLang="en-US" sz="1800" dirty="0"/>
              <a:t>Because queue operations modify both ends of the collection, fixing one end at index 0 requires that elements be shifted. </a:t>
            </a:r>
          </a:p>
          <a:p>
            <a:pPr lvl="1">
              <a:lnSpc>
                <a:spcPct val="100000"/>
              </a:lnSpc>
              <a:spcBef>
                <a:spcPts val="0"/>
              </a:spcBef>
              <a:spcAft>
                <a:spcPts val="0"/>
              </a:spcAft>
            </a:pPr>
            <a:r>
              <a:rPr lang="en-US" altLang="en-US" sz="1800" dirty="0"/>
              <a:t>Treating arrays as circular eliminates the need to shift elements in an array queue implementation.</a:t>
            </a:r>
          </a:p>
          <a:p>
            <a:pPr lvl="1">
              <a:lnSpc>
                <a:spcPct val="100000"/>
              </a:lnSpc>
              <a:spcBef>
                <a:spcPts val="0"/>
              </a:spcBef>
              <a:spcAft>
                <a:spcPts val="0"/>
              </a:spcAft>
            </a:pPr>
            <a:r>
              <a:rPr lang="en-US" altLang="en-US" sz="1800" dirty="0"/>
              <a:t>A priority queue is a queue in which elements are dequeued according to their priority .</a:t>
            </a:r>
          </a:p>
          <a:p>
            <a:pPr lvl="1">
              <a:lnSpc>
                <a:spcPct val="100000"/>
              </a:lnSpc>
              <a:spcBef>
                <a:spcPts val="0"/>
              </a:spcBef>
              <a:spcAft>
                <a:spcPts val="0"/>
              </a:spcAft>
            </a:pPr>
            <a:r>
              <a:rPr lang="en-US" altLang="en-US" sz="1800" dirty="0"/>
              <a:t>In both suggested implementations, enqueuing and dequeuing can be executed in constant time O(1). In the doubly linked list implementation, it can be done in O(1) time.</a:t>
            </a:r>
          </a:p>
          <a:p>
            <a:pPr lvl="1">
              <a:lnSpc>
                <a:spcPct val="100000"/>
              </a:lnSpc>
              <a:spcBef>
                <a:spcPts val="0"/>
              </a:spcBef>
              <a:spcAft>
                <a:spcPts val="0"/>
              </a:spcAft>
            </a:pPr>
            <a:r>
              <a:rPr lang="en-US" altLang="en-US" sz="1800" dirty="0"/>
              <a:t>The shifting of elements in a noncircular array implementation creates an O(n) complexity.</a:t>
            </a:r>
          </a:p>
          <a:p>
            <a:pPr>
              <a:lnSpc>
                <a:spcPct val="100000"/>
              </a:lnSpc>
              <a:spcBef>
                <a:spcPts val="0"/>
              </a:spcBef>
              <a:spcAft>
                <a:spcPts val="0"/>
              </a:spcAft>
            </a:pPr>
            <a:endParaRPr lang="en-US" altLang="en-US" sz="1800" dirty="0"/>
          </a:p>
          <a:p>
            <a:pPr>
              <a:lnSpc>
                <a:spcPct val="100000"/>
              </a:lnSpc>
              <a:spcBef>
                <a:spcPts val="0"/>
              </a:spcBef>
              <a:spcAft>
                <a:spcPts val="0"/>
              </a:spcAft>
            </a:pPr>
            <a:endParaRPr lang="en-US" altLang="en-US" sz="1800" dirty="0"/>
          </a:p>
        </p:txBody>
      </p:sp>
      <p:sp>
        <p:nvSpPr>
          <p:cNvPr id="68612" name="Slide Number Placeholder 2"/>
          <p:cNvSpPr txBox="1">
            <a:spLocks noGrp="1"/>
          </p:cNvSpPr>
          <p:nvPr/>
        </p:nvSpPr>
        <p:spPr bwMode="auto">
          <a:xfrm>
            <a:off x="6553200" y="6248400"/>
            <a:ext cx="2133600" cy="457200"/>
          </a:xfrm>
          <a:prstGeom prst="rect">
            <a:avLst/>
          </a:prstGeom>
          <a:noFill/>
          <a:ln w="9525">
            <a:noFill/>
            <a:miter lim="800000"/>
            <a:headEnd/>
            <a:tailEnd/>
          </a:ln>
          <a:effectLst/>
        </p:spPr>
        <p:txBody>
          <a:bodyPr anchor="b"/>
          <a:lstStyle/>
          <a:p>
            <a:pPr algn="r" eaLnBrk="1" hangingPunct="1"/>
            <a:fld id="{8188B3BA-C423-4E3D-AE52-0614973FA9E5}" type="slidenum">
              <a:rPr lang="en-US" altLang="en-US" sz="1200">
                <a:latin typeface="Arial Black" pitchFamily="34" charset="0"/>
              </a:rPr>
              <a:pPr algn="r" eaLnBrk="1" hangingPunct="1"/>
              <a:t>38</a:t>
            </a:fld>
            <a:endParaRPr lang="en-US" altLang="en-US" sz="1200">
              <a:latin typeface="Arial Black"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ltLang="en-US"/>
              <a:t>References</a:t>
            </a:r>
          </a:p>
        </p:txBody>
      </p:sp>
      <p:sp>
        <p:nvSpPr>
          <p:cNvPr id="69635" name="Content Placeholder 2"/>
          <p:cNvSpPr>
            <a:spLocks noGrp="1"/>
          </p:cNvSpPr>
          <p:nvPr>
            <p:ph idx="1"/>
          </p:nvPr>
        </p:nvSpPr>
        <p:spPr>
          <a:xfrm>
            <a:off x="685800" y="2133600"/>
            <a:ext cx="7543800" cy="3124200"/>
          </a:xfrm>
        </p:spPr>
        <p:txBody>
          <a:bodyPr/>
          <a:lstStyle/>
          <a:p>
            <a:pPr>
              <a:lnSpc>
                <a:spcPct val="150000"/>
              </a:lnSpc>
            </a:pPr>
            <a:r>
              <a:rPr lang="en-US" altLang="en-US" sz="1600"/>
              <a:t>Java Software Structures - Designing and Using Data Structures, 4th edition, Lewis and Chase. </a:t>
            </a:r>
          </a:p>
          <a:p>
            <a:pPr>
              <a:lnSpc>
                <a:spcPct val="150000"/>
              </a:lnSpc>
            </a:pPr>
            <a:r>
              <a:rPr lang="en-US" altLang="en-US" sz="1600"/>
              <a:t>Data Structures &amp; Algorithms in Java, 3rd edition, </a:t>
            </a:r>
          </a:p>
          <a:p>
            <a:pPr>
              <a:lnSpc>
                <a:spcPct val="150000"/>
              </a:lnSpc>
            </a:pPr>
            <a:r>
              <a:rPr lang="en-US" altLang="en-US" sz="1600"/>
              <a:t>Algorithms, 4th edition, Sedgewick and Wayne.</a:t>
            </a:r>
          </a:p>
          <a:p>
            <a:pPr>
              <a:lnSpc>
                <a:spcPct val="150000"/>
              </a:lnSpc>
            </a:pPr>
            <a:r>
              <a:rPr lang="en-US" altLang="en-US" sz="1600"/>
              <a:t>Data Structures and Algorithms in Java, 6th edition, Goodrich, Tamassia and Goldwasser.</a:t>
            </a:r>
          </a:p>
          <a:p>
            <a:pPr>
              <a:lnSpc>
                <a:spcPct val="150000"/>
              </a:lnSpc>
            </a:pPr>
            <a:r>
              <a:rPr lang="en-US" altLang="en-US" sz="1600" u="sng"/>
              <a:t>Slides at:</a:t>
            </a:r>
            <a:r>
              <a:rPr lang="en-US" altLang="en-US" sz="1600"/>
              <a:t>  </a:t>
            </a:r>
            <a:r>
              <a:rPr lang="en-US" altLang="en-US" sz="1600" i="1"/>
              <a:t>http://faculty.kfupm.edu.sa/ICS/jauhar/ics202/</a:t>
            </a:r>
          </a:p>
          <a:p>
            <a:pPr>
              <a:lnSpc>
                <a:spcPct val="150000"/>
              </a:lnSpc>
            </a:pPr>
            <a:endParaRPr lang="en-US" altLang="en-US" sz="1600"/>
          </a:p>
          <a:p>
            <a:pPr>
              <a:lnSpc>
                <a:spcPct val="150000"/>
              </a:lnSpc>
            </a:pPr>
            <a:endParaRPr lang="en-US" altLang="en-US" sz="1600"/>
          </a:p>
        </p:txBody>
      </p:sp>
      <p:sp>
        <p:nvSpPr>
          <p:cNvPr id="69636" name="Slide Number Placeholder 2"/>
          <p:cNvSpPr txBox="1">
            <a:spLocks noGrp="1"/>
          </p:cNvSpPr>
          <p:nvPr/>
        </p:nvSpPr>
        <p:spPr bwMode="auto">
          <a:xfrm>
            <a:off x="6553200" y="6248400"/>
            <a:ext cx="2133600" cy="457200"/>
          </a:xfrm>
          <a:prstGeom prst="rect">
            <a:avLst/>
          </a:prstGeom>
          <a:noFill/>
          <a:ln w="9525">
            <a:noFill/>
            <a:miter lim="800000"/>
            <a:headEnd/>
            <a:tailEnd/>
          </a:ln>
          <a:effectLst/>
        </p:spPr>
        <p:txBody>
          <a:bodyPr anchor="b"/>
          <a:lstStyle/>
          <a:p>
            <a:pPr algn="r" eaLnBrk="1" hangingPunct="1"/>
            <a:fld id="{02BA5E12-CD91-4D13-AF1D-E0A8C68DD386}" type="slidenum">
              <a:rPr lang="en-US" altLang="en-US" sz="1200">
                <a:latin typeface="Arial Black" pitchFamily="34" charset="0"/>
              </a:rPr>
              <a:pPr algn="r" eaLnBrk="1" hangingPunct="1"/>
              <a:t>39</a:t>
            </a:fld>
            <a:endParaRPr lang="en-US" altLang="en-US" sz="1200">
              <a:latin typeface="Arial Black"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a:t>Queues</a:t>
            </a:r>
          </a:p>
        </p:txBody>
      </p:sp>
      <p:sp>
        <p:nvSpPr>
          <p:cNvPr id="7171" name="Content Placeholder 2"/>
          <p:cNvSpPr>
            <a:spLocks noGrp="1"/>
          </p:cNvSpPr>
          <p:nvPr>
            <p:ph idx="1"/>
          </p:nvPr>
        </p:nvSpPr>
        <p:spPr/>
        <p:txBody>
          <a:bodyPr/>
          <a:lstStyle/>
          <a:p>
            <a:r>
              <a:rPr lang="en-US" altLang="en-US" dirty="0"/>
              <a:t>A queue is a collection where elements are added to one end and removed from the other</a:t>
            </a:r>
          </a:p>
          <a:p>
            <a:r>
              <a:rPr lang="en-US" altLang="en-US" dirty="0"/>
              <a:t>A queue is managed in a FIFO fashion: first in, first out</a:t>
            </a:r>
          </a:p>
          <a:p>
            <a:r>
              <a:rPr lang="en-US" altLang="en-US" dirty="0"/>
              <a:t>Elements are removed in the same order they arrive</a:t>
            </a:r>
          </a:p>
          <a:p>
            <a:r>
              <a:rPr lang="en-US" altLang="en-US" dirty="0"/>
              <a:t>Any waiting line is a queue:</a:t>
            </a:r>
          </a:p>
          <a:p>
            <a:pPr lvl="1"/>
            <a:r>
              <a:rPr lang="en-US" altLang="en-US" dirty="0"/>
              <a:t>the check out line at a grocery store</a:t>
            </a:r>
          </a:p>
          <a:p>
            <a:pPr lvl="1"/>
            <a:r>
              <a:rPr lang="en-US" altLang="en-US" dirty="0"/>
              <a:t>the cars at a stop light</a:t>
            </a:r>
          </a:p>
          <a:p>
            <a:pPr lvl="1"/>
            <a:r>
              <a:rPr lang="en-US" altLang="en-US" dirty="0"/>
              <a:t>an assembly line</a:t>
            </a:r>
          </a:p>
          <a:p>
            <a:endParaRPr lang="en-US" altLang="en-US" dirty="0"/>
          </a:p>
        </p:txBody>
      </p:sp>
      <p:sp>
        <p:nvSpPr>
          <p:cNvPr id="7172" name="Slide Number Placeholder 2"/>
          <p:cNvSpPr txBox="1">
            <a:spLocks noGrp="1"/>
          </p:cNvSpPr>
          <p:nvPr/>
        </p:nvSpPr>
        <p:spPr bwMode="auto">
          <a:xfrm>
            <a:off x="6553200" y="6248400"/>
            <a:ext cx="2133600" cy="457200"/>
          </a:xfrm>
          <a:prstGeom prst="rect">
            <a:avLst/>
          </a:prstGeom>
          <a:noFill/>
          <a:ln w="9525">
            <a:noFill/>
            <a:miter lim="800000"/>
            <a:headEnd/>
            <a:tailEnd/>
          </a:ln>
          <a:effectLst/>
        </p:spPr>
        <p:txBody>
          <a:bodyPr anchor="b"/>
          <a:lstStyle/>
          <a:p>
            <a:pPr algn="r" eaLnBrk="1" hangingPunct="1"/>
            <a:fld id="{FB38AE63-EE44-45D0-BDC8-DF1972580877}" type="slidenum">
              <a:rPr lang="en-US" altLang="en-US" sz="1200">
                <a:latin typeface="Arial Black" pitchFamily="34" charset="0"/>
              </a:rPr>
              <a:pPr algn="r" eaLnBrk="1" hangingPunct="1"/>
              <a:t>4</a:t>
            </a:fld>
            <a:endParaRPr lang="en-US" altLang="en-US" sz="1200">
              <a:latin typeface="Arial Black"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0">
            <a:extLst>
              <a:ext uri="{FF2B5EF4-FFF2-40B4-BE49-F238E27FC236}">
                <a16:creationId xmlns:a16="http://schemas.microsoft.com/office/drawing/2014/main" id="{3A8EC506-B1DA-46A1-B44D-774E68468E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Oval 5">
            <a:extLst>
              <a:ext uri="{FF2B5EF4-FFF2-40B4-BE49-F238E27FC236}">
                <a16:creationId xmlns:a16="http://schemas.microsoft.com/office/drawing/2014/main" id="{BFF30785-305E-45D7-984F-5AA93D3CA5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5" name="Straight Connector 14">
            <a:extLst>
              <a:ext uri="{FF2B5EF4-FFF2-40B4-BE49-F238E27FC236}">
                <a16:creationId xmlns:a16="http://schemas.microsoft.com/office/drawing/2014/main" id="{15E01FA5-D766-43CA-A83D-E7CF3F04E96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26" name="Rectangle 16">
            <a:extLst>
              <a:ext uri="{FF2B5EF4-FFF2-40B4-BE49-F238E27FC236}">
                <a16:creationId xmlns:a16="http://schemas.microsoft.com/office/drawing/2014/main" id="{2A85F7B3-F4E6-4FBF-B74E-43CAB468F50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8BB65CB-0D87-486A-AB75-F8E3CB8BABDA}"/>
              </a:ext>
            </a:extLst>
          </p:cNvPr>
          <p:cNvSpPr>
            <a:spLocks noGrp="1"/>
          </p:cNvSpPr>
          <p:nvPr>
            <p:ph type="title"/>
          </p:nvPr>
        </p:nvSpPr>
        <p:spPr>
          <a:xfrm>
            <a:off x="477603" y="640080"/>
            <a:ext cx="3607055" cy="3034857"/>
          </a:xfrm>
        </p:spPr>
        <p:txBody>
          <a:bodyPr vert="horz" lIns="91440" tIns="45720" rIns="91440" bIns="45720" rtlCol="0" anchor="b">
            <a:normAutofit/>
          </a:bodyPr>
          <a:lstStyle/>
          <a:p>
            <a:pPr marL="0" indent="0" algn="r"/>
            <a:r>
              <a:rPr lang="en-US" altLang="en-US" sz="3800" kern="1200" cap="all" spc="200" baseline="0" dirty="0">
                <a:solidFill>
                  <a:schemeClr val="tx1">
                    <a:lumMod val="95000"/>
                    <a:lumOff val="5000"/>
                  </a:schemeClr>
                </a:solidFill>
                <a:latin typeface="+mj-lt"/>
                <a:ea typeface="+mj-ea"/>
                <a:cs typeface="+mj-cs"/>
              </a:rPr>
              <a:t>Any Question???</a:t>
            </a:r>
            <a:endParaRPr lang="en-US" sz="3800" kern="1200" cap="all" spc="200" baseline="0" dirty="0">
              <a:solidFill>
                <a:schemeClr val="tx1">
                  <a:lumMod val="95000"/>
                  <a:lumOff val="5000"/>
                </a:schemeClr>
              </a:solidFill>
              <a:latin typeface="+mj-lt"/>
              <a:ea typeface="+mj-ea"/>
              <a:cs typeface="+mj-cs"/>
            </a:endParaRPr>
          </a:p>
        </p:txBody>
      </p:sp>
      <p:cxnSp>
        <p:nvCxnSpPr>
          <p:cNvPr id="27" name="Straight Connector 18">
            <a:extLst>
              <a:ext uri="{FF2B5EF4-FFF2-40B4-BE49-F238E27FC236}">
                <a16:creationId xmlns:a16="http://schemas.microsoft.com/office/drawing/2014/main" id="{73741D5B-1709-4CDB-963A-CC3C749412B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523" y="3765314"/>
            <a:ext cx="356616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8" name="Graphic 7" descr="Questions">
            <a:extLst>
              <a:ext uri="{FF2B5EF4-FFF2-40B4-BE49-F238E27FC236}">
                <a16:creationId xmlns:a16="http://schemas.microsoft.com/office/drawing/2014/main" id="{3336478D-84EE-42D6-9E6F-CAF8BA34B30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569714" y="1382375"/>
            <a:ext cx="4094226" cy="409422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68096" y="585216"/>
            <a:ext cx="7290054" cy="1499616"/>
          </a:xfrm>
        </p:spPr>
        <p:txBody>
          <a:bodyPr/>
          <a:lstStyle/>
          <a:p>
            <a:r>
              <a:rPr lang="en-US"/>
              <a:t>Conceptual View of a Queue</a:t>
            </a:r>
          </a:p>
        </p:txBody>
      </p:sp>
      <p:grpSp>
        <p:nvGrpSpPr>
          <p:cNvPr id="2" name="Group 1">
            <a:extLst>
              <a:ext uri="{FF2B5EF4-FFF2-40B4-BE49-F238E27FC236}">
                <a16:creationId xmlns:a16="http://schemas.microsoft.com/office/drawing/2014/main" id="{4269A033-F3D6-4D92-B102-4A55ED3738F0}"/>
              </a:ext>
            </a:extLst>
          </p:cNvPr>
          <p:cNvGrpSpPr/>
          <p:nvPr/>
        </p:nvGrpSpPr>
        <p:grpSpPr>
          <a:xfrm>
            <a:off x="2133600" y="3429000"/>
            <a:ext cx="685800" cy="2362200"/>
            <a:chOff x="2133600" y="3429000"/>
            <a:chExt cx="685800" cy="2362200"/>
          </a:xfrm>
        </p:grpSpPr>
        <p:sp>
          <p:nvSpPr>
            <p:cNvPr id="21507" name="Oval 3"/>
            <p:cNvSpPr>
              <a:spLocks noChangeArrowheads="1"/>
            </p:cNvSpPr>
            <p:nvPr/>
          </p:nvSpPr>
          <p:spPr bwMode="auto">
            <a:xfrm>
              <a:off x="2362200" y="3429000"/>
              <a:ext cx="304800" cy="381000"/>
            </a:xfrm>
            <a:prstGeom prst="ellipse">
              <a:avLst/>
            </a:prstGeom>
            <a:noFill/>
            <a:ln w="38100">
              <a:solidFill>
                <a:srgbClr val="2B09BB"/>
              </a:solidFill>
              <a:round/>
              <a:headEnd/>
              <a:tailEnd/>
            </a:ln>
            <a:effectLst/>
          </p:spPr>
          <p:txBody>
            <a:bodyPr wrap="none" anchor="ctr"/>
            <a:lstStyle/>
            <a:p>
              <a:endParaRPr lang="en-CA"/>
            </a:p>
          </p:txBody>
        </p:sp>
        <p:sp>
          <p:nvSpPr>
            <p:cNvPr id="21508" name="Line 4"/>
            <p:cNvSpPr>
              <a:spLocks noChangeShapeType="1"/>
            </p:cNvSpPr>
            <p:nvPr/>
          </p:nvSpPr>
          <p:spPr bwMode="auto">
            <a:xfrm>
              <a:off x="2514600" y="3810000"/>
              <a:ext cx="76200" cy="990600"/>
            </a:xfrm>
            <a:prstGeom prst="line">
              <a:avLst/>
            </a:prstGeom>
            <a:noFill/>
            <a:ln w="38100">
              <a:solidFill>
                <a:srgbClr val="2B09BB"/>
              </a:solidFill>
              <a:round/>
              <a:headEnd/>
              <a:tailEnd/>
            </a:ln>
            <a:effectLst/>
          </p:spPr>
          <p:txBody>
            <a:bodyPr/>
            <a:lstStyle/>
            <a:p>
              <a:endParaRPr lang="en-CA"/>
            </a:p>
          </p:txBody>
        </p:sp>
        <p:sp>
          <p:nvSpPr>
            <p:cNvPr id="21509" name="Line 5"/>
            <p:cNvSpPr>
              <a:spLocks noChangeShapeType="1"/>
            </p:cNvSpPr>
            <p:nvPr/>
          </p:nvSpPr>
          <p:spPr bwMode="auto">
            <a:xfrm flipH="1">
              <a:off x="2286000" y="4800600"/>
              <a:ext cx="304800" cy="990600"/>
            </a:xfrm>
            <a:prstGeom prst="line">
              <a:avLst/>
            </a:prstGeom>
            <a:noFill/>
            <a:ln w="38100">
              <a:solidFill>
                <a:srgbClr val="2B09BB"/>
              </a:solidFill>
              <a:round/>
              <a:headEnd/>
              <a:tailEnd/>
            </a:ln>
            <a:effectLst/>
          </p:spPr>
          <p:txBody>
            <a:bodyPr/>
            <a:lstStyle/>
            <a:p>
              <a:endParaRPr lang="en-CA"/>
            </a:p>
          </p:txBody>
        </p:sp>
        <p:sp>
          <p:nvSpPr>
            <p:cNvPr id="21510" name="Line 6"/>
            <p:cNvSpPr>
              <a:spLocks noChangeShapeType="1"/>
            </p:cNvSpPr>
            <p:nvPr/>
          </p:nvSpPr>
          <p:spPr bwMode="auto">
            <a:xfrm>
              <a:off x="2590800" y="4800600"/>
              <a:ext cx="152400" cy="990600"/>
            </a:xfrm>
            <a:prstGeom prst="line">
              <a:avLst/>
            </a:prstGeom>
            <a:noFill/>
            <a:ln w="38100">
              <a:solidFill>
                <a:srgbClr val="2B09BB"/>
              </a:solidFill>
              <a:round/>
              <a:headEnd/>
              <a:tailEnd/>
            </a:ln>
            <a:effectLst/>
          </p:spPr>
          <p:txBody>
            <a:bodyPr/>
            <a:lstStyle/>
            <a:p>
              <a:endParaRPr lang="en-CA"/>
            </a:p>
          </p:txBody>
        </p:sp>
        <p:sp>
          <p:nvSpPr>
            <p:cNvPr id="21511" name="Line 7"/>
            <p:cNvSpPr>
              <a:spLocks noChangeShapeType="1"/>
            </p:cNvSpPr>
            <p:nvPr/>
          </p:nvSpPr>
          <p:spPr bwMode="auto">
            <a:xfrm flipH="1" flipV="1">
              <a:off x="2133600" y="5715000"/>
              <a:ext cx="152400" cy="76200"/>
            </a:xfrm>
            <a:prstGeom prst="line">
              <a:avLst/>
            </a:prstGeom>
            <a:noFill/>
            <a:ln w="38100">
              <a:solidFill>
                <a:srgbClr val="2B09BB"/>
              </a:solidFill>
              <a:round/>
              <a:headEnd/>
              <a:tailEnd/>
            </a:ln>
            <a:effectLst/>
          </p:spPr>
          <p:txBody>
            <a:bodyPr/>
            <a:lstStyle/>
            <a:p>
              <a:endParaRPr lang="en-CA"/>
            </a:p>
          </p:txBody>
        </p:sp>
        <p:sp>
          <p:nvSpPr>
            <p:cNvPr id="21512" name="Line 8"/>
            <p:cNvSpPr>
              <a:spLocks noChangeShapeType="1"/>
            </p:cNvSpPr>
            <p:nvPr/>
          </p:nvSpPr>
          <p:spPr bwMode="auto">
            <a:xfrm flipH="1" flipV="1">
              <a:off x="2590800" y="5715000"/>
              <a:ext cx="152400" cy="76200"/>
            </a:xfrm>
            <a:prstGeom prst="line">
              <a:avLst/>
            </a:prstGeom>
            <a:noFill/>
            <a:ln w="38100">
              <a:solidFill>
                <a:srgbClr val="2B09BB"/>
              </a:solidFill>
              <a:round/>
              <a:headEnd/>
              <a:tailEnd/>
            </a:ln>
            <a:effectLst/>
          </p:spPr>
          <p:txBody>
            <a:bodyPr/>
            <a:lstStyle/>
            <a:p>
              <a:endParaRPr lang="en-CA"/>
            </a:p>
          </p:txBody>
        </p:sp>
        <p:sp>
          <p:nvSpPr>
            <p:cNvPr id="21516" name="Line 12"/>
            <p:cNvSpPr>
              <a:spLocks noChangeShapeType="1"/>
            </p:cNvSpPr>
            <p:nvPr/>
          </p:nvSpPr>
          <p:spPr bwMode="auto">
            <a:xfrm flipH="1">
              <a:off x="2286000" y="4114800"/>
              <a:ext cx="228600" cy="762000"/>
            </a:xfrm>
            <a:prstGeom prst="line">
              <a:avLst/>
            </a:prstGeom>
            <a:noFill/>
            <a:ln w="38100">
              <a:solidFill>
                <a:srgbClr val="2B09BB"/>
              </a:solidFill>
              <a:round/>
              <a:headEnd/>
              <a:tailEnd/>
            </a:ln>
            <a:effectLst/>
          </p:spPr>
          <p:txBody>
            <a:bodyPr/>
            <a:lstStyle/>
            <a:p>
              <a:endParaRPr lang="en-CA"/>
            </a:p>
          </p:txBody>
        </p:sp>
        <p:sp>
          <p:nvSpPr>
            <p:cNvPr id="21517" name="Line 13"/>
            <p:cNvSpPr>
              <a:spLocks noChangeShapeType="1"/>
            </p:cNvSpPr>
            <p:nvPr/>
          </p:nvSpPr>
          <p:spPr bwMode="auto">
            <a:xfrm>
              <a:off x="2590800" y="4114800"/>
              <a:ext cx="228600" cy="381000"/>
            </a:xfrm>
            <a:prstGeom prst="line">
              <a:avLst/>
            </a:prstGeom>
            <a:noFill/>
            <a:ln w="38100">
              <a:solidFill>
                <a:srgbClr val="2B09BB"/>
              </a:solidFill>
              <a:round/>
              <a:headEnd/>
              <a:tailEnd/>
            </a:ln>
            <a:effectLst/>
          </p:spPr>
          <p:txBody>
            <a:bodyPr/>
            <a:lstStyle/>
            <a:p>
              <a:endParaRPr lang="en-CA"/>
            </a:p>
          </p:txBody>
        </p:sp>
        <p:sp>
          <p:nvSpPr>
            <p:cNvPr id="21518" name="Line 14"/>
            <p:cNvSpPr>
              <a:spLocks noChangeShapeType="1"/>
            </p:cNvSpPr>
            <p:nvPr/>
          </p:nvSpPr>
          <p:spPr bwMode="auto">
            <a:xfrm flipH="1">
              <a:off x="2743200" y="4419600"/>
              <a:ext cx="76200" cy="457200"/>
            </a:xfrm>
            <a:prstGeom prst="line">
              <a:avLst/>
            </a:prstGeom>
            <a:noFill/>
            <a:ln w="38100">
              <a:solidFill>
                <a:srgbClr val="2B09BB"/>
              </a:solidFill>
              <a:round/>
              <a:headEnd/>
              <a:tailEnd/>
            </a:ln>
            <a:effectLst/>
          </p:spPr>
          <p:txBody>
            <a:bodyPr/>
            <a:lstStyle/>
            <a:p>
              <a:endParaRPr lang="en-CA"/>
            </a:p>
          </p:txBody>
        </p:sp>
      </p:grpSp>
      <p:grpSp>
        <p:nvGrpSpPr>
          <p:cNvPr id="3" name="Group 2">
            <a:extLst>
              <a:ext uri="{FF2B5EF4-FFF2-40B4-BE49-F238E27FC236}">
                <a16:creationId xmlns:a16="http://schemas.microsoft.com/office/drawing/2014/main" id="{A1B926E9-4C48-4CDF-A1CB-8884F4EA5461}"/>
              </a:ext>
            </a:extLst>
          </p:cNvPr>
          <p:cNvGrpSpPr/>
          <p:nvPr/>
        </p:nvGrpSpPr>
        <p:grpSpPr>
          <a:xfrm>
            <a:off x="2971800" y="3429000"/>
            <a:ext cx="685800" cy="2362200"/>
            <a:chOff x="2971800" y="3429000"/>
            <a:chExt cx="685800" cy="2362200"/>
          </a:xfrm>
        </p:grpSpPr>
        <p:sp>
          <p:nvSpPr>
            <p:cNvPr id="21519" name="Oval 15"/>
            <p:cNvSpPr>
              <a:spLocks noChangeArrowheads="1"/>
            </p:cNvSpPr>
            <p:nvPr/>
          </p:nvSpPr>
          <p:spPr bwMode="auto">
            <a:xfrm>
              <a:off x="3200400" y="3429000"/>
              <a:ext cx="304800" cy="381000"/>
            </a:xfrm>
            <a:prstGeom prst="ellipse">
              <a:avLst/>
            </a:prstGeom>
            <a:noFill/>
            <a:ln w="38100">
              <a:solidFill>
                <a:schemeClr val="accent2"/>
              </a:solidFill>
              <a:round/>
              <a:headEnd/>
              <a:tailEnd/>
            </a:ln>
            <a:effectLst/>
          </p:spPr>
          <p:txBody>
            <a:bodyPr wrap="none" anchor="ctr"/>
            <a:lstStyle/>
            <a:p>
              <a:endParaRPr lang="en-CA"/>
            </a:p>
          </p:txBody>
        </p:sp>
        <p:sp>
          <p:nvSpPr>
            <p:cNvPr id="21520" name="Line 16"/>
            <p:cNvSpPr>
              <a:spLocks noChangeShapeType="1"/>
            </p:cNvSpPr>
            <p:nvPr/>
          </p:nvSpPr>
          <p:spPr bwMode="auto">
            <a:xfrm>
              <a:off x="3352800" y="3810000"/>
              <a:ext cx="76200" cy="990600"/>
            </a:xfrm>
            <a:prstGeom prst="line">
              <a:avLst/>
            </a:prstGeom>
            <a:noFill/>
            <a:ln w="38100">
              <a:solidFill>
                <a:schemeClr val="accent2"/>
              </a:solidFill>
              <a:round/>
              <a:headEnd/>
              <a:tailEnd/>
            </a:ln>
            <a:effectLst/>
          </p:spPr>
          <p:txBody>
            <a:bodyPr/>
            <a:lstStyle/>
            <a:p>
              <a:endParaRPr lang="en-CA"/>
            </a:p>
          </p:txBody>
        </p:sp>
        <p:sp>
          <p:nvSpPr>
            <p:cNvPr id="21521" name="Line 17"/>
            <p:cNvSpPr>
              <a:spLocks noChangeShapeType="1"/>
            </p:cNvSpPr>
            <p:nvPr/>
          </p:nvSpPr>
          <p:spPr bwMode="auto">
            <a:xfrm flipH="1">
              <a:off x="3124200" y="4800600"/>
              <a:ext cx="304800" cy="990600"/>
            </a:xfrm>
            <a:prstGeom prst="line">
              <a:avLst/>
            </a:prstGeom>
            <a:noFill/>
            <a:ln w="38100">
              <a:solidFill>
                <a:schemeClr val="accent2"/>
              </a:solidFill>
              <a:round/>
              <a:headEnd/>
              <a:tailEnd/>
            </a:ln>
            <a:effectLst/>
          </p:spPr>
          <p:txBody>
            <a:bodyPr/>
            <a:lstStyle/>
            <a:p>
              <a:endParaRPr lang="en-CA"/>
            </a:p>
          </p:txBody>
        </p:sp>
        <p:sp>
          <p:nvSpPr>
            <p:cNvPr id="21522" name="Line 18"/>
            <p:cNvSpPr>
              <a:spLocks noChangeShapeType="1"/>
            </p:cNvSpPr>
            <p:nvPr/>
          </p:nvSpPr>
          <p:spPr bwMode="auto">
            <a:xfrm>
              <a:off x="3429000" y="4800600"/>
              <a:ext cx="152400" cy="990600"/>
            </a:xfrm>
            <a:prstGeom prst="line">
              <a:avLst/>
            </a:prstGeom>
            <a:noFill/>
            <a:ln w="38100">
              <a:solidFill>
                <a:schemeClr val="accent2"/>
              </a:solidFill>
              <a:round/>
              <a:headEnd/>
              <a:tailEnd/>
            </a:ln>
            <a:effectLst/>
          </p:spPr>
          <p:txBody>
            <a:bodyPr/>
            <a:lstStyle/>
            <a:p>
              <a:endParaRPr lang="en-CA"/>
            </a:p>
          </p:txBody>
        </p:sp>
        <p:sp>
          <p:nvSpPr>
            <p:cNvPr id="21523" name="Line 19"/>
            <p:cNvSpPr>
              <a:spLocks noChangeShapeType="1"/>
            </p:cNvSpPr>
            <p:nvPr/>
          </p:nvSpPr>
          <p:spPr bwMode="auto">
            <a:xfrm flipH="1" flipV="1">
              <a:off x="2971800" y="5715000"/>
              <a:ext cx="152400" cy="76200"/>
            </a:xfrm>
            <a:prstGeom prst="line">
              <a:avLst/>
            </a:prstGeom>
            <a:noFill/>
            <a:ln w="38100">
              <a:solidFill>
                <a:schemeClr val="accent2"/>
              </a:solidFill>
              <a:round/>
              <a:headEnd/>
              <a:tailEnd/>
            </a:ln>
            <a:effectLst/>
          </p:spPr>
          <p:txBody>
            <a:bodyPr/>
            <a:lstStyle/>
            <a:p>
              <a:endParaRPr lang="en-CA"/>
            </a:p>
          </p:txBody>
        </p:sp>
        <p:sp>
          <p:nvSpPr>
            <p:cNvPr id="21524" name="Line 20"/>
            <p:cNvSpPr>
              <a:spLocks noChangeShapeType="1"/>
            </p:cNvSpPr>
            <p:nvPr/>
          </p:nvSpPr>
          <p:spPr bwMode="auto">
            <a:xfrm flipH="1" flipV="1">
              <a:off x="3429000" y="5715000"/>
              <a:ext cx="152400" cy="76200"/>
            </a:xfrm>
            <a:prstGeom prst="line">
              <a:avLst/>
            </a:prstGeom>
            <a:noFill/>
            <a:ln w="38100">
              <a:solidFill>
                <a:schemeClr val="accent2"/>
              </a:solidFill>
              <a:round/>
              <a:headEnd/>
              <a:tailEnd/>
            </a:ln>
            <a:effectLst/>
          </p:spPr>
          <p:txBody>
            <a:bodyPr/>
            <a:lstStyle/>
            <a:p>
              <a:endParaRPr lang="en-CA"/>
            </a:p>
          </p:txBody>
        </p:sp>
        <p:sp>
          <p:nvSpPr>
            <p:cNvPr id="21525" name="Line 21"/>
            <p:cNvSpPr>
              <a:spLocks noChangeShapeType="1"/>
            </p:cNvSpPr>
            <p:nvPr/>
          </p:nvSpPr>
          <p:spPr bwMode="auto">
            <a:xfrm flipH="1">
              <a:off x="3124200" y="4114800"/>
              <a:ext cx="228600" cy="762000"/>
            </a:xfrm>
            <a:prstGeom prst="line">
              <a:avLst/>
            </a:prstGeom>
            <a:noFill/>
            <a:ln w="38100">
              <a:solidFill>
                <a:schemeClr val="accent2"/>
              </a:solidFill>
              <a:round/>
              <a:headEnd/>
              <a:tailEnd/>
            </a:ln>
            <a:effectLst/>
          </p:spPr>
          <p:txBody>
            <a:bodyPr/>
            <a:lstStyle/>
            <a:p>
              <a:endParaRPr lang="en-CA"/>
            </a:p>
          </p:txBody>
        </p:sp>
        <p:sp>
          <p:nvSpPr>
            <p:cNvPr id="21526" name="Line 22"/>
            <p:cNvSpPr>
              <a:spLocks noChangeShapeType="1"/>
            </p:cNvSpPr>
            <p:nvPr/>
          </p:nvSpPr>
          <p:spPr bwMode="auto">
            <a:xfrm>
              <a:off x="3429000" y="4114800"/>
              <a:ext cx="228600" cy="381000"/>
            </a:xfrm>
            <a:prstGeom prst="line">
              <a:avLst/>
            </a:prstGeom>
            <a:noFill/>
            <a:ln w="38100">
              <a:solidFill>
                <a:schemeClr val="accent2"/>
              </a:solidFill>
              <a:round/>
              <a:headEnd/>
              <a:tailEnd/>
            </a:ln>
            <a:effectLst/>
          </p:spPr>
          <p:txBody>
            <a:bodyPr/>
            <a:lstStyle/>
            <a:p>
              <a:endParaRPr lang="en-CA"/>
            </a:p>
          </p:txBody>
        </p:sp>
        <p:sp>
          <p:nvSpPr>
            <p:cNvPr id="21527" name="Line 23"/>
            <p:cNvSpPr>
              <a:spLocks noChangeShapeType="1"/>
            </p:cNvSpPr>
            <p:nvPr/>
          </p:nvSpPr>
          <p:spPr bwMode="auto">
            <a:xfrm flipH="1">
              <a:off x="3581400" y="4419600"/>
              <a:ext cx="76200" cy="457200"/>
            </a:xfrm>
            <a:prstGeom prst="line">
              <a:avLst/>
            </a:prstGeom>
            <a:noFill/>
            <a:ln w="38100">
              <a:solidFill>
                <a:schemeClr val="accent2"/>
              </a:solidFill>
              <a:round/>
              <a:headEnd/>
              <a:tailEnd/>
            </a:ln>
            <a:effectLst/>
          </p:spPr>
          <p:txBody>
            <a:bodyPr/>
            <a:lstStyle/>
            <a:p>
              <a:endParaRPr lang="en-CA"/>
            </a:p>
          </p:txBody>
        </p:sp>
      </p:grpSp>
      <p:grpSp>
        <p:nvGrpSpPr>
          <p:cNvPr id="4" name="Group 3">
            <a:extLst>
              <a:ext uri="{FF2B5EF4-FFF2-40B4-BE49-F238E27FC236}">
                <a16:creationId xmlns:a16="http://schemas.microsoft.com/office/drawing/2014/main" id="{1FCD4433-06E3-4855-AE49-91BA5DA74150}"/>
              </a:ext>
            </a:extLst>
          </p:cNvPr>
          <p:cNvGrpSpPr/>
          <p:nvPr/>
        </p:nvGrpSpPr>
        <p:grpSpPr>
          <a:xfrm>
            <a:off x="3733800" y="3429000"/>
            <a:ext cx="685800" cy="2362200"/>
            <a:chOff x="3733800" y="3429000"/>
            <a:chExt cx="685800" cy="2362200"/>
          </a:xfrm>
        </p:grpSpPr>
        <p:sp>
          <p:nvSpPr>
            <p:cNvPr id="21556" name="Oval 52"/>
            <p:cNvSpPr>
              <a:spLocks noChangeArrowheads="1"/>
            </p:cNvSpPr>
            <p:nvPr/>
          </p:nvSpPr>
          <p:spPr bwMode="auto">
            <a:xfrm>
              <a:off x="3962400" y="3429000"/>
              <a:ext cx="304800" cy="381000"/>
            </a:xfrm>
            <a:prstGeom prst="ellipse">
              <a:avLst/>
            </a:prstGeom>
            <a:noFill/>
            <a:ln w="38100">
              <a:solidFill>
                <a:srgbClr val="FF0000"/>
              </a:solidFill>
              <a:round/>
              <a:headEnd/>
              <a:tailEnd/>
            </a:ln>
            <a:effectLst/>
          </p:spPr>
          <p:txBody>
            <a:bodyPr wrap="none" anchor="ctr"/>
            <a:lstStyle/>
            <a:p>
              <a:endParaRPr lang="en-CA"/>
            </a:p>
          </p:txBody>
        </p:sp>
        <p:sp>
          <p:nvSpPr>
            <p:cNvPr id="21557" name="Line 53"/>
            <p:cNvSpPr>
              <a:spLocks noChangeShapeType="1"/>
            </p:cNvSpPr>
            <p:nvPr/>
          </p:nvSpPr>
          <p:spPr bwMode="auto">
            <a:xfrm>
              <a:off x="4114800" y="3810000"/>
              <a:ext cx="76200" cy="990600"/>
            </a:xfrm>
            <a:prstGeom prst="line">
              <a:avLst/>
            </a:prstGeom>
            <a:noFill/>
            <a:ln w="38100">
              <a:solidFill>
                <a:srgbClr val="FF0000"/>
              </a:solidFill>
              <a:round/>
              <a:headEnd/>
              <a:tailEnd/>
            </a:ln>
            <a:effectLst/>
          </p:spPr>
          <p:txBody>
            <a:bodyPr/>
            <a:lstStyle/>
            <a:p>
              <a:endParaRPr lang="en-CA"/>
            </a:p>
          </p:txBody>
        </p:sp>
        <p:sp>
          <p:nvSpPr>
            <p:cNvPr id="21558" name="Line 54"/>
            <p:cNvSpPr>
              <a:spLocks noChangeShapeType="1"/>
            </p:cNvSpPr>
            <p:nvPr/>
          </p:nvSpPr>
          <p:spPr bwMode="auto">
            <a:xfrm flipH="1">
              <a:off x="3886200" y="4800600"/>
              <a:ext cx="304800" cy="990600"/>
            </a:xfrm>
            <a:prstGeom prst="line">
              <a:avLst/>
            </a:prstGeom>
            <a:noFill/>
            <a:ln w="38100">
              <a:solidFill>
                <a:srgbClr val="FF0000"/>
              </a:solidFill>
              <a:round/>
              <a:headEnd/>
              <a:tailEnd/>
            </a:ln>
            <a:effectLst/>
          </p:spPr>
          <p:txBody>
            <a:bodyPr/>
            <a:lstStyle/>
            <a:p>
              <a:endParaRPr lang="en-CA"/>
            </a:p>
          </p:txBody>
        </p:sp>
        <p:sp>
          <p:nvSpPr>
            <p:cNvPr id="21559" name="Line 55"/>
            <p:cNvSpPr>
              <a:spLocks noChangeShapeType="1"/>
            </p:cNvSpPr>
            <p:nvPr/>
          </p:nvSpPr>
          <p:spPr bwMode="auto">
            <a:xfrm>
              <a:off x="4191000" y="4800600"/>
              <a:ext cx="152400" cy="990600"/>
            </a:xfrm>
            <a:prstGeom prst="line">
              <a:avLst/>
            </a:prstGeom>
            <a:noFill/>
            <a:ln w="38100">
              <a:solidFill>
                <a:srgbClr val="FF0000"/>
              </a:solidFill>
              <a:round/>
              <a:headEnd/>
              <a:tailEnd/>
            </a:ln>
            <a:effectLst/>
          </p:spPr>
          <p:txBody>
            <a:bodyPr/>
            <a:lstStyle/>
            <a:p>
              <a:endParaRPr lang="en-CA"/>
            </a:p>
          </p:txBody>
        </p:sp>
        <p:sp>
          <p:nvSpPr>
            <p:cNvPr id="21560" name="Line 56"/>
            <p:cNvSpPr>
              <a:spLocks noChangeShapeType="1"/>
            </p:cNvSpPr>
            <p:nvPr/>
          </p:nvSpPr>
          <p:spPr bwMode="auto">
            <a:xfrm flipH="1" flipV="1">
              <a:off x="3733800" y="5715000"/>
              <a:ext cx="152400" cy="76200"/>
            </a:xfrm>
            <a:prstGeom prst="line">
              <a:avLst/>
            </a:prstGeom>
            <a:noFill/>
            <a:ln w="38100">
              <a:solidFill>
                <a:srgbClr val="FF0000"/>
              </a:solidFill>
              <a:round/>
              <a:headEnd/>
              <a:tailEnd/>
            </a:ln>
            <a:effectLst/>
          </p:spPr>
          <p:txBody>
            <a:bodyPr/>
            <a:lstStyle/>
            <a:p>
              <a:endParaRPr lang="en-CA"/>
            </a:p>
          </p:txBody>
        </p:sp>
        <p:sp>
          <p:nvSpPr>
            <p:cNvPr id="21561" name="Line 57"/>
            <p:cNvSpPr>
              <a:spLocks noChangeShapeType="1"/>
            </p:cNvSpPr>
            <p:nvPr/>
          </p:nvSpPr>
          <p:spPr bwMode="auto">
            <a:xfrm flipH="1" flipV="1">
              <a:off x="4191000" y="5715000"/>
              <a:ext cx="152400" cy="76200"/>
            </a:xfrm>
            <a:prstGeom prst="line">
              <a:avLst/>
            </a:prstGeom>
            <a:noFill/>
            <a:ln w="38100">
              <a:solidFill>
                <a:srgbClr val="FF0000"/>
              </a:solidFill>
              <a:round/>
              <a:headEnd/>
              <a:tailEnd/>
            </a:ln>
            <a:effectLst/>
          </p:spPr>
          <p:txBody>
            <a:bodyPr/>
            <a:lstStyle/>
            <a:p>
              <a:endParaRPr lang="en-CA"/>
            </a:p>
          </p:txBody>
        </p:sp>
        <p:sp>
          <p:nvSpPr>
            <p:cNvPr id="21562" name="Line 58"/>
            <p:cNvSpPr>
              <a:spLocks noChangeShapeType="1"/>
            </p:cNvSpPr>
            <p:nvPr/>
          </p:nvSpPr>
          <p:spPr bwMode="auto">
            <a:xfrm flipH="1">
              <a:off x="3886200" y="4114800"/>
              <a:ext cx="228600" cy="762000"/>
            </a:xfrm>
            <a:prstGeom prst="line">
              <a:avLst/>
            </a:prstGeom>
            <a:noFill/>
            <a:ln w="38100">
              <a:solidFill>
                <a:srgbClr val="FF0000"/>
              </a:solidFill>
              <a:round/>
              <a:headEnd/>
              <a:tailEnd/>
            </a:ln>
            <a:effectLst/>
          </p:spPr>
          <p:txBody>
            <a:bodyPr/>
            <a:lstStyle/>
            <a:p>
              <a:endParaRPr lang="en-CA"/>
            </a:p>
          </p:txBody>
        </p:sp>
        <p:sp>
          <p:nvSpPr>
            <p:cNvPr id="21563" name="Line 59"/>
            <p:cNvSpPr>
              <a:spLocks noChangeShapeType="1"/>
            </p:cNvSpPr>
            <p:nvPr/>
          </p:nvSpPr>
          <p:spPr bwMode="auto">
            <a:xfrm>
              <a:off x="4191000" y="4114800"/>
              <a:ext cx="228600" cy="381000"/>
            </a:xfrm>
            <a:prstGeom prst="line">
              <a:avLst/>
            </a:prstGeom>
            <a:noFill/>
            <a:ln w="38100">
              <a:solidFill>
                <a:srgbClr val="FF0000"/>
              </a:solidFill>
              <a:round/>
              <a:headEnd/>
              <a:tailEnd/>
            </a:ln>
            <a:effectLst/>
          </p:spPr>
          <p:txBody>
            <a:bodyPr/>
            <a:lstStyle/>
            <a:p>
              <a:endParaRPr lang="en-CA"/>
            </a:p>
          </p:txBody>
        </p:sp>
        <p:sp>
          <p:nvSpPr>
            <p:cNvPr id="21564" name="Line 60"/>
            <p:cNvSpPr>
              <a:spLocks noChangeShapeType="1"/>
            </p:cNvSpPr>
            <p:nvPr/>
          </p:nvSpPr>
          <p:spPr bwMode="auto">
            <a:xfrm flipH="1">
              <a:off x="4343400" y="4419600"/>
              <a:ext cx="76200" cy="457200"/>
            </a:xfrm>
            <a:prstGeom prst="line">
              <a:avLst/>
            </a:prstGeom>
            <a:noFill/>
            <a:ln w="38100">
              <a:solidFill>
                <a:srgbClr val="FF0000"/>
              </a:solidFill>
              <a:round/>
              <a:headEnd/>
              <a:tailEnd/>
            </a:ln>
            <a:effectLst/>
          </p:spPr>
          <p:txBody>
            <a:bodyPr/>
            <a:lstStyle/>
            <a:p>
              <a:endParaRPr lang="en-CA"/>
            </a:p>
          </p:txBody>
        </p:sp>
      </p:grpSp>
      <p:grpSp>
        <p:nvGrpSpPr>
          <p:cNvPr id="5" name="Group 4">
            <a:extLst>
              <a:ext uri="{FF2B5EF4-FFF2-40B4-BE49-F238E27FC236}">
                <a16:creationId xmlns:a16="http://schemas.microsoft.com/office/drawing/2014/main" id="{900668A3-9D70-4D36-A15C-82956BB4D07C}"/>
              </a:ext>
            </a:extLst>
          </p:cNvPr>
          <p:cNvGrpSpPr/>
          <p:nvPr/>
        </p:nvGrpSpPr>
        <p:grpSpPr>
          <a:xfrm>
            <a:off x="4495800" y="3429000"/>
            <a:ext cx="685800" cy="2362200"/>
            <a:chOff x="4495800" y="3429000"/>
            <a:chExt cx="685800" cy="2362200"/>
          </a:xfrm>
        </p:grpSpPr>
        <p:sp>
          <p:nvSpPr>
            <p:cNvPr id="21565" name="Oval 61"/>
            <p:cNvSpPr>
              <a:spLocks noChangeArrowheads="1"/>
            </p:cNvSpPr>
            <p:nvPr/>
          </p:nvSpPr>
          <p:spPr bwMode="auto">
            <a:xfrm>
              <a:off x="4724400" y="3429000"/>
              <a:ext cx="304800" cy="381000"/>
            </a:xfrm>
            <a:prstGeom prst="ellipse">
              <a:avLst/>
            </a:prstGeom>
            <a:noFill/>
            <a:ln w="38100">
              <a:solidFill>
                <a:srgbClr val="7030A0"/>
              </a:solidFill>
              <a:round/>
              <a:headEnd/>
              <a:tailEnd/>
            </a:ln>
            <a:effectLst/>
          </p:spPr>
          <p:txBody>
            <a:bodyPr wrap="none" anchor="ctr"/>
            <a:lstStyle/>
            <a:p>
              <a:endParaRPr lang="en-CA"/>
            </a:p>
          </p:txBody>
        </p:sp>
        <p:sp>
          <p:nvSpPr>
            <p:cNvPr id="21566" name="Line 62"/>
            <p:cNvSpPr>
              <a:spLocks noChangeShapeType="1"/>
            </p:cNvSpPr>
            <p:nvPr/>
          </p:nvSpPr>
          <p:spPr bwMode="auto">
            <a:xfrm>
              <a:off x="4876800" y="3810000"/>
              <a:ext cx="76200" cy="990600"/>
            </a:xfrm>
            <a:prstGeom prst="line">
              <a:avLst/>
            </a:prstGeom>
            <a:noFill/>
            <a:ln w="38100">
              <a:solidFill>
                <a:srgbClr val="7030A0"/>
              </a:solidFill>
              <a:round/>
              <a:headEnd/>
              <a:tailEnd/>
            </a:ln>
            <a:effectLst/>
          </p:spPr>
          <p:txBody>
            <a:bodyPr/>
            <a:lstStyle/>
            <a:p>
              <a:endParaRPr lang="en-CA"/>
            </a:p>
          </p:txBody>
        </p:sp>
        <p:sp>
          <p:nvSpPr>
            <p:cNvPr id="21567" name="Line 63"/>
            <p:cNvSpPr>
              <a:spLocks noChangeShapeType="1"/>
            </p:cNvSpPr>
            <p:nvPr/>
          </p:nvSpPr>
          <p:spPr bwMode="auto">
            <a:xfrm flipH="1">
              <a:off x="4648200" y="4800600"/>
              <a:ext cx="304800" cy="990600"/>
            </a:xfrm>
            <a:prstGeom prst="line">
              <a:avLst/>
            </a:prstGeom>
            <a:noFill/>
            <a:ln w="38100">
              <a:solidFill>
                <a:srgbClr val="7030A0"/>
              </a:solidFill>
              <a:round/>
              <a:headEnd/>
              <a:tailEnd/>
            </a:ln>
            <a:effectLst/>
          </p:spPr>
          <p:txBody>
            <a:bodyPr/>
            <a:lstStyle/>
            <a:p>
              <a:endParaRPr lang="en-CA"/>
            </a:p>
          </p:txBody>
        </p:sp>
        <p:sp>
          <p:nvSpPr>
            <p:cNvPr id="21568" name="Line 64"/>
            <p:cNvSpPr>
              <a:spLocks noChangeShapeType="1"/>
            </p:cNvSpPr>
            <p:nvPr/>
          </p:nvSpPr>
          <p:spPr bwMode="auto">
            <a:xfrm>
              <a:off x="4953000" y="4800600"/>
              <a:ext cx="152400" cy="990600"/>
            </a:xfrm>
            <a:prstGeom prst="line">
              <a:avLst/>
            </a:prstGeom>
            <a:noFill/>
            <a:ln w="38100">
              <a:solidFill>
                <a:srgbClr val="7030A0"/>
              </a:solidFill>
              <a:round/>
              <a:headEnd/>
              <a:tailEnd/>
            </a:ln>
            <a:effectLst/>
          </p:spPr>
          <p:txBody>
            <a:bodyPr/>
            <a:lstStyle/>
            <a:p>
              <a:endParaRPr lang="en-CA"/>
            </a:p>
          </p:txBody>
        </p:sp>
        <p:sp>
          <p:nvSpPr>
            <p:cNvPr id="21569" name="Line 65"/>
            <p:cNvSpPr>
              <a:spLocks noChangeShapeType="1"/>
            </p:cNvSpPr>
            <p:nvPr/>
          </p:nvSpPr>
          <p:spPr bwMode="auto">
            <a:xfrm flipH="1" flipV="1">
              <a:off x="4495800" y="5715000"/>
              <a:ext cx="152400" cy="76200"/>
            </a:xfrm>
            <a:prstGeom prst="line">
              <a:avLst/>
            </a:prstGeom>
            <a:noFill/>
            <a:ln w="38100">
              <a:solidFill>
                <a:srgbClr val="7030A0"/>
              </a:solidFill>
              <a:round/>
              <a:headEnd/>
              <a:tailEnd/>
            </a:ln>
            <a:effectLst/>
          </p:spPr>
          <p:txBody>
            <a:bodyPr/>
            <a:lstStyle/>
            <a:p>
              <a:endParaRPr lang="en-CA"/>
            </a:p>
          </p:txBody>
        </p:sp>
        <p:sp>
          <p:nvSpPr>
            <p:cNvPr id="21570" name="Line 66"/>
            <p:cNvSpPr>
              <a:spLocks noChangeShapeType="1"/>
            </p:cNvSpPr>
            <p:nvPr/>
          </p:nvSpPr>
          <p:spPr bwMode="auto">
            <a:xfrm flipH="1" flipV="1">
              <a:off x="4953000" y="5715000"/>
              <a:ext cx="152400" cy="76200"/>
            </a:xfrm>
            <a:prstGeom prst="line">
              <a:avLst/>
            </a:prstGeom>
            <a:noFill/>
            <a:ln w="38100">
              <a:solidFill>
                <a:srgbClr val="7030A0"/>
              </a:solidFill>
              <a:round/>
              <a:headEnd/>
              <a:tailEnd/>
            </a:ln>
            <a:effectLst/>
          </p:spPr>
          <p:txBody>
            <a:bodyPr/>
            <a:lstStyle/>
            <a:p>
              <a:endParaRPr lang="en-CA"/>
            </a:p>
          </p:txBody>
        </p:sp>
        <p:sp>
          <p:nvSpPr>
            <p:cNvPr id="21571" name="Line 67"/>
            <p:cNvSpPr>
              <a:spLocks noChangeShapeType="1"/>
            </p:cNvSpPr>
            <p:nvPr/>
          </p:nvSpPr>
          <p:spPr bwMode="auto">
            <a:xfrm flipH="1">
              <a:off x="4648200" y="4114800"/>
              <a:ext cx="228600" cy="762000"/>
            </a:xfrm>
            <a:prstGeom prst="line">
              <a:avLst/>
            </a:prstGeom>
            <a:noFill/>
            <a:ln w="38100">
              <a:solidFill>
                <a:srgbClr val="7030A0"/>
              </a:solidFill>
              <a:round/>
              <a:headEnd/>
              <a:tailEnd/>
            </a:ln>
            <a:effectLst/>
          </p:spPr>
          <p:txBody>
            <a:bodyPr/>
            <a:lstStyle/>
            <a:p>
              <a:endParaRPr lang="en-CA"/>
            </a:p>
          </p:txBody>
        </p:sp>
        <p:sp>
          <p:nvSpPr>
            <p:cNvPr id="21572" name="Line 68"/>
            <p:cNvSpPr>
              <a:spLocks noChangeShapeType="1"/>
            </p:cNvSpPr>
            <p:nvPr/>
          </p:nvSpPr>
          <p:spPr bwMode="auto">
            <a:xfrm>
              <a:off x="4953000" y="4114800"/>
              <a:ext cx="228600" cy="381000"/>
            </a:xfrm>
            <a:prstGeom prst="line">
              <a:avLst/>
            </a:prstGeom>
            <a:noFill/>
            <a:ln w="38100">
              <a:solidFill>
                <a:srgbClr val="7030A0"/>
              </a:solidFill>
              <a:round/>
              <a:headEnd/>
              <a:tailEnd/>
            </a:ln>
            <a:effectLst/>
          </p:spPr>
          <p:txBody>
            <a:bodyPr/>
            <a:lstStyle/>
            <a:p>
              <a:endParaRPr lang="en-CA"/>
            </a:p>
          </p:txBody>
        </p:sp>
        <p:sp>
          <p:nvSpPr>
            <p:cNvPr id="21573" name="Line 69"/>
            <p:cNvSpPr>
              <a:spLocks noChangeShapeType="1"/>
            </p:cNvSpPr>
            <p:nvPr/>
          </p:nvSpPr>
          <p:spPr bwMode="auto">
            <a:xfrm flipH="1">
              <a:off x="5105400" y="4419600"/>
              <a:ext cx="76200" cy="457200"/>
            </a:xfrm>
            <a:prstGeom prst="line">
              <a:avLst/>
            </a:prstGeom>
            <a:noFill/>
            <a:ln w="38100">
              <a:solidFill>
                <a:srgbClr val="7030A0"/>
              </a:solidFill>
              <a:round/>
              <a:headEnd/>
              <a:tailEnd/>
            </a:ln>
            <a:effectLst/>
          </p:spPr>
          <p:txBody>
            <a:bodyPr/>
            <a:lstStyle/>
            <a:p>
              <a:endParaRPr lang="en-CA"/>
            </a:p>
          </p:txBody>
        </p:sp>
      </p:grpSp>
      <p:grpSp>
        <p:nvGrpSpPr>
          <p:cNvPr id="6" name="Group 5">
            <a:extLst>
              <a:ext uri="{FF2B5EF4-FFF2-40B4-BE49-F238E27FC236}">
                <a16:creationId xmlns:a16="http://schemas.microsoft.com/office/drawing/2014/main" id="{32881F25-8E7E-4592-9674-AB11A409543E}"/>
              </a:ext>
            </a:extLst>
          </p:cNvPr>
          <p:cNvGrpSpPr/>
          <p:nvPr/>
        </p:nvGrpSpPr>
        <p:grpSpPr>
          <a:xfrm>
            <a:off x="5257800" y="3429000"/>
            <a:ext cx="685800" cy="2362200"/>
            <a:chOff x="5257800" y="3429000"/>
            <a:chExt cx="685800" cy="2362200"/>
          </a:xfrm>
        </p:grpSpPr>
        <p:sp>
          <p:nvSpPr>
            <p:cNvPr id="21574" name="Oval 70"/>
            <p:cNvSpPr>
              <a:spLocks noChangeArrowheads="1"/>
            </p:cNvSpPr>
            <p:nvPr/>
          </p:nvSpPr>
          <p:spPr bwMode="auto">
            <a:xfrm>
              <a:off x="5486400" y="3429000"/>
              <a:ext cx="304800" cy="381000"/>
            </a:xfrm>
            <a:prstGeom prst="ellipse">
              <a:avLst/>
            </a:prstGeom>
            <a:noFill/>
            <a:ln w="38100">
              <a:solidFill>
                <a:srgbClr val="FE22DF"/>
              </a:solidFill>
              <a:round/>
              <a:headEnd/>
              <a:tailEnd/>
            </a:ln>
            <a:effectLst/>
          </p:spPr>
          <p:txBody>
            <a:bodyPr wrap="none" anchor="ctr"/>
            <a:lstStyle/>
            <a:p>
              <a:endParaRPr lang="en-CA"/>
            </a:p>
          </p:txBody>
        </p:sp>
        <p:sp>
          <p:nvSpPr>
            <p:cNvPr id="21575" name="Line 71"/>
            <p:cNvSpPr>
              <a:spLocks noChangeShapeType="1"/>
            </p:cNvSpPr>
            <p:nvPr/>
          </p:nvSpPr>
          <p:spPr bwMode="auto">
            <a:xfrm>
              <a:off x="5638800" y="3810000"/>
              <a:ext cx="76200" cy="990600"/>
            </a:xfrm>
            <a:prstGeom prst="line">
              <a:avLst/>
            </a:prstGeom>
            <a:noFill/>
            <a:ln w="38100">
              <a:solidFill>
                <a:srgbClr val="FE22DF"/>
              </a:solidFill>
              <a:round/>
              <a:headEnd/>
              <a:tailEnd/>
            </a:ln>
            <a:effectLst/>
          </p:spPr>
          <p:txBody>
            <a:bodyPr/>
            <a:lstStyle/>
            <a:p>
              <a:endParaRPr lang="en-CA"/>
            </a:p>
          </p:txBody>
        </p:sp>
        <p:sp>
          <p:nvSpPr>
            <p:cNvPr id="21576" name="Line 72"/>
            <p:cNvSpPr>
              <a:spLocks noChangeShapeType="1"/>
            </p:cNvSpPr>
            <p:nvPr/>
          </p:nvSpPr>
          <p:spPr bwMode="auto">
            <a:xfrm flipH="1">
              <a:off x="5410200" y="4800600"/>
              <a:ext cx="304800" cy="990600"/>
            </a:xfrm>
            <a:prstGeom prst="line">
              <a:avLst/>
            </a:prstGeom>
            <a:noFill/>
            <a:ln w="38100">
              <a:solidFill>
                <a:srgbClr val="FE22DF"/>
              </a:solidFill>
              <a:round/>
              <a:headEnd/>
              <a:tailEnd/>
            </a:ln>
            <a:effectLst/>
          </p:spPr>
          <p:txBody>
            <a:bodyPr/>
            <a:lstStyle/>
            <a:p>
              <a:endParaRPr lang="en-CA"/>
            </a:p>
          </p:txBody>
        </p:sp>
        <p:sp>
          <p:nvSpPr>
            <p:cNvPr id="21577" name="Line 73"/>
            <p:cNvSpPr>
              <a:spLocks noChangeShapeType="1"/>
            </p:cNvSpPr>
            <p:nvPr/>
          </p:nvSpPr>
          <p:spPr bwMode="auto">
            <a:xfrm>
              <a:off x="5715000" y="4800600"/>
              <a:ext cx="152400" cy="990600"/>
            </a:xfrm>
            <a:prstGeom prst="line">
              <a:avLst/>
            </a:prstGeom>
            <a:noFill/>
            <a:ln w="38100">
              <a:solidFill>
                <a:srgbClr val="FE22DF"/>
              </a:solidFill>
              <a:round/>
              <a:headEnd/>
              <a:tailEnd/>
            </a:ln>
            <a:effectLst/>
          </p:spPr>
          <p:txBody>
            <a:bodyPr/>
            <a:lstStyle/>
            <a:p>
              <a:endParaRPr lang="en-CA"/>
            </a:p>
          </p:txBody>
        </p:sp>
        <p:sp>
          <p:nvSpPr>
            <p:cNvPr id="21578" name="Line 74"/>
            <p:cNvSpPr>
              <a:spLocks noChangeShapeType="1"/>
            </p:cNvSpPr>
            <p:nvPr/>
          </p:nvSpPr>
          <p:spPr bwMode="auto">
            <a:xfrm flipH="1" flipV="1">
              <a:off x="5257800" y="5715000"/>
              <a:ext cx="152400" cy="76200"/>
            </a:xfrm>
            <a:prstGeom prst="line">
              <a:avLst/>
            </a:prstGeom>
            <a:noFill/>
            <a:ln w="38100">
              <a:solidFill>
                <a:srgbClr val="FE22DF"/>
              </a:solidFill>
              <a:round/>
              <a:headEnd/>
              <a:tailEnd/>
            </a:ln>
            <a:effectLst/>
          </p:spPr>
          <p:txBody>
            <a:bodyPr/>
            <a:lstStyle/>
            <a:p>
              <a:endParaRPr lang="en-CA"/>
            </a:p>
          </p:txBody>
        </p:sp>
        <p:sp>
          <p:nvSpPr>
            <p:cNvPr id="21579" name="Line 75"/>
            <p:cNvSpPr>
              <a:spLocks noChangeShapeType="1"/>
            </p:cNvSpPr>
            <p:nvPr/>
          </p:nvSpPr>
          <p:spPr bwMode="auto">
            <a:xfrm flipH="1" flipV="1">
              <a:off x="5715000" y="5715000"/>
              <a:ext cx="152400" cy="76200"/>
            </a:xfrm>
            <a:prstGeom prst="line">
              <a:avLst/>
            </a:prstGeom>
            <a:noFill/>
            <a:ln w="38100">
              <a:solidFill>
                <a:srgbClr val="FE22DF"/>
              </a:solidFill>
              <a:round/>
              <a:headEnd/>
              <a:tailEnd/>
            </a:ln>
            <a:effectLst/>
          </p:spPr>
          <p:txBody>
            <a:bodyPr/>
            <a:lstStyle/>
            <a:p>
              <a:endParaRPr lang="en-CA"/>
            </a:p>
          </p:txBody>
        </p:sp>
        <p:sp>
          <p:nvSpPr>
            <p:cNvPr id="21580" name="Line 76"/>
            <p:cNvSpPr>
              <a:spLocks noChangeShapeType="1"/>
            </p:cNvSpPr>
            <p:nvPr/>
          </p:nvSpPr>
          <p:spPr bwMode="auto">
            <a:xfrm flipH="1">
              <a:off x="5410200" y="4114800"/>
              <a:ext cx="228600" cy="762000"/>
            </a:xfrm>
            <a:prstGeom prst="line">
              <a:avLst/>
            </a:prstGeom>
            <a:noFill/>
            <a:ln w="38100">
              <a:solidFill>
                <a:srgbClr val="FE22DF"/>
              </a:solidFill>
              <a:round/>
              <a:headEnd/>
              <a:tailEnd/>
            </a:ln>
            <a:effectLst/>
          </p:spPr>
          <p:txBody>
            <a:bodyPr/>
            <a:lstStyle/>
            <a:p>
              <a:endParaRPr lang="en-CA"/>
            </a:p>
          </p:txBody>
        </p:sp>
        <p:sp>
          <p:nvSpPr>
            <p:cNvPr id="21581" name="Line 77"/>
            <p:cNvSpPr>
              <a:spLocks noChangeShapeType="1"/>
            </p:cNvSpPr>
            <p:nvPr/>
          </p:nvSpPr>
          <p:spPr bwMode="auto">
            <a:xfrm>
              <a:off x="5715000" y="4114800"/>
              <a:ext cx="228600" cy="381000"/>
            </a:xfrm>
            <a:prstGeom prst="line">
              <a:avLst/>
            </a:prstGeom>
            <a:noFill/>
            <a:ln w="38100">
              <a:solidFill>
                <a:srgbClr val="FE22DF"/>
              </a:solidFill>
              <a:round/>
              <a:headEnd/>
              <a:tailEnd/>
            </a:ln>
            <a:effectLst/>
          </p:spPr>
          <p:txBody>
            <a:bodyPr/>
            <a:lstStyle/>
            <a:p>
              <a:endParaRPr lang="en-CA"/>
            </a:p>
          </p:txBody>
        </p:sp>
        <p:sp>
          <p:nvSpPr>
            <p:cNvPr id="21582" name="Line 78"/>
            <p:cNvSpPr>
              <a:spLocks noChangeShapeType="1"/>
            </p:cNvSpPr>
            <p:nvPr/>
          </p:nvSpPr>
          <p:spPr bwMode="auto">
            <a:xfrm flipH="1">
              <a:off x="5867400" y="4419600"/>
              <a:ext cx="76200" cy="457200"/>
            </a:xfrm>
            <a:prstGeom prst="line">
              <a:avLst/>
            </a:prstGeom>
            <a:noFill/>
            <a:ln w="38100">
              <a:solidFill>
                <a:srgbClr val="FE22DF"/>
              </a:solidFill>
              <a:round/>
              <a:headEnd/>
              <a:tailEnd/>
            </a:ln>
            <a:effectLst/>
          </p:spPr>
          <p:txBody>
            <a:bodyPr/>
            <a:lstStyle/>
            <a:p>
              <a:endParaRPr lang="en-CA"/>
            </a:p>
          </p:txBody>
        </p:sp>
      </p:grpSp>
      <p:sp>
        <p:nvSpPr>
          <p:cNvPr id="21592" name="Text Box 88"/>
          <p:cNvSpPr txBox="1">
            <a:spLocks noChangeArrowheads="1"/>
          </p:cNvSpPr>
          <p:nvPr/>
        </p:nvSpPr>
        <p:spPr bwMode="auto">
          <a:xfrm>
            <a:off x="2057400" y="2286000"/>
            <a:ext cx="1523972" cy="369332"/>
          </a:xfrm>
          <a:prstGeom prst="rect">
            <a:avLst/>
          </a:prstGeom>
          <a:solidFill>
            <a:schemeClr val="bg2"/>
          </a:solidFill>
          <a:ln w="38100">
            <a:noFill/>
            <a:miter lim="800000"/>
            <a:headEnd/>
            <a:tailEnd/>
          </a:ln>
          <a:effectLst/>
        </p:spPr>
        <p:txBody>
          <a:bodyPr wrap="square">
            <a:spAutoFit/>
          </a:bodyPr>
          <a:lstStyle/>
          <a:p>
            <a:pPr algn="ctr">
              <a:spcBef>
                <a:spcPct val="50000"/>
              </a:spcBef>
            </a:pPr>
            <a:r>
              <a:rPr lang="en-US" dirty="0"/>
              <a:t>Front of queue</a:t>
            </a:r>
          </a:p>
        </p:txBody>
      </p:sp>
      <p:sp>
        <p:nvSpPr>
          <p:cNvPr id="21594" name="Line 90"/>
          <p:cNvSpPr>
            <a:spLocks noChangeShapeType="1"/>
          </p:cNvSpPr>
          <p:nvPr/>
        </p:nvSpPr>
        <p:spPr bwMode="auto">
          <a:xfrm>
            <a:off x="2514600" y="2667000"/>
            <a:ext cx="0" cy="609600"/>
          </a:xfrm>
          <a:prstGeom prst="line">
            <a:avLst/>
          </a:prstGeom>
          <a:noFill/>
          <a:ln w="38100">
            <a:solidFill>
              <a:schemeClr val="hlink"/>
            </a:solidFill>
            <a:round/>
            <a:headEnd/>
            <a:tailEnd type="triangle" w="med" len="med"/>
          </a:ln>
          <a:effectLst/>
        </p:spPr>
        <p:txBody>
          <a:bodyPr/>
          <a:lstStyle/>
          <a:p>
            <a:endParaRPr lang="en-CA"/>
          </a:p>
        </p:txBody>
      </p:sp>
      <p:sp>
        <p:nvSpPr>
          <p:cNvPr id="62" name="Slide Number Placeholder 2">
            <a:extLst>
              <a:ext uri="{FF2B5EF4-FFF2-40B4-BE49-F238E27FC236}">
                <a16:creationId xmlns:a16="http://schemas.microsoft.com/office/drawing/2014/main" id="{0C8496DF-282D-48EB-B451-5434C4CB6FBB}"/>
              </a:ext>
            </a:extLst>
          </p:cNvPr>
          <p:cNvSpPr txBox="1">
            <a:spLocks noGrp="1"/>
          </p:cNvSpPr>
          <p:nvPr/>
        </p:nvSpPr>
        <p:spPr bwMode="auto">
          <a:xfrm>
            <a:off x="6553200" y="6248400"/>
            <a:ext cx="2133600" cy="457200"/>
          </a:xfrm>
          <a:prstGeom prst="rect">
            <a:avLst/>
          </a:prstGeom>
          <a:noFill/>
          <a:ln w="9525">
            <a:noFill/>
            <a:miter lim="800000"/>
            <a:headEnd/>
            <a:tailEnd/>
          </a:ln>
          <a:effectLst/>
        </p:spPr>
        <p:txBody>
          <a:bodyPr anchor="b"/>
          <a:lstStyle/>
          <a:p>
            <a:pPr algn="r" eaLnBrk="1" hangingPunct="1"/>
            <a:fld id="{F0DCA40D-76F4-474E-B309-A490AD3D7FA5}" type="slidenum">
              <a:rPr lang="en-US" altLang="en-US" sz="1200">
                <a:latin typeface="Arial Black" pitchFamily="34" charset="0"/>
              </a:rPr>
              <a:pPr algn="r" eaLnBrk="1" hangingPunct="1"/>
              <a:t>5</a:t>
            </a:fld>
            <a:endParaRPr lang="en-US" altLang="en-US" sz="1200" dirty="0">
              <a:latin typeface="Arial Black" pitchFamily="34" charset="0"/>
            </a:endParaRPr>
          </a:p>
        </p:txBody>
      </p:sp>
      <p:sp>
        <p:nvSpPr>
          <p:cNvPr id="63" name="Text Box 88">
            <a:extLst>
              <a:ext uri="{FF2B5EF4-FFF2-40B4-BE49-F238E27FC236}">
                <a16:creationId xmlns:a16="http://schemas.microsoft.com/office/drawing/2014/main" id="{413DF6F4-0686-4FE1-AAB5-7B95ACEB5D3E}"/>
              </a:ext>
            </a:extLst>
          </p:cNvPr>
          <p:cNvSpPr txBox="1">
            <a:spLocks noChangeArrowheads="1"/>
          </p:cNvSpPr>
          <p:nvPr/>
        </p:nvSpPr>
        <p:spPr bwMode="auto">
          <a:xfrm>
            <a:off x="5257800" y="2362200"/>
            <a:ext cx="1523989" cy="369332"/>
          </a:xfrm>
          <a:prstGeom prst="rect">
            <a:avLst/>
          </a:prstGeom>
          <a:solidFill>
            <a:schemeClr val="bg2"/>
          </a:solidFill>
          <a:ln w="38100">
            <a:noFill/>
            <a:miter lim="800000"/>
            <a:headEnd/>
            <a:tailEnd/>
          </a:ln>
          <a:effectLst/>
        </p:spPr>
        <p:txBody>
          <a:bodyPr wrap="square">
            <a:spAutoFit/>
          </a:bodyPr>
          <a:lstStyle/>
          <a:p>
            <a:pPr algn="ctr">
              <a:spcBef>
                <a:spcPct val="50000"/>
              </a:spcBef>
            </a:pPr>
            <a:r>
              <a:rPr lang="en-US" dirty="0"/>
              <a:t>Rear of queue</a:t>
            </a:r>
          </a:p>
        </p:txBody>
      </p:sp>
      <p:sp>
        <p:nvSpPr>
          <p:cNvPr id="64" name="Line 90">
            <a:extLst>
              <a:ext uri="{FF2B5EF4-FFF2-40B4-BE49-F238E27FC236}">
                <a16:creationId xmlns:a16="http://schemas.microsoft.com/office/drawing/2014/main" id="{A619553F-CF69-4D58-88E4-D981EA9F9027}"/>
              </a:ext>
            </a:extLst>
          </p:cNvPr>
          <p:cNvSpPr>
            <a:spLocks noChangeShapeType="1"/>
          </p:cNvSpPr>
          <p:nvPr/>
        </p:nvSpPr>
        <p:spPr bwMode="auto">
          <a:xfrm>
            <a:off x="5715000" y="2743200"/>
            <a:ext cx="0" cy="609600"/>
          </a:xfrm>
          <a:prstGeom prst="line">
            <a:avLst/>
          </a:prstGeom>
          <a:noFill/>
          <a:ln w="38100">
            <a:solidFill>
              <a:schemeClr val="hlink"/>
            </a:solidFill>
            <a:round/>
            <a:headEnd/>
            <a:tailEnd type="triangle" w="med" len="med"/>
          </a:ln>
          <a:effectLst/>
        </p:spPr>
        <p:txBody>
          <a:bodyPr/>
          <a:lstStyle/>
          <a:p>
            <a:endParaRPr lang="en-CA"/>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68096" y="585216"/>
            <a:ext cx="7290054" cy="1499616"/>
          </a:xfrm>
        </p:spPr>
        <p:txBody>
          <a:bodyPr/>
          <a:lstStyle/>
          <a:p>
            <a:r>
              <a:rPr lang="en-US"/>
              <a:t>Conceptual View of a Queue</a:t>
            </a:r>
          </a:p>
        </p:txBody>
      </p:sp>
      <p:grpSp>
        <p:nvGrpSpPr>
          <p:cNvPr id="2" name="Group 1">
            <a:extLst>
              <a:ext uri="{FF2B5EF4-FFF2-40B4-BE49-F238E27FC236}">
                <a16:creationId xmlns:a16="http://schemas.microsoft.com/office/drawing/2014/main" id="{4269A033-F3D6-4D92-B102-4A55ED3738F0}"/>
              </a:ext>
            </a:extLst>
          </p:cNvPr>
          <p:cNvGrpSpPr/>
          <p:nvPr/>
        </p:nvGrpSpPr>
        <p:grpSpPr>
          <a:xfrm>
            <a:off x="2133600" y="3429000"/>
            <a:ext cx="685800" cy="2362200"/>
            <a:chOff x="2133600" y="3429000"/>
            <a:chExt cx="685800" cy="2362200"/>
          </a:xfrm>
        </p:grpSpPr>
        <p:sp>
          <p:nvSpPr>
            <p:cNvPr id="21507" name="Oval 3"/>
            <p:cNvSpPr>
              <a:spLocks noChangeArrowheads="1"/>
            </p:cNvSpPr>
            <p:nvPr/>
          </p:nvSpPr>
          <p:spPr bwMode="auto">
            <a:xfrm>
              <a:off x="2362200" y="3429000"/>
              <a:ext cx="304800" cy="381000"/>
            </a:xfrm>
            <a:prstGeom prst="ellipse">
              <a:avLst/>
            </a:prstGeom>
            <a:noFill/>
            <a:ln w="38100">
              <a:solidFill>
                <a:srgbClr val="2B09BB"/>
              </a:solidFill>
              <a:round/>
              <a:headEnd/>
              <a:tailEnd/>
            </a:ln>
            <a:effectLst/>
          </p:spPr>
          <p:txBody>
            <a:bodyPr wrap="none" anchor="ctr"/>
            <a:lstStyle/>
            <a:p>
              <a:endParaRPr lang="en-CA"/>
            </a:p>
          </p:txBody>
        </p:sp>
        <p:sp>
          <p:nvSpPr>
            <p:cNvPr id="21508" name="Line 4"/>
            <p:cNvSpPr>
              <a:spLocks noChangeShapeType="1"/>
            </p:cNvSpPr>
            <p:nvPr/>
          </p:nvSpPr>
          <p:spPr bwMode="auto">
            <a:xfrm>
              <a:off x="2514600" y="3810000"/>
              <a:ext cx="76200" cy="990600"/>
            </a:xfrm>
            <a:prstGeom prst="line">
              <a:avLst/>
            </a:prstGeom>
            <a:noFill/>
            <a:ln w="38100">
              <a:solidFill>
                <a:srgbClr val="2B09BB"/>
              </a:solidFill>
              <a:round/>
              <a:headEnd/>
              <a:tailEnd/>
            </a:ln>
            <a:effectLst/>
          </p:spPr>
          <p:txBody>
            <a:bodyPr/>
            <a:lstStyle/>
            <a:p>
              <a:endParaRPr lang="en-CA"/>
            </a:p>
          </p:txBody>
        </p:sp>
        <p:sp>
          <p:nvSpPr>
            <p:cNvPr id="21509" name="Line 5"/>
            <p:cNvSpPr>
              <a:spLocks noChangeShapeType="1"/>
            </p:cNvSpPr>
            <p:nvPr/>
          </p:nvSpPr>
          <p:spPr bwMode="auto">
            <a:xfrm flipH="1">
              <a:off x="2286000" y="4800600"/>
              <a:ext cx="304800" cy="990600"/>
            </a:xfrm>
            <a:prstGeom prst="line">
              <a:avLst/>
            </a:prstGeom>
            <a:noFill/>
            <a:ln w="38100">
              <a:solidFill>
                <a:srgbClr val="2B09BB"/>
              </a:solidFill>
              <a:round/>
              <a:headEnd/>
              <a:tailEnd/>
            </a:ln>
            <a:effectLst/>
          </p:spPr>
          <p:txBody>
            <a:bodyPr/>
            <a:lstStyle/>
            <a:p>
              <a:endParaRPr lang="en-CA"/>
            </a:p>
          </p:txBody>
        </p:sp>
        <p:sp>
          <p:nvSpPr>
            <p:cNvPr id="21510" name="Line 6"/>
            <p:cNvSpPr>
              <a:spLocks noChangeShapeType="1"/>
            </p:cNvSpPr>
            <p:nvPr/>
          </p:nvSpPr>
          <p:spPr bwMode="auto">
            <a:xfrm>
              <a:off x="2590800" y="4800600"/>
              <a:ext cx="152400" cy="990600"/>
            </a:xfrm>
            <a:prstGeom prst="line">
              <a:avLst/>
            </a:prstGeom>
            <a:noFill/>
            <a:ln w="38100">
              <a:solidFill>
                <a:srgbClr val="2B09BB"/>
              </a:solidFill>
              <a:round/>
              <a:headEnd/>
              <a:tailEnd/>
            </a:ln>
            <a:effectLst/>
          </p:spPr>
          <p:txBody>
            <a:bodyPr/>
            <a:lstStyle/>
            <a:p>
              <a:endParaRPr lang="en-CA"/>
            </a:p>
          </p:txBody>
        </p:sp>
        <p:sp>
          <p:nvSpPr>
            <p:cNvPr id="21511" name="Line 7"/>
            <p:cNvSpPr>
              <a:spLocks noChangeShapeType="1"/>
            </p:cNvSpPr>
            <p:nvPr/>
          </p:nvSpPr>
          <p:spPr bwMode="auto">
            <a:xfrm flipH="1" flipV="1">
              <a:off x="2133600" y="5715000"/>
              <a:ext cx="152400" cy="76200"/>
            </a:xfrm>
            <a:prstGeom prst="line">
              <a:avLst/>
            </a:prstGeom>
            <a:noFill/>
            <a:ln w="38100">
              <a:solidFill>
                <a:srgbClr val="2B09BB"/>
              </a:solidFill>
              <a:round/>
              <a:headEnd/>
              <a:tailEnd/>
            </a:ln>
            <a:effectLst/>
          </p:spPr>
          <p:txBody>
            <a:bodyPr/>
            <a:lstStyle/>
            <a:p>
              <a:endParaRPr lang="en-CA"/>
            </a:p>
          </p:txBody>
        </p:sp>
        <p:sp>
          <p:nvSpPr>
            <p:cNvPr id="21512" name="Line 8"/>
            <p:cNvSpPr>
              <a:spLocks noChangeShapeType="1"/>
            </p:cNvSpPr>
            <p:nvPr/>
          </p:nvSpPr>
          <p:spPr bwMode="auto">
            <a:xfrm flipH="1" flipV="1">
              <a:off x="2590800" y="5715000"/>
              <a:ext cx="152400" cy="76200"/>
            </a:xfrm>
            <a:prstGeom prst="line">
              <a:avLst/>
            </a:prstGeom>
            <a:noFill/>
            <a:ln w="38100">
              <a:solidFill>
                <a:srgbClr val="2B09BB"/>
              </a:solidFill>
              <a:round/>
              <a:headEnd/>
              <a:tailEnd/>
            </a:ln>
            <a:effectLst/>
          </p:spPr>
          <p:txBody>
            <a:bodyPr/>
            <a:lstStyle/>
            <a:p>
              <a:endParaRPr lang="en-CA"/>
            </a:p>
          </p:txBody>
        </p:sp>
        <p:sp>
          <p:nvSpPr>
            <p:cNvPr id="21516" name="Line 12"/>
            <p:cNvSpPr>
              <a:spLocks noChangeShapeType="1"/>
            </p:cNvSpPr>
            <p:nvPr/>
          </p:nvSpPr>
          <p:spPr bwMode="auto">
            <a:xfrm flipH="1">
              <a:off x="2286000" y="4114800"/>
              <a:ext cx="228600" cy="762000"/>
            </a:xfrm>
            <a:prstGeom prst="line">
              <a:avLst/>
            </a:prstGeom>
            <a:noFill/>
            <a:ln w="38100">
              <a:solidFill>
                <a:srgbClr val="2B09BB"/>
              </a:solidFill>
              <a:round/>
              <a:headEnd/>
              <a:tailEnd/>
            </a:ln>
            <a:effectLst/>
          </p:spPr>
          <p:txBody>
            <a:bodyPr/>
            <a:lstStyle/>
            <a:p>
              <a:endParaRPr lang="en-CA"/>
            </a:p>
          </p:txBody>
        </p:sp>
        <p:sp>
          <p:nvSpPr>
            <p:cNvPr id="21517" name="Line 13"/>
            <p:cNvSpPr>
              <a:spLocks noChangeShapeType="1"/>
            </p:cNvSpPr>
            <p:nvPr/>
          </p:nvSpPr>
          <p:spPr bwMode="auto">
            <a:xfrm>
              <a:off x="2590800" y="4114800"/>
              <a:ext cx="228600" cy="381000"/>
            </a:xfrm>
            <a:prstGeom prst="line">
              <a:avLst/>
            </a:prstGeom>
            <a:noFill/>
            <a:ln w="38100">
              <a:solidFill>
                <a:srgbClr val="2B09BB"/>
              </a:solidFill>
              <a:round/>
              <a:headEnd/>
              <a:tailEnd/>
            </a:ln>
            <a:effectLst/>
          </p:spPr>
          <p:txBody>
            <a:bodyPr/>
            <a:lstStyle/>
            <a:p>
              <a:endParaRPr lang="en-CA"/>
            </a:p>
          </p:txBody>
        </p:sp>
        <p:sp>
          <p:nvSpPr>
            <p:cNvPr id="21518" name="Line 14"/>
            <p:cNvSpPr>
              <a:spLocks noChangeShapeType="1"/>
            </p:cNvSpPr>
            <p:nvPr/>
          </p:nvSpPr>
          <p:spPr bwMode="auto">
            <a:xfrm flipH="1">
              <a:off x="2743200" y="4419600"/>
              <a:ext cx="76200" cy="457200"/>
            </a:xfrm>
            <a:prstGeom prst="line">
              <a:avLst/>
            </a:prstGeom>
            <a:noFill/>
            <a:ln w="38100">
              <a:solidFill>
                <a:srgbClr val="2B09BB"/>
              </a:solidFill>
              <a:round/>
              <a:headEnd/>
              <a:tailEnd/>
            </a:ln>
            <a:effectLst/>
          </p:spPr>
          <p:txBody>
            <a:bodyPr/>
            <a:lstStyle/>
            <a:p>
              <a:endParaRPr lang="en-CA"/>
            </a:p>
          </p:txBody>
        </p:sp>
      </p:grpSp>
      <p:grpSp>
        <p:nvGrpSpPr>
          <p:cNvPr id="3" name="Group 2">
            <a:extLst>
              <a:ext uri="{FF2B5EF4-FFF2-40B4-BE49-F238E27FC236}">
                <a16:creationId xmlns:a16="http://schemas.microsoft.com/office/drawing/2014/main" id="{A1B926E9-4C48-4CDF-A1CB-8884F4EA5461}"/>
              </a:ext>
            </a:extLst>
          </p:cNvPr>
          <p:cNvGrpSpPr/>
          <p:nvPr/>
        </p:nvGrpSpPr>
        <p:grpSpPr>
          <a:xfrm>
            <a:off x="2971800" y="3429000"/>
            <a:ext cx="685800" cy="2362200"/>
            <a:chOff x="2971800" y="3429000"/>
            <a:chExt cx="685800" cy="2362200"/>
          </a:xfrm>
        </p:grpSpPr>
        <p:sp>
          <p:nvSpPr>
            <p:cNvPr id="21519" name="Oval 15"/>
            <p:cNvSpPr>
              <a:spLocks noChangeArrowheads="1"/>
            </p:cNvSpPr>
            <p:nvPr/>
          </p:nvSpPr>
          <p:spPr bwMode="auto">
            <a:xfrm>
              <a:off x="3200400" y="3429000"/>
              <a:ext cx="304800" cy="381000"/>
            </a:xfrm>
            <a:prstGeom prst="ellipse">
              <a:avLst/>
            </a:prstGeom>
            <a:noFill/>
            <a:ln w="38100">
              <a:solidFill>
                <a:schemeClr val="accent2"/>
              </a:solidFill>
              <a:round/>
              <a:headEnd/>
              <a:tailEnd/>
            </a:ln>
            <a:effectLst/>
          </p:spPr>
          <p:txBody>
            <a:bodyPr wrap="none" anchor="ctr"/>
            <a:lstStyle/>
            <a:p>
              <a:endParaRPr lang="en-CA"/>
            </a:p>
          </p:txBody>
        </p:sp>
        <p:sp>
          <p:nvSpPr>
            <p:cNvPr id="21520" name="Line 16"/>
            <p:cNvSpPr>
              <a:spLocks noChangeShapeType="1"/>
            </p:cNvSpPr>
            <p:nvPr/>
          </p:nvSpPr>
          <p:spPr bwMode="auto">
            <a:xfrm>
              <a:off x="3352800" y="3810000"/>
              <a:ext cx="76200" cy="990600"/>
            </a:xfrm>
            <a:prstGeom prst="line">
              <a:avLst/>
            </a:prstGeom>
            <a:noFill/>
            <a:ln w="38100">
              <a:solidFill>
                <a:schemeClr val="accent2"/>
              </a:solidFill>
              <a:round/>
              <a:headEnd/>
              <a:tailEnd/>
            </a:ln>
            <a:effectLst/>
          </p:spPr>
          <p:txBody>
            <a:bodyPr/>
            <a:lstStyle/>
            <a:p>
              <a:endParaRPr lang="en-CA"/>
            </a:p>
          </p:txBody>
        </p:sp>
        <p:sp>
          <p:nvSpPr>
            <p:cNvPr id="21521" name="Line 17"/>
            <p:cNvSpPr>
              <a:spLocks noChangeShapeType="1"/>
            </p:cNvSpPr>
            <p:nvPr/>
          </p:nvSpPr>
          <p:spPr bwMode="auto">
            <a:xfrm flipH="1">
              <a:off x="3124200" y="4800600"/>
              <a:ext cx="304800" cy="990600"/>
            </a:xfrm>
            <a:prstGeom prst="line">
              <a:avLst/>
            </a:prstGeom>
            <a:noFill/>
            <a:ln w="38100">
              <a:solidFill>
                <a:schemeClr val="accent2"/>
              </a:solidFill>
              <a:round/>
              <a:headEnd/>
              <a:tailEnd/>
            </a:ln>
            <a:effectLst/>
          </p:spPr>
          <p:txBody>
            <a:bodyPr/>
            <a:lstStyle/>
            <a:p>
              <a:endParaRPr lang="en-CA"/>
            </a:p>
          </p:txBody>
        </p:sp>
        <p:sp>
          <p:nvSpPr>
            <p:cNvPr id="21522" name="Line 18"/>
            <p:cNvSpPr>
              <a:spLocks noChangeShapeType="1"/>
            </p:cNvSpPr>
            <p:nvPr/>
          </p:nvSpPr>
          <p:spPr bwMode="auto">
            <a:xfrm>
              <a:off x="3429000" y="4800600"/>
              <a:ext cx="152400" cy="990600"/>
            </a:xfrm>
            <a:prstGeom prst="line">
              <a:avLst/>
            </a:prstGeom>
            <a:noFill/>
            <a:ln w="38100">
              <a:solidFill>
                <a:schemeClr val="accent2"/>
              </a:solidFill>
              <a:round/>
              <a:headEnd/>
              <a:tailEnd/>
            </a:ln>
            <a:effectLst/>
          </p:spPr>
          <p:txBody>
            <a:bodyPr/>
            <a:lstStyle/>
            <a:p>
              <a:endParaRPr lang="en-CA"/>
            </a:p>
          </p:txBody>
        </p:sp>
        <p:sp>
          <p:nvSpPr>
            <p:cNvPr id="21523" name="Line 19"/>
            <p:cNvSpPr>
              <a:spLocks noChangeShapeType="1"/>
            </p:cNvSpPr>
            <p:nvPr/>
          </p:nvSpPr>
          <p:spPr bwMode="auto">
            <a:xfrm flipH="1" flipV="1">
              <a:off x="2971800" y="5715000"/>
              <a:ext cx="152400" cy="76200"/>
            </a:xfrm>
            <a:prstGeom prst="line">
              <a:avLst/>
            </a:prstGeom>
            <a:noFill/>
            <a:ln w="38100">
              <a:solidFill>
                <a:schemeClr val="accent2"/>
              </a:solidFill>
              <a:round/>
              <a:headEnd/>
              <a:tailEnd/>
            </a:ln>
            <a:effectLst/>
          </p:spPr>
          <p:txBody>
            <a:bodyPr/>
            <a:lstStyle/>
            <a:p>
              <a:endParaRPr lang="en-CA"/>
            </a:p>
          </p:txBody>
        </p:sp>
        <p:sp>
          <p:nvSpPr>
            <p:cNvPr id="21524" name="Line 20"/>
            <p:cNvSpPr>
              <a:spLocks noChangeShapeType="1"/>
            </p:cNvSpPr>
            <p:nvPr/>
          </p:nvSpPr>
          <p:spPr bwMode="auto">
            <a:xfrm flipH="1" flipV="1">
              <a:off x="3429000" y="5715000"/>
              <a:ext cx="152400" cy="76200"/>
            </a:xfrm>
            <a:prstGeom prst="line">
              <a:avLst/>
            </a:prstGeom>
            <a:noFill/>
            <a:ln w="38100">
              <a:solidFill>
                <a:schemeClr val="accent2"/>
              </a:solidFill>
              <a:round/>
              <a:headEnd/>
              <a:tailEnd/>
            </a:ln>
            <a:effectLst/>
          </p:spPr>
          <p:txBody>
            <a:bodyPr/>
            <a:lstStyle/>
            <a:p>
              <a:endParaRPr lang="en-CA"/>
            </a:p>
          </p:txBody>
        </p:sp>
        <p:sp>
          <p:nvSpPr>
            <p:cNvPr id="21525" name="Line 21"/>
            <p:cNvSpPr>
              <a:spLocks noChangeShapeType="1"/>
            </p:cNvSpPr>
            <p:nvPr/>
          </p:nvSpPr>
          <p:spPr bwMode="auto">
            <a:xfrm flipH="1">
              <a:off x="3124200" y="4114800"/>
              <a:ext cx="228600" cy="762000"/>
            </a:xfrm>
            <a:prstGeom prst="line">
              <a:avLst/>
            </a:prstGeom>
            <a:noFill/>
            <a:ln w="38100">
              <a:solidFill>
                <a:schemeClr val="accent2"/>
              </a:solidFill>
              <a:round/>
              <a:headEnd/>
              <a:tailEnd/>
            </a:ln>
            <a:effectLst/>
          </p:spPr>
          <p:txBody>
            <a:bodyPr/>
            <a:lstStyle/>
            <a:p>
              <a:endParaRPr lang="en-CA"/>
            </a:p>
          </p:txBody>
        </p:sp>
        <p:sp>
          <p:nvSpPr>
            <p:cNvPr id="21526" name="Line 22"/>
            <p:cNvSpPr>
              <a:spLocks noChangeShapeType="1"/>
            </p:cNvSpPr>
            <p:nvPr/>
          </p:nvSpPr>
          <p:spPr bwMode="auto">
            <a:xfrm>
              <a:off x="3429000" y="4114800"/>
              <a:ext cx="228600" cy="381000"/>
            </a:xfrm>
            <a:prstGeom prst="line">
              <a:avLst/>
            </a:prstGeom>
            <a:noFill/>
            <a:ln w="38100">
              <a:solidFill>
                <a:schemeClr val="accent2"/>
              </a:solidFill>
              <a:round/>
              <a:headEnd/>
              <a:tailEnd/>
            </a:ln>
            <a:effectLst/>
          </p:spPr>
          <p:txBody>
            <a:bodyPr/>
            <a:lstStyle/>
            <a:p>
              <a:endParaRPr lang="en-CA"/>
            </a:p>
          </p:txBody>
        </p:sp>
        <p:sp>
          <p:nvSpPr>
            <p:cNvPr id="21527" name="Line 23"/>
            <p:cNvSpPr>
              <a:spLocks noChangeShapeType="1"/>
            </p:cNvSpPr>
            <p:nvPr/>
          </p:nvSpPr>
          <p:spPr bwMode="auto">
            <a:xfrm flipH="1">
              <a:off x="3581400" y="4419600"/>
              <a:ext cx="76200" cy="457200"/>
            </a:xfrm>
            <a:prstGeom prst="line">
              <a:avLst/>
            </a:prstGeom>
            <a:noFill/>
            <a:ln w="38100">
              <a:solidFill>
                <a:schemeClr val="accent2"/>
              </a:solidFill>
              <a:round/>
              <a:headEnd/>
              <a:tailEnd/>
            </a:ln>
            <a:effectLst/>
          </p:spPr>
          <p:txBody>
            <a:bodyPr/>
            <a:lstStyle/>
            <a:p>
              <a:endParaRPr lang="en-CA"/>
            </a:p>
          </p:txBody>
        </p:sp>
      </p:grpSp>
      <p:grpSp>
        <p:nvGrpSpPr>
          <p:cNvPr id="4" name="Group 3">
            <a:extLst>
              <a:ext uri="{FF2B5EF4-FFF2-40B4-BE49-F238E27FC236}">
                <a16:creationId xmlns:a16="http://schemas.microsoft.com/office/drawing/2014/main" id="{1FCD4433-06E3-4855-AE49-91BA5DA74150}"/>
              </a:ext>
            </a:extLst>
          </p:cNvPr>
          <p:cNvGrpSpPr/>
          <p:nvPr/>
        </p:nvGrpSpPr>
        <p:grpSpPr>
          <a:xfrm>
            <a:off x="3733800" y="3429000"/>
            <a:ext cx="685800" cy="2362200"/>
            <a:chOff x="3733800" y="3429000"/>
            <a:chExt cx="685800" cy="2362200"/>
          </a:xfrm>
        </p:grpSpPr>
        <p:sp>
          <p:nvSpPr>
            <p:cNvPr id="21556" name="Oval 52"/>
            <p:cNvSpPr>
              <a:spLocks noChangeArrowheads="1"/>
            </p:cNvSpPr>
            <p:nvPr/>
          </p:nvSpPr>
          <p:spPr bwMode="auto">
            <a:xfrm>
              <a:off x="3962400" y="3429000"/>
              <a:ext cx="304800" cy="381000"/>
            </a:xfrm>
            <a:prstGeom prst="ellipse">
              <a:avLst/>
            </a:prstGeom>
            <a:noFill/>
            <a:ln w="38100">
              <a:solidFill>
                <a:srgbClr val="FF0000"/>
              </a:solidFill>
              <a:round/>
              <a:headEnd/>
              <a:tailEnd/>
            </a:ln>
            <a:effectLst/>
          </p:spPr>
          <p:txBody>
            <a:bodyPr wrap="none" anchor="ctr"/>
            <a:lstStyle/>
            <a:p>
              <a:endParaRPr lang="en-CA"/>
            </a:p>
          </p:txBody>
        </p:sp>
        <p:sp>
          <p:nvSpPr>
            <p:cNvPr id="21557" name="Line 53"/>
            <p:cNvSpPr>
              <a:spLocks noChangeShapeType="1"/>
            </p:cNvSpPr>
            <p:nvPr/>
          </p:nvSpPr>
          <p:spPr bwMode="auto">
            <a:xfrm>
              <a:off x="4114800" y="3810000"/>
              <a:ext cx="76200" cy="990600"/>
            </a:xfrm>
            <a:prstGeom prst="line">
              <a:avLst/>
            </a:prstGeom>
            <a:noFill/>
            <a:ln w="38100">
              <a:solidFill>
                <a:srgbClr val="FF0000"/>
              </a:solidFill>
              <a:round/>
              <a:headEnd/>
              <a:tailEnd/>
            </a:ln>
            <a:effectLst/>
          </p:spPr>
          <p:txBody>
            <a:bodyPr/>
            <a:lstStyle/>
            <a:p>
              <a:endParaRPr lang="en-CA"/>
            </a:p>
          </p:txBody>
        </p:sp>
        <p:sp>
          <p:nvSpPr>
            <p:cNvPr id="21558" name="Line 54"/>
            <p:cNvSpPr>
              <a:spLocks noChangeShapeType="1"/>
            </p:cNvSpPr>
            <p:nvPr/>
          </p:nvSpPr>
          <p:spPr bwMode="auto">
            <a:xfrm flipH="1">
              <a:off x="3886200" y="4800600"/>
              <a:ext cx="304800" cy="990600"/>
            </a:xfrm>
            <a:prstGeom prst="line">
              <a:avLst/>
            </a:prstGeom>
            <a:noFill/>
            <a:ln w="38100">
              <a:solidFill>
                <a:srgbClr val="FF0000"/>
              </a:solidFill>
              <a:round/>
              <a:headEnd/>
              <a:tailEnd/>
            </a:ln>
            <a:effectLst/>
          </p:spPr>
          <p:txBody>
            <a:bodyPr/>
            <a:lstStyle/>
            <a:p>
              <a:endParaRPr lang="en-CA"/>
            </a:p>
          </p:txBody>
        </p:sp>
        <p:sp>
          <p:nvSpPr>
            <p:cNvPr id="21559" name="Line 55"/>
            <p:cNvSpPr>
              <a:spLocks noChangeShapeType="1"/>
            </p:cNvSpPr>
            <p:nvPr/>
          </p:nvSpPr>
          <p:spPr bwMode="auto">
            <a:xfrm>
              <a:off x="4191000" y="4800600"/>
              <a:ext cx="152400" cy="990600"/>
            </a:xfrm>
            <a:prstGeom prst="line">
              <a:avLst/>
            </a:prstGeom>
            <a:noFill/>
            <a:ln w="38100">
              <a:solidFill>
                <a:srgbClr val="FF0000"/>
              </a:solidFill>
              <a:round/>
              <a:headEnd/>
              <a:tailEnd/>
            </a:ln>
            <a:effectLst/>
          </p:spPr>
          <p:txBody>
            <a:bodyPr/>
            <a:lstStyle/>
            <a:p>
              <a:endParaRPr lang="en-CA"/>
            </a:p>
          </p:txBody>
        </p:sp>
        <p:sp>
          <p:nvSpPr>
            <p:cNvPr id="21560" name="Line 56"/>
            <p:cNvSpPr>
              <a:spLocks noChangeShapeType="1"/>
            </p:cNvSpPr>
            <p:nvPr/>
          </p:nvSpPr>
          <p:spPr bwMode="auto">
            <a:xfrm flipH="1" flipV="1">
              <a:off x="3733800" y="5715000"/>
              <a:ext cx="152400" cy="76200"/>
            </a:xfrm>
            <a:prstGeom prst="line">
              <a:avLst/>
            </a:prstGeom>
            <a:noFill/>
            <a:ln w="38100">
              <a:solidFill>
                <a:srgbClr val="FF0000"/>
              </a:solidFill>
              <a:round/>
              <a:headEnd/>
              <a:tailEnd/>
            </a:ln>
            <a:effectLst/>
          </p:spPr>
          <p:txBody>
            <a:bodyPr/>
            <a:lstStyle/>
            <a:p>
              <a:endParaRPr lang="en-CA"/>
            </a:p>
          </p:txBody>
        </p:sp>
        <p:sp>
          <p:nvSpPr>
            <p:cNvPr id="21561" name="Line 57"/>
            <p:cNvSpPr>
              <a:spLocks noChangeShapeType="1"/>
            </p:cNvSpPr>
            <p:nvPr/>
          </p:nvSpPr>
          <p:spPr bwMode="auto">
            <a:xfrm flipH="1" flipV="1">
              <a:off x="4191000" y="5715000"/>
              <a:ext cx="152400" cy="76200"/>
            </a:xfrm>
            <a:prstGeom prst="line">
              <a:avLst/>
            </a:prstGeom>
            <a:noFill/>
            <a:ln w="38100">
              <a:solidFill>
                <a:srgbClr val="FF0000"/>
              </a:solidFill>
              <a:round/>
              <a:headEnd/>
              <a:tailEnd/>
            </a:ln>
            <a:effectLst/>
          </p:spPr>
          <p:txBody>
            <a:bodyPr/>
            <a:lstStyle/>
            <a:p>
              <a:endParaRPr lang="en-CA"/>
            </a:p>
          </p:txBody>
        </p:sp>
        <p:sp>
          <p:nvSpPr>
            <p:cNvPr id="21562" name="Line 58"/>
            <p:cNvSpPr>
              <a:spLocks noChangeShapeType="1"/>
            </p:cNvSpPr>
            <p:nvPr/>
          </p:nvSpPr>
          <p:spPr bwMode="auto">
            <a:xfrm flipH="1">
              <a:off x="3886200" y="4114800"/>
              <a:ext cx="228600" cy="762000"/>
            </a:xfrm>
            <a:prstGeom prst="line">
              <a:avLst/>
            </a:prstGeom>
            <a:noFill/>
            <a:ln w="38100">
              <a:solidFill>
                <a:srgbClr val="FF0000"/>
              </a:solidFill>
              <a:round/>
              <a:headEnd/>
              <a:tailEnd/>
            </a:ln>
            <a:effectLst/>
          </p:spPr>
          <p:txBody>
            <a:bodyPr/>
            <a:lstStyle/>
            <a:p>
              <a:endParaRPr lang="en-CA"/>
            </a:p>
          </p:txBody>
        </p:sp>
        <p:sp>
          <p:nvSpPr>
            <p:cNvPr id="21563" name="Line 59"/>
            <p:cNvSpPr>
              <a:spLocks noChangeShapeType="1"/>
            </p:cNvSpPr>
            <p:nvPr/>
          </p:nvSpPr>
          <p:spPr bwMode="auto">
            <a:xfrm>
              <a:off x="4191000" y="4114800"/>
              <a:ext cx="228600" cy="381000"/>
            </a:xfrm>
            <a:prstGeom prst="line">
              <a:avLst/>
            </a:prstGeom>
            <a:noFill/>
            <a:ln w="38100">
              <a:solidFill>
                <a:srgbClr val="FF0000"/>
              </a:solidFill>
              <a:round/>
              <a:headEnd/>
              <a:tailEnd/>
            </a:ln>
            <a:effectLst/>
          </p:spPr>
          <p:txBody>
            <a:bodyPr/>
            <a:lstStyle/>
            <a:p>
              <a:endParaRPr lang="en-CA"/>
            </a:p>
          </p:txBody>
        </p:sp>
        <p:sp>
          <p:nvSpPr>
            <p:cNvPr id="21564" name="Line 60"/>
            <p:cNvSpPr>
              <a:spLocks noChangeShapeType="1"/>
            </p:cNvSpPr>
            <p:nvPr/>
          </p:nvSpPr>
          <p:spPr bwMode="auto">
            <a:xfrm flipH="1">
              <a:off x="4343400" y="4419600"/>
              <a:ext cx="76200" cy="457200"/>
            </a:xfrm>
            <a:prstGeom prst="line">
              <a:avLst/>
            </a:prstGeom>
            <a:noFill/>
            <a:ln w="38100">
              <a:solidFill>
                <a:srgbClr val="FF0000"/>
              </a:solidFill>
              <a:round/>
              <a:headEnd/>
              <a:tailEnd/>
            </a:ln>
            <a:effectLst/>
          </p:spPr>
          <p:txBody>
            <a:bodyPr/>
            <a:lstStyle/>
            <a:p>
              <a:endParaRPr lang="en-CA"/>
            </a:p>
          </p:txBody>
        </p:sp>
      </p:grpSp>
      <p:grpSp>
        <p:nvGrpSpPr>
          <p:cNvPr id="5" name="Group 4">
            <a:extLst>
              <a:ext uri="{FF2B5EF4-FFF2-40B4-BE49-F238E27FC236}">
                <a16:creationId xmlns:a16="http://schemas.microsoft.com/office/drawing/2014/main" id="{900668A3-9D70-4D36-A15C-82956BB4D07C}"/>
              </a:ext>
            </a:extLst>
          </p:cNvPr>
          <p:cNvGrpSpPr/>
          <p:nvPr/>
        </p:nvGrpSpPr>
        <p:grpSpPr>
          <a:xfrm>
            <a:off x="4495800" y="3429000"/>
            <a:ext cx="685800" cy="2362200"/>
            <a:chOff x="4495800" y="3429000"/>
            <a:chExt cx="685800" cy="2362200"/>
          </a:xfrm>
        </p:grpSpPr>
        <p:sp>
          <p:nvSpPr>
            <p:cNvPr id="21565" name="Oval 61"/>
            <p:cNvSpPr>
              <a:spLocks noChangeArrowheads="1"/>
            </p:cNvSpPr>
            <p:nvPr/>
          </p:nvSpPr>
          <p:spPr bwMode="auto">
            <a:xfrm>
              <a:off x="4724400" y="3429000"/>
              <a:ext cx="304800" cy="381000"/>
            </a:xfrm>
            <a:prstGeom prst="ellipse">
              <a:avLst/>
            </a:prstGeom>
            <a:noFill/>
            <a:ln w="38100">
              <a:solidFill>
                <a:srgbClr val="7030A0"/>
              </a:solidFill>
              <a:round/>
              <a:headEnd/>
              <a:tailEnd/>
            </a:ln>
            <a:effectLst/>
          </p:spPr>
          <p:txBody>
            <a:bodyPr wrap="none" anchor="ctr"/>
            <a:lstStyle/>
            <a:p>
              <a:endParaRPr lang="en-CA"/>
            </a:p>
          </p:txBody>
        </p:sp>
        <p:sp>
          <p:nvSpPr>
            <p:cNvPr id="21566" name="Line 62"/>
            <p:cNvSpPr>
              <a:spLocks noChangeShapeType="1"/>
            </p:cNvSpPr>
            <p:nvPr/>
          </p:nvSpPr>
          <p:spPr bwMode="auto">
            <a:xfrm>
              <a:off x="4876800" y="3810000"/>
              <a:ext cx="76200" cy="990600"/>
            </a:xfrm>
            <a:prstGeom prst="line">
              <a:avLst/>
            </a:prstGeom>
            <a:noFill/>
            <a:ln w="38100">
              <a:solidFill>
                <a:srgbClr val="7030A0"/>
              </a:solidFill>
              <a:round/>
              <a:headEnd/>
              <a:tailEnd/>
            </a:ln>
            <a:effectLst/>
          </p:spPr>
          <p:txBody>
            <a:bodyPr/>
            <a:lstStyle/>
            <a:p>
              <a:endParaRPr lang="en-CA"/>
            </a:p>
          </p:txBody>
        </p:sp>
        <p:sp>
          <p:nvSpPr>
            <p:cNvPr id="21567" name="Line 63"/>
            <p:cNvSpPr>
              <a:spLocks noChangeShapeType="1"/>
            </p:cNvSpPr>
            <p:nvPr/>
          </p:nvSpPr>
          <p:spPr bwMode="auto">
            <a:xfrm flipH="1">
              <a:off x="4648200" y="4800600"/>
              <a:ext cx="304800" cy="990600"/>
            </a:xfrm>
            <a:prstGeom prst="line">
              <a:avLst/>
            </a:prstGeom>
            <a:noFill/>
            <a:ln w="38100">
              <a:solidFill>
                <a:srgbClr val="7030A0"/>
              </a:solidFill>
              <a:round/>
              <a:headEnd/>
              <a:tailEnd/>
            </a:ln>
            <a:effectLst/>
          </p:spPr>
          <p:txBody>
            <a:bodyPr/>
            <a:lstStyle/>
            <a:p>
              <a:endParaRPr lang="en-CA"/>
            </a:p>
          </p:txBody>
        </p:sp>
        <p:sp>
          <p:nvSpPr>
            <p:cNvPr id="21568" name="Line 64"/>
            <p:cNvSpPr>
              <a:spLocks noChangeShapeType="1"/>
            </p:cNvSpPr>
            <p:nvPr/>
          </p:nvSpPr>
          <p:spPr bwMode="auto">
            <a:xfrm>
              <a:off x="4953000" y="4800600"/>
              <a:ext cx="152400" cy="990600"/>
            </a:xfrm>
            <a:prstGeom prst="line">
              <a:avLst/>
            </a:prstGeom>
            <a:noFill/>
            <a:ln w="38100">
              <a:solidFill>
                <a:srgbClr val="7030A0"/>
              </a:solidFill>
              <a:round/>
              <a:headEnd/>
              <a:tailEnd/>
            </a:ln>
            <a:effectLst/>
          </p:spPr>
          <p:txBody>
            <a:bodyPr/>
            <a:lstStyle/>
            <a:p>
              <a:endParaRPr lang="en-CA"/>
            </a:p>
          </p:txBody>
        </p:sp>
        <p:sp>
          <p:nvSpPr>
            <p:cNvPr id="21569" name="Line 65"/>
            <p:cNvSpPr>
              <a:spLocks noChangeShapeType="1"/>
            </p:cNvSpPr>
            <p:nvPr/>
          </p:nvSpPr>
          <p:spPr bwMode="auto">
            <a:xfrm flipH="1" flipV="1">
              <a:off x="4495800" y="5715000"/>
              <a:ext cx="152400" cy="76200"/>
            </a:xfrm>
            <a:prstGeom prst="line">
              <a:avLst/>
            </a:prstGeom>
            <a:noFill/>
            <a:ln w="38100">
              <a:solidFill>
                <a:srgbClr val="7030A0"/>
              </a:solidFill>
              <a:round/>
              <a:headEnd/>
              <a:tailEnd/>
            </a:ln>
            <a:effectLst/>
          </p:spPr>
          <p:txBody>
            <a:bodyPr/>
            <a:lstStyle/>
            <a:p>
              <a:endParaRPr lang="en-CA"/>
            </a:p>
          </p:txBody>
        </p:sp>
        <p:sp>
          <p:nvSpPr>
            <p:cNvPr id="21570" name="Line 66"/>
            <p:cNvSpPr>
              <a:spLocks noChangeShapeType="1"/>
            </p:cNvSpPr>
            <p:nvPr/>
          </p:nvSpPr>
          <p:spPr bwMode="auto">
            <a:xfrm flipH="1" flipV="1">
              <a:off x="4953000" y="5715000"/>
              <a:ext cx="152400" cy="76200"/>
            </a:xfrm>
            <a:prstGeom prst="line">
              <a:avLst/>
            </a:prstGeom>
            <a:noFill/>
            <a:ln w="38100">
              <a:solidFill>
                <a:srgbClr val="7030A0"/>
              </a:solidFill>
              <a:round/>
              <a:headEnd/>
              <a:tailEnd/>
            </a:ln>
            <a:effectLst/>
          </p:spPr>
          <p:txBody>
            <a:bodyPr/>
            <a:lstStyle/>
            <a:p>
              <a:endParaRPr lang="en-CA"/>
            </a:p>
          </p:txBody>
        </p:sp>
        <p:sp>
          <p:nvSpPr>
            <p:cNvPr id="21571" name="Line 67"/>
            <p:cNvSpPr>
              <a:spLocks noChangeShapeType="1"/>
            </p:cNvSpPr>
            <p:nvPr/>
          </p:nvSpPr>
          <p:spPr bwMode="auto">
            <a:xfrm flipH="1">
              <a:off x="4648200" y="4114800"/>
              <a:ext cx="228600" cy="762000"/>
            </a:xfrm>
            <a:prstGeom prst="line">
              <a:avLst/>
            </a:prstGeom>
            <a:noFill/>
            <a:ln w="38100">
              <a:solidFill>
                <a:srgbClr val="7030A0"/>
              </a:solidFill>
              <a:round/>
              <a:headEnd/>
              <a:tailEnd/>
            </a:ln>
            <a:effectLst/>
          </p:spPr>
          <p:txBody>
            <a:bodyPr/>
            <a:lstStyle/>
            <a:p>
              <a:endParaRPr lang="en-CA"/>
            </a:p>
          </p:txBody>
        </p:sp>
        <p:sp>
          <p:nvSpPr>
            <p:cNvPr id="21572" name="Line 68"/>
            <p:cNvSpPr>
              <a:spLocks noChangeShapeType="1"/>
            </p:cNvSpPr>
            <p:nvPr/>
          </p:nvSpPr>
          <p:spPr bwMode="auto">
            <a:xfrm>
              <a:off x="4953000" y="4114800"/>
              <a:ext cx="228600" cy="381000"/>
            </a:xfrm>
            <a:prstGeom prst="line">
              <a:avLst/>
            </a:prstGeom>
            <a:noFill/>
            <a:ln w="38100">
              <a:solidFill>
                <a:srgbClr val="7030A0"/>
              </a:solidFill>
              <a:round/>
              <a:headEnd/>
              <a:tailEnd/>
            </a:ln>
            <a:effectLst/>
          </p:spPr>
          <p:txBody>
            <a:bodyPr/>
            <a:lstStyle/>
            <a:p>
              <a:endParaRPr lang="en-CA"/>
            </a:p>
          </p:txBody>
        </p:sp>
        <p:sp>
          <p:nvSpPr>
            <p:cNvPr id="21573" name="Line 69"/>
            <p:cNvSpPr>
              <a:spLocks noChangeShapeType="1"/>
            </p:cNvSpPr>
            <p:nvPr/>
          </p:nvSpPr>
          <p:spPr bwMode="auto">
            <a:xfrm flipH="1">
              <a:off x="5105400" y="4419600"/>
              <a:ext cx="76200" cy="457200"/>
            </a:xfrm>
            <a:prstGeom prst="line">
              <a:avLst/>
            </a:prstGeom>
            <a:noFill/>
            <a:ln w="38100">
              <a:solidFill>
                <a:srgbClr val="7030A0"/>
              </a:solidFill>
              <a:round/>
              <a:headEnd/>
              <a:tailEnd/>
            </a:ln>
            <a:effectLst/>
          </p:spPr>
          <p:txBody>
            <a:bodyPr/>
            <a:lstStyle/>
            <a:p>
              <a:endParaRPr lang="en-CA"/>
            </a:p>
          </p:txBody>
        </p:sp>
      </p:grpSp>
      <p:grpSp>
        <p:nvGrpSpPr>
          <p:cNvPr id="6" name="Group 5">
            <a:extLst>
              <a:ext uri="{FF2B5EF4-FFF2-40B4-BE49-F238E27FC236}">
                <a16:creationId xmlns:a16="http://schemas.microsoft.com/office/drawing/2014/main" id="{32881F25-8E7E-4592-9674-AB11A409543E}"/>
              </a:ext>
            </a:extLst>
          </p:cNvPr>
          <p:cNvGrpSpPr/>
          <p:nvPr/>
        </p:nvGrpSpPr>
        <p:grpSpPr>
          <a:xfrm>
            <a:off x="5257800" y="3429000"/>
            <a:ext cx="685800" cy="2362200"/>
            <a:chOff x="5257800" y="3429000"/>
            <a:chExt cx="685800" cy="2362200"/>
          </a:xfrm>
        </p:grpSpPr>
        <p:sp>
          <p:nvSpPr>
            <p:cNvPr id="21574" name="Oval 70"/>
            <p:cNvSpPr>
              <a:spLocks noChangeArrowheads="1"/>
            </p:cNvSpPr>
            <p:nvPr/>
          </p:nvSpPr>
          <p:spPr bwMode="auto">
            <a:xfrm>
              <a:off x="5486400" y="3429000"/>
              <a:ext cx="304800" cy="381000"/>
            </a:xfrm>
            <a:prstGeom prst="ellipse">
              <a:avLst/>
            </a:prstGeom>
            <a:noFill/>
            <a:ln w="38100">
              <a:solidFill>
                <a:srgbClr val="FE22DF"/>
              </a:solidFill>
              <a:round/>
              <a:headEnd/>
              <a:tailEnd/>
            </a:ln>
            <a:effectLst/>
          </p:spPr>
          <p:txBody>
            <a:bodyPr wrap="none" anchor="ctr"/>
            <a:lstStyle/>
            <a:p>
              <a:endParaRPr lang="en-CA"/>
            </a:p>
          </p:txBody>
        </p:sp>
        <p:sp>
          <p:nvSpPr>
            <p:cNvPr id="21575" name="Line 71"/>
            <p:cNvSpPr>
              <a:spLocks noChangeShapeType="1"/>
            </p:cNvSpPr>
            <p:nvPr/>
          </p:nvSpPr>
          <p:spPr bwMode="auto">
            <a:xfrm>
              <a:off x="5638800" y="3810000"/>
              <a:ext cx="76200" cy="990600"/>
            </a:xfrm>
            <a:prstGeom prst="line">
              <a:avLst/>
            </a:prstGeom>
            <a:noFill/>
            <a:ln w="38100">
              <a:solidFill>
                <a:srgbClr val="FE22DF"/>
              </a:solidFill>
              <a:round/>
              <a:headEnd/>
              <a:tailEnd/>
            </a:ln>
            <a:effectLst/>
          </p:spPr>
          <p:txBody>
            <a:bodyPr/>
            <a:lstStyle/>
            <a:p>
              <a:endParaRPr lang="en-CA"/>
            </a:p>
          </p:txBody>
        </p:sp>
        <p:sp>
          <p:nvSpPr>
            <p:cNvPr id="21576" name="Line 72"/>
            <p:cNvSpPr>
              <a:spLocks noChangeShapeType="1"/>
            </p:cNvSpPr>
            <p:nvPr/>
          </p:nvSpPr>
          <p:spPr bwMode="auto">
            <a:xfrm flipH="1">
              <a:off x="5410200" y="4800600"/>
              <a:ext cx="304800" cy="990600"/>
            </a:xfrm>
            <a:prstGeom prst="line">
              <a:avLst/>
            </a:prstGeom>
            <a:noFill/>
            <a:ln w="38100">
              <a:solidFill>
                <a:srgbClr val="FE22DF"/>
              </a:solidFill>
              <a:round/>
              <a:headEnd/>
              <a:tailEnd/>
            </a:ln>
            <a:effectLst/>
          </p:spPr>
          <p:txBody>
            <a:bodyPr/>
            <a:lstStyle/>
            <a:p>
              <a:endParaRPr lang="en-CA"/>
            </a:p>
          </p:txBody>
        </p:sp>
        <p:sp>
          <p:nvSpPr>
            <p:cNvPr id="21577" name="Line 73"/>
            <p:cNvSpPr>
              <a:spLocks noChangeShapeType="1"/>
            </p:cNvSpPr>
            <p:nvPr/>
          </p:nvSpPr>
          <p:spPr bwMode="auto">
            <a:xfrm>
              <a:off x="5715000" y="4800600"/>
              <a:ext cx="152400" cy="990600"/>
            </a:xfrm>
            <a:prstGeom prst="line">
              <a:avLst/>
            </a:prstGeom>
            <a:noFill/>
            <a:ln w="38100">
              <a:solidFill>
                <a:srgbClr val="FE22DF"/>
              </a:solidFill>
              <a:round/>
              <a:headEnd/>
              <a:tailEnd/>
            </a:ln>
            <a:effectLst/>
          </p:spPr>
          <p:txBody>
            <a:bodyPr/>
            <a:lstStyle/>
            <a:p>
              <a:endParaRPr lang="en-CA"/>
            </a:p>
          </p:txBody>
        </p:sp>
        <p:sp>
          <p:nvSpPr>
            <p:cNvPr id="21578" name="Line 74"/>
            <p:cNvSpPr>
              <a:spLocks noChangeShapeType="1"/>
            </p:cNvSpPr>
            <p:nvPr/>
          </p:nvSpPr>
          <p:spPr bwMode="auto">
            <a:xfrm flipH="1" flipV="1">
              <a:off x="5257800" y="5715000"/>
              <a:ext cx="152400" cy="76200"/>
            </a:xfrm>
            <a:prstGeom prst="line">
              <a:avLst/>
            </a:prstGeom>
            <a:noFill/>
            <a:ln w="38100">
              <a:solidFill>
                <a:srgbClr val="FE22DF"/>
              </a:solidFill>
              <a:round/>
              <a:headEnd/>
              <a:tailEnd/>
            </a:ln>
            <a:effectLst/>
          </p:spPr>
          <p:txBody>
            <a:bodyPr/>
            <a:lstStyle/>
            <a:p>
              <a:endParaRPr lang="en-CA"/>
            </a:p>
          </p:txBody>
        </p:sp>
        <p:sp>
          <p:nvSpPr>
            <p:cNvPr id="21579" name="Line 75"/>
            <p:cNvSpPr>
              <a:spLocks noChangeShapeType="1"/>
            </p:cNvSpPr>
            <p:nvPr/>
          </p:nvSpPr>
          <p:spPr bwMode="auto">
            <a:xfrm flipH="1" flipV="1">
              <a:off x="5715000" y="5715000"/>
              <a:ext cx="152400" cy="76200"/>
            </a:xfrm>
            <a:prstGeom prst="line">
              <a:avLst/>
            </a:prstGeom>
            <a:noFill/>
            <a:ln w="38100">
              <a:solidFill>
                <a:srgbClr val="FE22DF"/>
              </a:solidFill>
              <a:round/>
              <a:headEnd/>
              <a:tailEnd/>
            </a:ln>
            <a:effectLst/>
          </p:spPr>
          <p:txBody>
            <a:bodyPr/>
            <a:lstStyle/>
            <a:p>
              <a:endParaRPr lang="en-CA"/>
            </a:p>
          </p:txBody>
        </p:sp>
        <p:sp>
          <p:nvSpPr>
            <p:cNvPr id="21580" name="Line 76"/>
            <p:cNvSpPr>
              <a:spLocks noChangeShapeType="1"/>
            </p:cNvSpPr>
            <p:nvPr/>
          </p:nvSpPr>
          <p:spPr bwMode="auto">
            <a:xfrm flipH="1">
              <a:off x="5410200" y="4114800"/>
              <a:ext cx="228600" cy="762000"/>
            </a:xfrm>
            <a:prstGeom prst="line">
              <a:avLst/>
            </a:prstGeom>
            <a:noFill/>
            <a:ln w="38100">
              <a:solidFill>
                <a:srgbClr val="FE22DF"/>
              </a:solidFill>
              <a:round/>
              <a:headEnd/>
              <a:tailEnd/>
            </a:ln>
            <a:effectLst/>
          </p:spPr>
          <p:txBody>
            <a:bodyPr/>
            <a:lstStyle/>
            <a:p>
              <a:endParaRPr lang="en-CA"/>
            </a:p>
          </p:txBody>
        </p:sp>
        <p:sp>
          <p:nvSpPr>
            <p:cNvPr id="21581" name="Line 77"/>
            <p:cNvSpPr>
              <a:spLocks noChangeShapeType="1"/>
            </p:cNvSpPr>
            <p:nvPr/>
          </p:nvSpPr>
          <p:spPr bwMode="auto">
            <a:xfrm>
              <a:off x="5715000" y="4114800"/>
              <a:ext cx="228600" cy="381000"/>
            </a:xfrm>
            <a:prstGeom prst="line">
              <a:avLst/>
            </a:prstGeom>
            <a:noFill/>
            <a:ln w="38100">
              <a:solidFill>
                <a:srgbClr val="FE22DF"/>
              </a:solidFill>
              <a:round/>
              <a:headEnd/>
              <a:tailEnd/>
            </a:ln>
            <a:effectLst/>
          </p:spPr>
          <p:txBody>
            <a:bodyPr/>
            <a:lstStyle/>
            <a:p>
              <a:endParaRPr lang="en-CA"/>
            </a:p>
          </p:txBody>
        </p:sp>
        <p:sp>
          <p:nvSpPr>
            <p:cNvPr id="21582" name="Line 78"/>
            <p:cNvSpPr>
              <a:spLocks noChangeShapeType="1"/>
            </p:cNvSpPr>
            <p:nvPr/>
          </p:nvSpPr>
          <p:spPr bwMode="auto">
            <a:xfrm flipH="1">
              <a:off x="5867400" y="4419600"/>
              <a:ext cx="76200" cy="457200"/>
            </a:xfrm>
            <a:prstGeom prst="line">
              <a:avLst/>
            </a:prstGeom>
            <a:noFill/>
            <a:ln w="38100">
              <a:solidFill>
                <a:srgbClr val="FE22DF"/>
              </a:solidFill>
              <a:round/>
              <a:headEnd/>
              <a:tailEnd/>
            </a:ln>
            <a:effectLst/>
          </p:spPr>
          <p:txBody>
            <a:bodyPr/>
            <a:lstStyle/>
            <a:p>
              <a:endParaRPr lang="en-CA"/>
            </a:p>
          </p:txBody>
        </p:sp>
      </p:grpSp>
      <p:grpSp>
        <p:nvGrpSpPr>
          <p:cNvPr id="7" name="Group 6">
            <a:extLst>
              <a:ext uri="{FF2B5EF4-FFF2-40B4-BE49-F238E27FC236}">
                <a16:creationId xmlns:a16="http://schemas.microsoft.com/office/drawing/2014/main" id="{AE5F55EE-7472-4921-8ECE-10B16CAF2E42}"/>
              </a:ext>
            </a:extLst>
          </p:cNvPr>
          <p:cNvGrpSpPr/>
          <p:nvPr/>
        </p:nvGrpSpPr>
        <p:grpSpPr>
          <a:xfrm>
            <a:off x="7505700" y="2357550"/>
            <a:ext cx="685800" cy="2362200"/>
            <a:chOff x="7543800" y="2362200"/>
            <a:chExt cx="685800" cy="2362200"/>
          </a:xfrm>
        </p:grpSpPr>
        <p:sp>
          <p:nvSpPr>
            <p:cNvPr id="21583" name="Oval 79"/>
            <p:cNvSpPr>
              <a:spLocks noChangeArrowheads="1"/>
            </p:cNvSpPr>
            <p:nvPr/>
          </p:nvSpPr>
          <p:spPr bwMode="auto">
            <a:xfrm>
              <a:off x="7772400" y="2362200"/>
              <a:ext cx="304800" cy="381000"/>
            </a:xfrm>
            <a:prstGeom prst="ellipse">
              <a:avLst/>
            </a:prstGeom>
            <a:noFill/>
            <a:ln w="38100">
              <a:solidFill>
                <a:schemeClr val="tx1"/>
              </a:solidFill>
              <a:round/>
              <a:headEnd/>
              <a:tailEnd/>
            </a:ln>
            <a:effectLst/>
          </p:spPr>
          <p:txBody>
            <a:bodyPr wrap="none" anchor="ctr"/>
            <a:lstStyle/>
            <a:p>
              <a:endParaRPr lang="en-CA"/>
            </a:p>
          </p:txBody>
        </p:sp>
        <p:sp>
          <p:nvSpPr>
            <p:cNvPr id="21584" name="Line 80"/>
            <p:cNvSpPr>
              <a:spLocks noChangeShapeType="1"/>
            </p:cNvSpPr>
            <p:nvPr/>
          </p:nvSpPr>
          <p:spPr bwMode="auto">
            <a:xfrm>
              <a:off x="7924800" y="2743200"/>
              <a:ext cx="76200" cy="990600"/>
            </a:xfrm>
            <a:prstGeom prst="line">
              <a:avLst/>
            </a:prstGeom>
            <a:noFill/>
            <a:ln w="38100">
              <a:solidFill>
                <a:schemeClr val="tx1"/>
              </a:solidFill>
              <a:round/>
              <a:headEnd/>
              <a:tailEnd/>
            </a:ln>
            <a:effectLst/>
          </p:spPr>
          <p:txBody>
            <a:bodyPr/>
            <a:lstStyle/>
            <a:p>
              <a:endParaRPr lang="en-CA"/>
            </a:p>
          </p:txBody>
        </p:sp>
        <p:sp>
          <p:nvSpPr>
            <p:cNvPr id="21585" name="Line 81"/>
            <p:cNvSpPr>
              <a:spLocks noChangeShapeType="1"/>
            </p:cNvSpPr>
            <p:nvPr/>
          </p:nvSpPr>
          <p:spPr bwMode="auto">
            <a:xfrm flipH="1">
              <a:off x="7696200" y="3733800"/>
              <a:ext cx="304800" cy="990600"/>
            </a:xfrm>
            <a:prstGeom prst="line">
              <a:avLst/>
            </a:prstGeom>
            <a:noFill/>
            <a:ln w="38100">
              <a:solidFill>
                <a:schemeClr val="tx1"/>
              </a:solidFill>
              <a:round/>
              <a:headEnd/>
              <a:tailEnd/>
            </a:ln>
            <a:effectLst/>
          </p:spPr>
          <p:txBody>
            <a:bodyPr/>
            <a:lstStyle/>
            <a:p>
              <a:endParaRPr lang="en-CA"/>
            </a:p>
          </p:txBody>
        </p:sp>
        <p:sp>
          <p:nvSpPr>
            <p:cNvPr id="21586" name="Line 82"/>
            <p:cNvSpPr>
              <a:spLocks noChangeShapeType="1"/>
            </p:cNvSpPr>
            <p:nvPr/>
          </p:nvSpPr>
          <p:spPr bwMode="auto">
            <a:xfrm>
              <a:off x="8001000" y="3733800"/>
              <a:ext cx="152400" cy="990600"/>
            </a:xfrm>
            <a:prstGeom prst="line">
              <a:avLst/>
            </a:prstGeom>
            <a:noFill/>
            <a:ln w="38100">
              <a:solidFill>
                <a:schemeClr val="tx1"/>
              </a:solidFill>
              <a:round/>
              <a:headEnd/>
              <a:tailEnd/>
            </a:ln>
            <a:effectLst/>
          </p:spPr>
          <p:txBody>
            <a:bodyPr/>
            <a:lstStyle/>
            <a:p>
              <a:endParaRPr lang="en-CA"/>
            </a:p>
          </p:txBody>
        </p:sp>
        <p:sp>
          <p:nvSpPr>
            <p:cNvPr id="21587" name="Line 83"/>
            <p:cNvSpPr>
              <a:spLocks noChangeShapeType="1"/>
            </p:cNvSpPr>
            <p:nvPr/>
          </p:nvSpPr>
          <p:spPr bwMode="auto">
            <a:xfrm flipH="1" flipV="1">
              <a:off x="7543800" y="4648200"/>
              <a:ext cx="152400" cy="76200"/>
            </a:xfrm>
            <a:prstGeom prst="line">
              <a:avLst/>
            </a:prstGeom>
            <a:noFill/>
            <a:ln w="38100">
              <a:solidFill>
                <a:schemeClr val="tx1"/>
              </a:solidFill>
              <a:round/>
              <a:headEnd/>
              <a:tailEnd/>
            </a:ln>
            <a:effectLst/>
          </p:spPr>
          <p:txBody>
            <a:bodyPr/>
            <a:lstStyle/>
            <a:p>
              <a:endParaRPr lang="en-CA"/>
            </a:p>
          </p:txBody>
        </p:sp>
        <p:sp>
          <p:nvSpPr>
            <p:cNvPr id="21588" name="Line 84"/>
            <p:cNvSpPr>
              <a:spLocks noChangeShapeType="1"/>
            </p:cNvSpPr>
            <p:nvPr/>
          </p:nvSpPr>
          <p:spPr bwMode="auto">
            <a:xfrm flipH="1" flipV="1">
              <a:off x="8001000" y="4648200"/>
              <a:ext cx="152400" cy="76200"/>
            </a:xfrm>
            <a:prstGeom prst="line">
              <a:avLst/>
            </a:prstGeom>
            <a:noFill/>
            <a:ln w="38100">
              <a:solidFill>
                <a:schemeClr val="tx1"/>
              </a:solidFill>
              <a:round/>
              <a:headEnd/>
              <a:tailEnd/>
            </a:ln>
            <a:effectLst/>
          </p:spPr>
          <p:txBody>
            <a:bodyPr/>
            <a:lstStyle/>
            <a:p>
              <a:endParaRPr lang="en-CA"/>
            </a:p>
          </p:txBody>
        </p:sp>
        <p:sp>
          <p:nvSpPr>
            <p:cNvPr id="21589" name="Line 85"/>
            <p:cNvSpPr>
              <a:spLocks noChangeShapeType="1"/>
            </p:cNvSpPr>
            <p:nvPr/>
          </p:nvSpPr>
          <p:spPr bwMode="auto">
            <a:xfrm flipH="1">
              <a:off x="7696200" y="3048000"/>
              <a:ext cx="228600" cy="762000"/>
            </a:xfrm>
            <a:prstGeom prst="line">
              <a:avLst/>
            </a:prstGeom>
            <a:noFill/>
            <a:ln w="38100">
              <a:solidFill>
                <a:schemeClr val="tx1"/>
              </a:solidFill>
              <a:round/>
              <a:headEnd/>
              <a:tailEnd/>
            </a:ln>
            <a:effectLst/>
          </p:spPr>
          <p:txBody>
            <a:bodyPr/>
            <a:lstStyle/>
            <a:p>
              <a:endParaRPr lang="en-CA"/>
            </a:p>
          </p:txBody>
        </p:sp>
        <p:sp>
          <p:nvSpPr>
            <p:cNvPr id="21590" name="Line 86"/>
            <p:cNvSpPr>
              <a:spLocks noChangeShapeType="1"/>
            </p:cNvSpPr>
            <p:nvPr/>
          </p:nvSpPr>
          <p:spPr bwMode="auto">
            <a:xfrm>
              <a:off x="8001000" y="3048000"/>
              <a:ext cx="228600" cy="381000"/>
            </a:xfrm>
            <a:prstGeom prst="line">
              <a:avLst/>
            </a:prstGeom>
            <a:noFill/>
            <a:ln w="38100">
              <a:solidFill>
                <a:schemeClr val="tx1"/>
              </a:solidFill>
              <a:round/>
              <a:headEnd/>
              <a:tailEnd/>
            </a:ln>
            <a:effectLst/>
          </p:spPr>
          <p:txBody>
            <a:bodyPr/>
            <a:lstStyle/>
            <a:p>
              <a:endParaRPr lang="en-CA"/>
            </a:p>
          </p:txBody>
        </p:sp>
        <p:sp>
          <p:nvSpPr>
            <p:cNvPr id="21591" name="Line 87"/>
            <p:cNvSpPr>
              <a:spLocks noChangeShapeType="1"/>
            </p:cNvSpPr>
            <p:nvPr/>
          </p:nvSpPr>
          <p:spPr bwMode="auto">
            <a:xfrm flipH="1">
              <a:off x="8153400" y="3352800"/>
              <a:ext cx="76200" cy="457200"/>
            </a:xfrm>
            <a:prstGeom prst="line">
              <a:avLst/>
            </a:prstGeom>
            <a:noFill/>
            <a:ln w="38100">
              <a:solidFill>
                <a:schemeClr val="tx1"/>
              </a:solidFill>
              <a:round/>
              <a:headEnd/>
              <a:tailEnd/>
            </a:ln>
            <a:effectLst/>
          </p:spPr>
          <p:txBody>
            <a:bodyPr/>
            <a:lstStyle/>
            <a:p>
              <a:endParaRPr lang="en-CA"/>
            </a:p>
          </p:txBody>
        </p:sp>
      </p:grpSp>
      <p:sp>
        <p:nvSpPr>
          <p:cNvPr id="21592" name="Text Box 88"/>
          <p:cNvSpPr txBox="1">
            <a:spLocks noChangeArrowheads="1"/>
          </p:cNvSpPr>
          <p:nvPr/>
        </p:nvSpPr>
        <p:spPr bwMode="auto">
          <a:xfrm>
            <a:off x="2057400" y="2286000"/>
            <a:ext cx="1523972" cy="369332"/>
          </a:xfrm>
          <a:prstGeom prst="rect">
            <a:avLst/>
          </a:prstGeom>
          <a:solidFill>
            <a:schemeClr val="bg2"/>
          </a:solidFill>
          <a:ln w="38100">
            <a:noFill/>
            <a:miter lim="800000"/>
            <a:headEnd/>
            <a:tailEnd/>
          </a:ln>
          <a:effectLst/>
        </p:spPr>
        <p:txBody>
          <a:bodyPr wrap="square">
            <a:spAutoFit/>
          </a:bodyPr>
          <a:lstStyle/>
          <a:p>
            <a:pPr algn="ctr">
              <a:spcBef>
                <a:spcPct val="50000"/>
              </a:spcBef>
            </a:pPr>
            <a:r>
              <a:rPr lang="en-US" dirty="0"/>
              <a:t>Front of queue</a:t>
            </a:r>
          </a:p>
        </p:txBody>
      </p:sp>
      <p:sp>
        <p:nvSpPr>
          <p:cNvPr id="21594" name="Line 90"/>
          <p:cNvSpPr>
            <a:spLocks noChangeShapeType="1"/>
          </p:cNvSpPr>
          <p:nvPr/>
        </p:nvSpPr>
        <p:spPr bwMode="auto">
          <a:xfrm>
            <a:off x="2514600" y="2667000"/>
            <a:ext cx="0" cy="609600"/>
          </a:xfrm>
          <a:prstGeom prst="line">
            <a:avLst/>
          </a:prstGeom>
          <a:noFill/>
          <a:ln w="38100">
            <a:solidFill>
              <a:schemeClr val="hlink"/>
            </a:solidFill>
            <a:round/>
            <a:headEnd/>
            <a:tailEnd type="triangle" w="med" len="med"/>
          </a:ln>
          <a:effectLst/>
        </p:spPr>
        <p:txBody>
          <a:bodyPr/>
          <a:lstStyle/>
          <a:p>
            <a:endParaRPr lang="en-CA"/>
          </a:p>
        </p:txBody>
      </p:sp>
      <p:sp>
        <p:nvSpPr>
          <p:cNvPr id="21595" name="Line 91"/>
          <p:cNvSpPr>
            <a:spLocks noChangeShapeType="1"/>
          </p:cNvSpPr>
          <p:nvPr/>
        </p:nvSpPr>
        <p:spPr bwMode="auto">
          <a:xfrm flipH="1">
            <a:off x="6172200" y="3276600"/>
            <a:ext cx="1371600" cy="762000"/>
          </a:xfrm>
          <a:prstGeom prst="line">
            <a:avLst/>
          </a:prstGeom>
          <a:noFill/>
          <a:ln w="38100">
            <a:solidFill>
              <a:schemeClr val="hlink"/>
            </a:solidFill>
            <a:round/>
            <a:headEnd/>
            <a:tailEnd type="triangle" w="med" len="med"/>
          </a:ln>
          <a:effectLst/>
        </p:spPr>
        <p:txBody>
          <a:bodyPr/>
          <a:lstStyle/>
          <a:p>
            <a:endParaRPr lang="en-CA"/>
          </a:p>
        </p:txBody>
      </p:sp>
      <p:sp>
        <p:nvSpPr>
          <p:cNvPr id="21596" name="Text Box 92"/>
          <p:cNvSpPr txBox="1">
            <a:spLocks noChangeArrowheads="1"/>
          </p:cNvSpPr>
          <p:nvPr/>
        </p:nvSpPr>
        <p:spPr bwMode="auto">
          <a:xfrm>
            <a:off x="6400800" y="4876800"/>
            <a:ext cx="2438400" cy="646331"/>
          </a:xfrm>
          <a:prstGeom prst="rect">
            <a:avLst/>
          </a:prstGeom>
          <a:solidFill>
            <a:schemeClr val="bg2"/>
          </a:solidFill>
          <a:ln w="38100">
            <a:noFill/>
            <a:miter lim="800000"/>
            <a:headEnd/>
            <a:tailEnd/>
          </a:ln>
          <a:effectLst/>
        </p:spPr>
        <p:txBody>
          <a:bodyPr>
            <a:spAutoFit/>
          </a:bodyPr>
          <a:lstStyle/>
          <a:p>
            <a:pPr algn="ctr">
              <a:spcBef>
                <a:spcPct val="50000"/>
              </a:spcBef>
            </a:pPr>
            <a:r>
              <a:rPr lang="en-US" dirty="0"/>
              <a:t>New element is added to the rear of the queue</a:t>
            </a:r>
          </a:p>
        </p:txBody>
      </p:sp>
      <p:sp>
        <p:nvSpPr>
          <p:cNvPr id="62" name="Slide Number Placeholder 2">
            <a:extLst>
              <a:ext uri="{FF2B5EF4-FFF2-40B4-BE49-F238E27FC236}">
                <a16:creationId xmlns:a16="http://schemas.microsoft.com/office/drawing/2014/main" id="{0C8496DF-282D-48EB-B451-5434C4CB6FBB}"/>
              </a:ext>
            </a:extLst>
          </p:cNvPr>
          <p:cNvSpPr txBox="1">
            <a:spLocks noGrp="1"/>
          </p:cNvSpPr>
          <p:nvPr/>
        </p:nvSpPr>
        <p:spPr bwMode="auto">
          <a:xfrm>
            <a:off x="6553200" y="6248400"/>
            <a:ext cx="2133600" cy="457200"/>
          </a:xfrm>
          <a:prstGeom prst="rect">
            <a:avLst/>
          </a:prstGeom>
          <a:noFill/>
          <a:ln w="9525">
            <a:noFill/>
            <a:miter lim="800000"/>
            <a:headEnd/>
            <a:tailEnd/>
          </a:ln>
          <a:effectLst/>
        </p:spPr>
        <p:txBody>
          <a:bodyPr anchor="b"/>
          <a:lstStyle/>
          <a:p>
            <a:pPr algn="r" eaLnBrk="1" hangingPunct="1"/>
            <a:fld id="{F0DCA40D-76F4-474E-B309-A490AD3D7FA5}" type="slidenum">
              <a:rPr lang="en-US" altLang="en-US" sz="1200">
                <a:latin typeface="Arial Black" pitchFamily="34" charset="0"/>
              </a:rPr>
              <a:pPr algn="r" eaLnBrk="1" hangingPunct="1"/>
              <a:t>6</a:t>
            </a:fld>
            <a:endParaRPr lang="en-US" altLang="en-US" sz="1200" dirty="0">
              <a:latin typeface="Arial Black" pitchFamily="34" charset="0"/>
            </a:endParaRPr>
          </a:p>
        </p:txBody>
      </p:sp>
      <p:sp>
        <p:nvSpPr>
          <p:cNvPr id="63" name="Text Box 88">
            <a:extLst>
              <a:ext uri="{FF2B5EF4-FFF2-40B4-BE49-F238E27FC236}">
                <a16:creationId xmlns:a16="http://schemas.microsoft.com/office/drawing/2014/main" id="{413DF6F4-0686-4FE1-AAB5-7B95ACEB5D3E}"/>
              </a:ext>
            </a:extLst>
          </p:cNvPr>
          <p:cNvSpPr txBox="1">
            <a:spLocks noChangeArrowheads="1"/>
          </p:cNvSpPr>
          <p:nvPr/>
        </p:nvSpPr>
        <p:spPr bwMode="auto">
          <a:xfrm>
            <a:off x="5257800" y="2362200"/>
            <a:ext cx="1523989" cy="369332"/>
          </a:xfrm>
          <a:prstGeom prst="rect">
            <a:avLst/>
          </a:prstGeom>
          <a:solidFill>
            <a:schemeClr val="bg2"/>
          </a:solidFill>
          <a:ln w="38100">
            <a:noFill/>
            <a:miter lim="800000"/>
            <a:headEnd/>
            <a:tailEnd/>
          </a:ln>
          <a:effectLst/>
        </p:spPr>
        <p:txBody>
          <a:bodyPr wrap="square">
            <a:spAutoFit/>
          </a:bodyPr>
          <a:lstStyle/>
          <a:p>
            <a:pPr algn="ctr">
              <a:spcBef>
                <a:spcPct val="50000"/>
              </a:spcBef>
            </a:pPr>
            <a:r>
              <a:rPr lang="en-US" dirty="0"/>
              <a:t>Rear of queue</a:t>
            </a:r>
          </a:p>
        </p:txBody>
      </p:sp>
      <p:sp>
        <p:nvSpPr>
          <p:cNvPr id="64" name="Line 90">
            <a:extLst>
              <a:ext uri="{FF2B5EF4-FFF2-40B4-BE49-F238E27FC236}">
                <a16:creationId xmlns:a16="http://schemas.microsoft.com/office/drawing/2014/main" id="{A619553F-CF69-4D58-88E4-D981EA9F9027}"/>
              </a:ext>
            </a:extLst>
          </p:cNvPr>
          <p:cNvSpPr>
            <a:spLocks noChangeShapeType="1"/>
          </p:cNvSpPr>
          <p:nvPr/>
        </p:nvSpPr>
        <p:spPr bwMode="auto">
          <a:xfrm>
            <a:off x="5715000" y="2743200"/>
            <a:ext cx="0" cy="609600"/>
          </a:xfrm>
          <a:prstGeom prst="line">
            <a:avLst/>
          </a:prstGeom>
          <a:noFill/>
          <a:ln w="38100">
            <a:solidFill>
              <a:schemeClr val="hlink"/>
            </a:solidFill>
            <a:round/>
            <a:headEnd/>
            <a:tailEnd type="triangle" w="med" len="med"/>
          </a:ln>
          <a:effectLst/>
        </p:spPr>
        <p:txBody>
          <a:bodyPr/>
          <a:lstStyle/>
          <a:p>
            <a:endParaRPr lang="en-CA"/>
          </a:p>
        </p:txBody>
      </p:sp>
    </p:spTree>
    <p:extLst>
      <p:ext uri="{BB962C8B-B14F-4D97-AF65-F5344CB8AC3E}">
        <p14:creationId xmlns:p14="http://schemas.microsoft.com/office/powerpoint/2010/main" val="115459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68096" y="585216"/>
            <a:ext cx="7290054" cy="1499616"/>
          </a:xfrm>
        </p:spPr>
        <p:txBody>
          <a:bodyPr/>
          <a:lstStyle/>
          <a:p>
            <a:r>
              <a:rPr lang="en-US"/>
              <a:t>Conceptual View of a Queue</a:t>
            </a:r>
          </a:p>
        </p:txBody>
      </p:sp>
      <p:grpSp>
        <p:nvGrpSpPr>
          <p:cNvPr id="2" name="Group 1">
            <a:extLst>
              <a:ext uri="{FF2B5EF4-FFF2-40B4-BE49-F238E27FC236}">
                <a16:creationId xmlns:a16="http://schemas.microsoft.com/office/drawing/2014/main" id="{4269A033-F3D6-4D92-B102-4A55ED3738F0}"/>
              </a:ext>
            </a:extLst>
          </p:cNvPr>
          <p:cNvGrpSpPr/>
          <p:nvPr/>
        </p:nvGrpSpPr>
        <p:grpSpPr>
          <a:xfrm>
            <a:off x="952500" y="2932129"/>
            <a:ext cx="685800" cy="2362200"/>
            <a:chOff x="2133600" y="3429000"/>
            <a:chExt cx="685800" cy="2362200"/>
          </a:xfrm>
        </p:grpSpPr>
        <p:sp>
          <p:nvSpPr>
            <p:cNvPr id="21507" name="Oval 3"/>
            <p:cNvSpPr>
              <a:spLocks noChangeArrowheads="1"/>
            </p:cNvSpPr>
            <p:nvPr/>
          </p:nvSpPr>
          <p:spPr bwMode="auto">
            <a:xfrm>
              <a:off x="2362200" y="3429000"/>
              <a:ext cx="304800" cy="381000"/>
            </a:xfrm>
            <a:prstGeom prst="ellipse">
              <a:avLst/>
            </a:prstGeom>
            <a:noFill/>
            <a:ln w="38100">
              <a:solidFill>
                <a:srgbClr val="2B09BB"/>
              </a:solidFill>
              <a:round/>
              <a:headEnd/>
              <a:tailEnd/>
            </a:ln>
            <a:effectLst/>
          </p:spPr>
          <p:txBody>
            <a:bodyPr wrap="none" anchor="ctr"/>
            <a:lstStyle/>
            <a:p>
              <a:endParaRPr lang="en-CA"/>
            </a:p>
          </p:txBody>
        </p:sp>
        <p:sp>
          <p:nvSpPr>
            <p:cNvPr id="21508" name="Line 4"/>
            <p:cNvSpPr>
              <a:spLocks noChangeShapeType="1"/>
            </p:cNvSpPr>
            <p:nvPr/>
          </p:nvSpPr>
          <p:spPr bwMode="auto">
            <a:xfrm>
              <a:off x="2514600" y="3810000"/>
              <a:ext cx="76200" cy="990600"/>
            </a:xfrm>
            <a:prstGeom prst="line">
              <a:avLst/>
            </a:prstGeom>
            <a:noFill/>
            <a:ln w="38100">
              <a:solidFill>
                <a:srgbClr val="2B09BB"/>
              </a:solidFill>
              <a:round/>
              <a:headEnd/>
              <a:tailEnd/>
            </a:ln>
            <a:effectLst/>
          </p:spPr>
          <p:txBody>
            <a:bodyPr/>
            <a:lstStyle/>
            <a:p>
              <a:endParaRPr lang="en-CA"/>
            </a:p>
          </p:txBody>
        </p:sp>
        <p:sp>
          <p:nvSpPr>
            <p:cNvPr id="21509" name="Line 5"/>
            <p:cNvSpPr>
              <a:spLocks noChangeShapeType="1"/>
            </p:cNvSpPr>
            <p:nvPr/>
          </p:nvSpPr>
          <p:spPr bwMode="auto">
            <a:xfrm flipH="1">
              <a:off x="2286000" y="4800600"/>
              <a:ext cx="304800" cy="990600"/>
            </a:xfrm>
            <a:prstGeom prst="line">
              <a:avLst/>
            </a:prstGeom>
            <a:noFill/>
            <a:ln w="38100">
              <a:solidFill>
                <a:srgbClr val="2B09BB"/>
              </a:solidFill>
              <a:round/>
              <a:headEnd/>
              <a:tailEnd/>
            </a:ln>
            <a:effectLst/>
          </p:spPr>
          <p:txBody>
            <a:bodyPr/>
            <a:lstStyle/>
            <a:p>
              <a:endParaRPr lang="en-CA"/>
            </a:p>
          </p:txBody>
        </p:sp>
        <p:sp>
          <p:nvSpPr>
            <p:cNvPr id="21510" name="Line 6"/>
            <p:cNvSpPr>
              <a:spLocks noChangeShapeType="1"/>
            </p:cNvSpPr>
            <p:nvPr/>
          </p:nvSpPr>
          <p:spPr bwMode="auto">
            <a:xfrm>
              <a:off x="2590800" y="4800600"/>
              <a:ext cx="152400" cy="990600"/>
            </a:xfrm>
            <a:prstGeom prst="line">
              <a:avLst/>
            </a:prstGeom>
            <a:noFill/>
            <a:ln w="38100">
              <a:solidFill>
                <a:srgbClr val="2B09BB"/>
              </a:solidFill>
              <a:round/>
              <a:headEnd/>
              <a:tailEnd/>
            </a:ln>
            <a:effectLst/>
          </p:spPr>
          <p:txBody>
            <a:bodyPr/>
            <a:lstStyle/>
            <a:p>
              <a:endParaRPr lang="en-CA"/>
            </a:p>
          </p:txBody>
        </p:sp>
        <p:sp>
          <p:nvSpPr>
            <p:cNvPr id="21511" name="Line 7"/>
            <p:cNvSpPr>
              <a:spLocks noChangeShapeType="1"/>
            </p:cNvSpPr>
            <p:nvPr/>
          </p:nvSpPr>
          <p:spPr bwMode="auto">
            <a:xfrm flipH="1" flipV="1">
              <a:off x="2133600" y="5715000"/>
              <a:ext cx="152400" cy="76200"/>
            </a:xfrm>
            <a:prstGeom prst="line">
              <a:avLst/>
            </a:prstGeom>
            <a:noFill/>
            <a:ln w="38100">
              <a:solidFill>
                <a:srgbClr val="2B09BB"/>
              </a:solidFill>
              <a:round/>
              <a:headEnd/>
              <a:tailEnd/>
            </a:ln>
            <a:effectLst/>
          </p:spPr>
          <p:txBody>
            <a:bodyPr/>
            <a:lstStyle/>
            <a:p>
              <a:endParaRPr lang="en-CA"/>
            </a:p>
          </p:txBody>
        </p:sp>
        <p:sp>
          <p:nvSpPr>
            <p:cNvPr id="21512" name="Line 8"/>
            <p:cNvSpPr>
              <a:spLocks noChangeShapeType="1"/>
            </p:cNvSpPr>
            <p:nvPr/>
          </p:nvSpPr>
          <p:spPr bwMode="auto">
            <a:xfrm flipH="1" flipV="1">
              <a:off x="2590800" y="5715000"/>
              <a:ext cx="152400" cy="76200"/>
            </a:xfrm>
            <a:prstGeom prst="line">
              <a:avLst/>
            </a:prstGeom>
            <a:noFill/>
            <a:ln w="38100">
              <a:solidFill>
                <a:srgbClr val="2B09BB"/>
              </a:solidFill>
              <a:round/>
              <a:headEnd/>
              <a:tailEnd/>
            </a:ln>
            <a:effectLst/>
          </p:spPr>
          <p:txBody>
            <a:bodyPr/>
            <a:lstStyle/>
            <a:p>
              <a:endParaRPr lang="en-CA"/>
            </a:p>
          </p:txBody>
        </p:sp>
        <p:sp>
          <p:nvSpPr>
            <p:cNvPr id="21516" name="Line 12"/>
            <p:cNvSpPr>
              <a:spLocks noChangeShapeType="1"/>
            </p:cNvSpPr>
            <p:nvPr/>
          </p:nvSpPr>
          <p:spPr bwMode="auto">
            <a:xfrm flipH="1">
              <a:off x="2286000" y="4114800"/>
              <a:ext cx="228600" cy="762000"/>
            </a:xfrm>
            <a:prstGeom prst="line">
              <a:avLst/>
            </a:prstGeom>
            <a:noFill/>
            <a:ln w="38100">
              <a:solidFill>
                <a:srgbClr val="2B09BB"/>
              </a:solidFill>
              <a:round/>
              <a:headEnd/>
              <a:tailEnd/>
            </a:ln>
            <a:effectLst/>
          </p:spPr>
          <p:txBody>
            <a:bodyPr/>
            <a:lstStyle/>
            <a:p>
              <a:endParaRPr lang="en-CA"/>
            </a:p>
          </p:txBody>
        </p:sp>
        <p:sp>
          <p:nvSpPr>
            <p:cNvPr id="21517" name="Line 13"/>
            <p:cNvSpPr>
              <a:spLocks noChangeShapeType="1"/>
            </p:cNvSpPr>
            <p:nvPr/>
          </p:nvSpPr>
          <p:spPr bwMode="auto">
            <a:xfrm>
              <a:off x="2590800" y="4114800"/>
              <a:ext cx="228600" cy="381000"/>
            </a:xfrm>
            <a:prstGeom prst="line">
              <a:avLst/>
            </a:prstGeom>
            <a:noFill/>
            <a:ln w="38100">
              <a:solidFill>
                <a:srgbClr val="2B09BB"/>
              </a:solidFill>
              <a:round/>
              <a:headEnd/>
              <a:tailEnd/>
            </a:ln>
            <a:effectLst/>
          </p:spPr>
          <p:txBody>
            <a:bodyPr/>
            <a:lstStyle/>
            <a:p>
              <a:endParaRPr lang="en-CA"/>
            </a:p>
          </p:txBody>
        </p:sp>
        <p:sp>
          <p:nvSpPr>
            <p:cNvPr id="21518" name="Line 14"/>
            <p:cNvSpPr>
              <a:spLocks noChangeShapeType="1"/>
            </p:cNvSpPr>
            <p:nvPr/>
          </p:nvSpPr>
          <p:spPr bwMode="auto">
            <a:xfrm flipH="1">
              <a:off x="2743200" y="4419600"/>
              <a:ext cx="76200" cy="457200"/>
            </a:xfrm>
            <a:prstGeom prst="line">
              <a:avLst/>
            </a:prstGeom>
            <a:noFill/>
            <a:ln w="38100">
              <a:solidFill>
                <a:srgbClr val="2B09BB"/>
              </a:solidFill>
              <a:round/>
              <a:headEnd/>
              <a:tailEnd/>
            </a:ln>
            <a:effectLst/>
          </p:spPr>
          <p:txBody>
            <a:bodyPr/>
            <a:lstStyle/>
            <a:p>
              <a:endParaRPr lang="en-CA"/>
            </a:p>
          </p:txBody>
        </p:sp>
      </p:grpSp>
      <p:grpSp>
        <p:nvGrpSpPr>
          <p:cNvPr id="3" name="Group 2">
            <a:extLst>
              <a:ext uri="{FF2B5EF4-FFF2-40B4-BE49-F238E27FC236}">
                <a16:creationId xmlns:a16="http://schemas.microsoft.com/office/drawing/2014/main" id="{A1B926E9-4C48-4CDF-A1CB-8884F4EA5461}"/>
              </a:ext>
            </a:extLst>
          </p:cNvPr>
          <p:cNvGrpSpPr/>
          <p:nvPr/>
        </p:nvGrpSpPr>
        <p:grpSpPr>
          <a:xfrm>
            <a:off x="2971800" y="3429000"/>
            <a:ext cx="685800" cy="2362200"/>
            <a:chOff x="2971800" y="3429000"/>
            <a:chExt cx="685800" cy="2362200"/>
          </a:xfrm>
        </p:grpSpPr>
        <p:sp>
          <p:nvSpPr>
            <p:cNvPr id="21519" name="Oval 15"/>
            <p:cNvSpPr>
              <a:spLocks noChangeArrowheads="1"/>
            </p:cNvSpPr>
            <p:nvPr/>
          </p:nvSpPr>
          <p:spPr bwMode="auto">
            <a:xfrm>
              <a:off x="3200400" y="3429000"/>
              <a:ext cx="304800" cy="381000"/>
            </a:xfrm>
            <a:prstGeom prst="ellipse">
              <a:avLst/>
            </a:prstGeom>
            <a:noFill/>
            <a:ln w="38100">
              <a:solidFill>
                <a:schemeClr val="accent2"/>
              </a:solidFill>
              <a:round/>
              <a:headEnd/>
              <a:tailEnd/>
            </a:ln>
            <a:effectLst/>
          </p:spPr>
          <p:txBody>
            <a:bodyPr wrap="none" anchor="ctr"/>
            <a:lstStyle/>
            <a:p>
              <a:endParaRPr lang="en-CA"/>
            </a:p>
          </p:txBody>
        </p:sp>
        <p:sp>
          <p:nvSpPr>
            <p:cNvPr id="21520" name="Line 16"/>
            <p:cNvSpPr>
              <a:spLocks noChangeShapeType="1"/>
            </p:cNvSpPr>
            <p:nvPr/>
          </p:nvSpPr>
          <p:spPr bwMode="auto">
            <a:xfrm>
              <a:off x="3352800" y="3810000"/>
              <a:ext cx="76200" cy="990600"/>
            </a:xfrm>
            <a:prstGeom prst="line">
              <a:avLst/>
            </a:prstGeom>
            <a:noFill/>
            <a:ln w="38100">
              <a:solidFill>
                <a:schemeClr val="accent2"/>
              </a:solidFill>
              <a:round/>
              <a:headEnd/>
              <a:tailEnd/>
            </a:ln>
            <a:effectLst/>
          </p:spPr>
          <p:txBody>
            <a:bodyPr/>
            <a:lstStyle/>
            <a:p>
              <a:endParaRPr lang="en-CA"/>
            </a:p>
          </p:txBody>
        </p:sp>
        <p:sp>
          <p:nvSpPr>
            <p:cNvPr id="21521" name="Line 17"/>
            <p:cNvSpPr>
              <a:spLocks noChangeShapeType="1"/>
            </p:cNvSpPr>
            <p:nvPr/>
          </p:nvSpPr>
          <p:spPr bwMode="auto">
            <a:xfrm flipH="1">
              <a:off x="3124200" y="4800600"/>
              <a:ext cx="304800" cy="990600"/>
            </a:xfrm>
            <a:prstGeom prst="line">
              <a:avLst/>
            </a:prstGeom>
            <a:noFill/>
            <a:ln w="38100">
              <a:solidFill>
                <a:schemeClr val="accent2"/>
              </a:solidFill>
              <a:round/>
              <a:headEnd/>
              <a:tailEnd/>
            </a:ln>
            <a:effectLst/>
          </p:spPr>
          <p:txBody>
            <a:bodyPr/>
            <a:lstStyle/>
            <a:p>
              <a:endParaRPr lang="en-CA"/>
            </a:p>
          </p:txBody>
        </p:sp>
        <p:sp>
          <p:nvSpPr>
            <p:cNvPr id="21522" name="Line 18"/>
            <p:cNvSpPr>
              <a:spLocks noChangeShapeType="1"/>
            </p:cNvSpPr>
            <p:nvPr/>
          </p:nvSpPr>
          <p:spPr bwMode="auto">
            <a:xfrm>
              <a:off x="3429000" y="4800600"/>
              <a:ext cx="152400" cy="990600"/>
            </a:xfrm>
            <a:prstGeom prst="line">
              <a:avLst/>
            </a:prstGeom>
            <a:noFill/>
            <a:ln w="38100">
              <a:solidFill>
                <a:schemeClr val="accent2"/>
              </a:solidFill>
              <a:round/>
              <a:headEnd/>
              <a:tailEnd/>
            </a:ln>
            <a:effectLst/>
          </p:spPr>
          <p:txBody>
            <a:bodyPr/>
            <a:lstStyle/>
            <a:p>
              <a:endParaRPr lang="en-CA"/>
            </a:p>
          </p:txBody>
        </p:sp>
        <p:sp>
          <p:nvSpPr>
            <p:cNvPr id="21523" name="Line 19"/>
            <p:cNvSpPr>
              <a:spLocks noChangeShapeType="1"/>
            </p:cNvSpPr>
            <p:nvPr/>
          </p:nvSpPr>
          <p:spPr bwMode="auto">
            <a:xfrm flipH="1" flipV="1">
              <a:off x="2971800" y="5715000"/>
              <a:ext cx="152400" cy="76200"/>
            </a:xfrm>
            <a:prstGeom prst="line">
              <a:avLst/>
            </a:prstGeom>
            <a:noFill/>
            <a:ln w="38100">
              <a:solidFill>
                <a:schemeClr val="accent2"/>
              </a:solidFill>
              <a:round/>
              <a:headEnd/>
              <a:tailEnd/>
            </a:ln>
            <a:effectLst/>
          </p:spPr>
          <p:txBody>
            <a:bodyPr/>
            <a:lstStyle/>
            <a:p>
              <a:endParaRPr lang="en-CA"/>
            </a:p>
          </p:txBody>
        </p:sp>
        <p:sp>
          <p:nvSpPr>
            <p:cNvPr id="21524" name="Line 20"/>
            <p:cNvSpPr>
              <a:spLocks noChangeShapeType="1"/>
            </p:cNvSpPr>
            <p:nvPr/>
          </p:nvSpPr>
          <p:spPr bwMode="auto">
            <a:xfrm flipH="1" flipV="1">
              <a:off x="3429000" y="5715000"/>
              <a:ext cx="152400" cy="76200"/>
            </a:xfrm>
            <a:prstGeom prst="line">
              <a:avLst/>
            </a:prstGeom>
            <a:noFill/>
            <a:ln w="38100">
              <a:solidFill>
                <a:schemeClr val="accent2"/>
              </a:solidFill>
              <a:round/>
              <a:headEnd/>
              <a:tailEnd/>
            </a:ln>
            <a:effectLst/>
          </p:spPr>
          <p:txBody>
            <a:bodyPr/>
            <a:lstStyle/>
            <a:p>
              <a:endParaRPr lang="en-CA"/>
            </a:p>
          </p:txBody>
        </p:sp>
        <p:sp>
          <p:nvSpPr>
            <p:cNvPr id="21525" name="Line 21"/>
            <p:cNvSpPr>
              <a:spLocks noChangeShapeType="1"/>
            </p:cNvSpPr>
            <p:nvPr/>
          </p:nvSpPr>
          <p:spPr bwMode="auto">
            <a:xfrm flipH="1">
              <a:off x="3124200" y="4114800"/>
              <a:ext cx="228600" cy="762000"/>
            </a:xfrm>
            <a:prstGeom prst="line">
              <a:avLst/>
            </a:prstGeom>
            <a:noFill/>
            <a:ln w="38100">
              <a:solidFill>
                <a:schemeClr val="accent2"/>
              </a:solidFill>
              <a:round/>
              <a:headEnd/>
              <a:tailEnd/>
            </a:ln>
            <a:effectLst/>
          </p:spPr>
          <p:txBody>
            <a:bodyPr/>
            <a:lstStyle/>
            <a:p>
              <a:endParaRPr lang="en-CA"/>
            </a:p>
          </p:txBody>
        </p:sp>
        <p:sp>
          <p:nvSpPr>
            <p:cNvPr id="21526" name="Line 22"/>
            <p:cNvSpPr>
              <a:spLocks noChangeShapeType="1"/>
            </p:cNvSpPr>
            <p:nvPr/>
          </p:nvSpPr>
          <p:spPr bwMode="auto">
            <a:xfrm>
              <a:off x="3429000" y="4114800"/>
              <a:ext cx="228600" cy="381000"/>
            </a:xfrm>
            <a:prstGeom prst="line">
              <a:avLst/>
            </a:prstGeom>
            <a:noFill/>
            <a:ln w="38100">
              <a:solidFill>
                <a:schemeClr val="accent2"/>
              </a:solidFill>
              <a:round/>
              <a:headEnd/>
              <a:tailEnd/>
            </a:ln>
            <a:effectLst/>
          </p:spPr>
          <p:txBody>
            <a:bodyPr/>
            <a:lstStyle/>
            <a:p>
              <a:endParaRPr lang="en-CA"/>
            </a:p>
          </p:txBody>
        </p:sp>
        <p:sp>
          <p:nvSpPr>
            <p:cNvPr id="21527" name="Line 23"/>
            <p:cNvSpPr>
              <a:spLocks noChangeShapeType="1"/>
            </p:cNvSpPr>
            <p:nvPr/>
          </p:nvSpPr>
          <p:spPr bwMode="auto">
            <a:xfrm flipH="1">
              <a:off x="3581400" y="4419600"/>
              <a:ext cx="76200" cy="457200"/>
            </a:xfrm>
            <a:prstGeom prst="line">
              <a:avLst/>
            </a:prstGeom>
            <a:noFill/>
            <a:ln w="38100">
              <a:solidFill>
                <a:schemeClr val="accent2"/>
              </a:solidFill>
              <a:round/>
              <a:headEnd/>
              <a:tailEnd/>
            </a:ln>
            <a:effectLst/>
          </p:spPr>
          <p:txBody>
            <a:bodyPr/>
            <a:lstStyle/>
            <a:p>
              <a:endParaRPr lang="en-CA"/>
            </a:p>
          </p:txBody>
        </p:sp>
      </p:grpSp>
      <p:grpSp>
        <p:nvGrpSpPr>
          <p:cNvPr id="4" name="Group 3">
            <a:extLst>
              <a:ext uri="{FF2B5EF4-FFF2-40B4-BE49-F238E27FC236}">
                <a16:creationId xmlns:a16="http://schemas.microsoft.com/office/drawing/2014/main" id="{1FCD4433-06E3-4855-AE49-91BA5DA74150}"/>
              </a:ext>
            </a:extLst>
          </p:cNvPr>
          <p:cNvGrpSpPr/>
          <p:nvPr/>
        </p:nvGrpSpPr>
        <p:grpSpPr>
          <a:xfrm>
            <a:off x="3733800" y="3429000"/>
            <a:ext cx="685800" cy="2362200"/>
            <a:chOff x="3733800" y="3429000"/>
            <a:chExt cx="685800" cy="2362200"/>
          </a:xfrm>
        </p:grpSpPr>
        <p:sp>
          <p:nvSpPr>
            <p:cNvPr id="21556" name="Oval 52"/>
            <p:cNvSpPr>
              <a:spLocks noChangeArrowheads="1"/>
            </p:cNvSpPr>
            <p:nvPr/>
          </p:nvSpPr>
          <p:spPr bwMode="auto">
            <a:xfrm>
              <a:off x="3962400" y="3429000"/>
              <a:ext cx="304800" cy="381000"/>
            </a:xfrm>
            <a:prstGeom prst="ellipse">
              <a:avLst/>
            </a:prstGeom>
            <a:noFill/>
            <a:ln w="38100">
              <a:solidFill>
                <a:srgbClr val="FF0000"/>
              </a:solidFill>
              <a:round/>
              <a:headEnd/>
              <a:tailEnd/>
            </a:ln>
            <a:effectLst/>
          </p:spPr>
          <p:txBody>
            <a:bodyPr wrap="none" anchor="ctr"/>
            <a:lstStyle/>
            <a:p>
              <a:endParaRPr lang="en-CA"/>
            </a:p>
          </p:txBody>
        </p:sp>
        <p:sp>
          <p:nvSpPr>
            <p:cNvPr id="21557" name="Line 53"/>
            <p:cNvSpPr>
              <a:spLocks noChangeShapeType="1"/>
            </p:cNvSpPr>
            <p:nvPr/>
          </p:nvSpPr>
          <p:spPr bwMode="auto">
            <a:xfrm>
              <a:off x="4114800" y="3810000"/>
              <a:ext cx="76200" cy="990600"/>
            </a:xfrm>
            <a:prstGeom prst="line">
              <a:avLst/>
            </a:prstGeom>
            <a:noFill/>
            <a:ln w="38100">
              <a:solidFill>
                <a:srgbClr val="FF0000"/>
              </a:solidFill>
              <a:round/>
              <a:headEnd/>
              <a:tailEnd/>
            </a:ln>
            <a:effectLst/>
          </p:spPr>
          <p:txBody>
            <a:bodyPr/>
            <a:lstStyle/>
            <a:p>
              <a:endParaRPr lang="en-CA"/>
            </a:p>
          </p:txBody>
        </p:sp>
        <p:sp>
          <p:nvSpPr>
            <p:cNvPr id="21558" name="Line 54"/>
            <p:cNvSpPr>
              <a:spLocks noChangeShapeType="1"/>
            </p:cNvSpPr>
            <p:nvPr/>
          </p:nvSpPr>
          <p:spPr bwMode="auto">
            <a:xfrm flipH="1">
              <a:off x="3886200" y="4800600"/>
              <a:ext cx="304800" cy="990600"/>
            </a:xfrm>
            <a:prstGeom prst="line">
              <a:avLst/>
            </a:prstGeom>
            <a:noFill/>
            <a:ln w="38100">
              <a:solidFill>
                <a:srgbClr val="FF0000"/>
              </a:solidFill>
              <a:round/>
              <a:headEnd/>
              <a:tailEnd/>
            </a:ln>
            <a:effectLst/>
          </p:spPr>
          <p:txBody>
            <a:bodyPr/>
            <a:lstStyle/>
            <a:p>
              <a:endParaRPr lang="en-CA"/>
            </a:p>
          </p:txBody>
        </p:sp>
        <p:sp>
          <p:nvSpPr>
            <p:cNvPr id="21559" name="Line 55"/>
            <p:cNvSpPr>
              <a:spLocks noChangeShapeType="1"/>
            </p:cNvSpPr>
            <p:nvPr/>
          </p:nvSpPr>
          <p:spPr bwMode="auto">
            <a:xfrm>
              <a:off x="4191000" y="4800600"/>
              <a:ext cx="152400" cy="990600"/>
            </a:xfrm>
            <a:prstGeom prst="line">
              <a:avLst/>
            </a:prstGeom>
            <a:noFill/>
            <a:ln w="38100">
              <a:solidFill>
                <a:srgbClr val="FF0000"/>
              </a:solidFill>
              <a:round/>
              <a:headEnd/>
              <a:tailEnd/>
            </a:ln>
            <a:effectLst/>
          </p:spPr>
          <p:txBody>
            <a:bodyPr/>
            <a:lstStyle/>
            <a:p>
              <a:endParaRPr lang="en-CA"/>
            </a:p>
          </p:txBody>
        </p:sp>
        <p:sp>
          <p:nvSpPr>
            <p:cNvPr id="21560" name="Line 56"/>
            <p:cNvSpPr>
              <a:spLocks noChangeShapeType="1"/>
            </p:cNvSpPr>
            <p:nvPr/>
          </p:nvSpPr>
          <p:spPr bwMode="auto">
            <a:xfrm flipH="1" flipV="1">
              <a:off x="3733800" y="5715000"/>
              <a:ext cx="152400" cy="76200"/>
            </a:xfrm>
            <a:prstGeom prst="line">
              <a:avLst/>
            </a:prstGeom>
            <a:noFill/>
            <a:ln w="38100">
              <a:solidFill>
                <a:srgbClr val="FF0000"/>
              </a:solidFill>
              <a:round/>
              <a:headEnd/>
              <a:tailEnd/>
            </a:ln>
            <a:effectLst/>
          </p:spPr>
          <p:txBody>
            <a:bodyPr/>
            <a:lstStyle/>
            <a:p>
              <a:endParaRPr lang="en-CA"/>
            </a:p>
          </p:txBody>
        </p:sp>
        <p:sp>
          <p:nvSpPr>
            <p:cNvPr id="21561" name="Line 57"/>
            <p:cNvSpPr>
              <a:spLocks noChangeShapeType="1"/>
            </p:cNvSpPr>
            <p:nvPr/>
          </p:nvSpPr>
          <p:spPr bwMode="auto">
            <a:xfrm flipH="1" flipV="1">
              <a:off x="4191000" y="5715000"/>
              <a:ext cx="152400" cy="76200"/>
            </a:xfrm>
            <a:prstGeom prst="line">
              <a:avLst/>
            </a:prstGeom>
            <a:noFill/>
            <a:ln w="38100">
              <a:solidFill>
                <a:srgbClr val="FF0000"/>
              </a:solidFill>
              <a:round/>
              <a:headEnd/>
              <a:tailEnd/>
            </a:ln>
            <a:effectLst/>
          </p:spPr>
          <p:txBody>
            <a:bodyPr/>
            <a:lstStyle/>
            <a:p>
              <a:endParaRPr lang="en-CA"/>
            </a:p>
          </p:txBody>
        </p:sp>
        <p:sp>
          <p:nvSpPr>
            <p:cNvPr id="21562" name="Line 58"/>
            <p:cNvSpPr>
              <a:spLocks noChangeShapeType="1"/>
            </p:cNvSpPr>
            <p:nvPr/>
          </p:nvSpPr>
          <p:spPr bwMode="auto">
            <a:xfrm flipH="1">
              <a:off x="3886200" y="4114800"/>
              <a:ext cx="228600" cy="762000"/>
            </a:xfrm>
            <a:prstGeom prst="line">
              <a:avLst/>
            </a:prstGeom>
            <a:noFill/>
            <a:ln w="38100">
              <a:solidFill>
                <a:srgbClr val="FF0000"/>
              </a:solidFill>
              <a:round/>
              <a:headEnd/>
              <a:tailEnd/>
            </a:ln>
            <a:effectLst/>
          </p:spPr>
          <p:txBody>
            <a:bodyPr/>
            <a:lstStyle/>
            <a:p>
              <a:endParaRPr lang="en-CA"/>
            </a:p>
          </p:txBody>
        </p:sp>
        <p:sp>
          <p:nvSpPr>
            <p:cNvPr id="21563" name="Line 59"/>
            <p:cNvSpPr>
              <a:spLocks noChangeShapeType="1"/>
            </p:cNvSpPr>
            <p:nvPr/>
          </p:nvSpPr>
          <p:spPr bwMode="auto">
            <a:xfrm>
              <a:off x="4191000" y="4114800"/>
              <a:ext cx="228600" cy="381000"/>
            </a:xfrm>
            <a:prstGeom prst="line">
              <a:avLst/>
            </a:prstGeom>
            <a:noFill/>
            <a:ln w="38100">
              <a:solidFill>
                <a:srgbClr val="FF0000"/>
              </a:solidFill>
              <a:round/>
              <a:headEnd/>
              <a:tailEnd/>
            </a:ln>
            <a:effectLst/>
          </p:spPr>
          <p:txBody>
            <a:bodyPr/>
            <a:lstStyle/>
            <a:p>
              <a:endParaRPr lang="en-CA"/>
            </a:p>
          </p:txBody>
        </p:sp>
        <p:sp>
          <p:nvSpPr>
            <p:cNvPr id="21564" name="Line 60"/>
            <p:cNvSpPr>
              <a:spLocks noChangeShapeType="1"/>
            </p:cNvSpPr>
            <p:nvPr/>
          </p:nvSpPr>
          <p:spPr bwMode="auto">
            <a:xfrm flipH="1">
              <a:off x="4343400" y="4419600"/>
              <a:ext cx="76200" cy="457200"/>
            </a:xfrm>
            <a:prstGeom prst="line">
              <a:avLst/>
            </a:prstGeom>
            <a:noFill/>
            <a:ln w="38100">
              <a:solidFill>
                <a:srgbClr val="FF0000"/>
              </a:solidFill>
              <a:round/>
              <a:headEnd/>
              <a:tailEnd/>
            </a:ln>
            <a:effectLst/>
          </p:spPr>
          <p:txBody>
            <a:bodyPr/>
            <a:lstStyle/>
            <a:p>
              <a:endParaRPr lang="en-CA"/>
            </a:p>
          </p:txBody>
        </p:sp>
      </p:grpSp>
      <p:grpSp>
        <p:nvGrpSpPr>
          <p:cNvPr id="5" name="Group 4">
            <a:extLst>
              <a:ext uri="{FF2B5EF4-FFF2-40B4-BE49-F238E27FC236}">
                <a16:creationId xmlns:a16="http://schemas.microsoft.com/office/drawing/2014/main" id="{900668A3-9D70-4D36-A15C-82956BB4D07C}"/>
              </a:ext>
            </a:extLst>
          </p:cNvPr>
          <p:cNvGrpSpPr/>
          <p:nvPr/>
        </p:nvGrpSpPr>
        <p:grpSpPr>
          <a:xfrm>
            <a:off x="4495800" y="3429000"/>
            <a:ext cx="685800" cy="2362200"/>
            <a:chOff x="4495800" y="3429000"/>
            <a:chExt cx="685800" cy="2362200"/>
          </a:xfrm>
        </p:grpSpPr>
        <p:sp>
          <p:nvSpPr>
            <p:cNvPr id="21565" name="Oval 61"/>
            <p:cNvSpPr>
              <a:spLocks noChangeArrowheads="1"/>
            </p:cNvSpPr>
            <p:nvPr/>
          </p:nvSpPr>
          <p:spPr bwMode="auto">
            <a:xfrm>
              <a:off x="4724400" y="3429000"/>
              <a:ext cx="304800" cy="381000"/>
            </a:xfrm>
            <a:prstGeom prst="ellipse">
              <a:avLst/>
            </a:prstGeom>
            <a:noFill/>
            <a:ln w="38100">
              <a:solidFill>
                <a:srgbClr val="7030A0"/>
              </a:solidFill>
              <a:round/>
              <a:headEnd/>
              <a:tailEnd/>
            </a:ln>
            <a:effectLst/>
          </p:spPr>
          <p:txBody>
            <a:bodyPr wrap="none" anchor="ctr"/>
            <a:lstStyle/>
            <a:p>
              <a:endParaRPr lang="en-CA"/>
            </a:p>
          </p:txBody>
        </p:sp>
        <p:sp>
          <p:nvSpPr>
            <p:cNvPr id="21566" name="Line 62"/>
            <p:cNvSpPr>
              <a:spLocks noChangeShapeType="1"/>
            </p:cNvSpPr>
            <p:nvPr/>
          </p:nvSpPr>
          <p:spPr bwMode="auto">
            <a:xfrm>
              <a:off x="4876800" y="3810000"/>
              <a:ext cx="76200" cy="990600"/>
            </a:xfrm>
            <a:prstGeom prst="line">
              <a:avLst/>
            </a:prstGeom>
            <a:noFill/>
            <a:ln w="38100">
              <a:solidFill>
                <a:srgbClr val="7030A0"/>
              </a:solidFill>
              <a:round/>
              <a:headEnd/>
              <a:tailEnd/>
            </a:ln>
            <a:effectLst/>
          </p:spPr>
          <p:txBody>
            <a:bodyPr/>
            <a:lstStyle/>
            <a:p>
              <a:endParaRPr lang="en-CA"/>
            </a:p>
          </p:txBody>
        </p:sp>
        <p:sp>
          <p:nvSpPr>
            <p:cNvPr id="21567" name="Line 63"/>
            <p:cNvSpPr>
              <a:spLocks noChangeShapeType="1"/>
            </p:cNvSpPr>
            <p:nvPr/>
          </p:nvSpPr>
          <p:spPr bwMode="auto">
            <a:xfrm flipH="1">
              <a:off x="4648200" y="4800600"/>
              <a:ext cx="304800" cy="990600"/>
            </a:xfrm>
            <a:prstGeom prst="line">
              <a:avLst/>
            </a:prstGeom>
            <a:noFill/>
            <a:ln w="38100">
              <a:solidFill>
                <a:srgbClr val="7030A0"/>
              </a:solidFill>
              <a:round/>
              <a:headEnd/>
              <a:tailEnd/>
            </a:ln>
            <a:effectLst/>
          </p:spPr>
          <p:txBody>
            <a:bodyPr/>
            <a:lstStyle/>
            <a:p>
              <a:endParaRPr lang="en-CA"/>
            </a:p>
          </p:txBody>
        </p:sp>
        <p:sp>
          <p:nvSpPr>
            <p:cNvPr id="21568" name="Line 64"/>
            <p:cNvSpPr>
              <a:spLocks noChangeShapeType="1"/>
            </p:cNvSpPr>
            <p:nvPr/>
          </p:nvSpPr>
          <p:spPr bwMode="auto">
            <a:xfrm>
              <a:off x="4953000" y="4800600"/>
              <a:ext cx="152400" cy="990600"/>
            </a:xfrm>
            <a:prstGeom prst="line">
              <a:avLst/>
            </a:prstGeom>
            <a:noFill/>
            <a:ln w="38100">
              <a:solidFill>
                <a:srgbClr val="7030A0"/>
              </a:solidFill>
              <a:round/>
              <a:headEnd/>
              <a:tailEnd/>
            </a:ln>
            <a:effectLst/>
          </p:spPr>
          <p:txBody>
            <a:bodyPr/>
            <a:lstStyle/>
            <a:p>
              <a:endParaRPr lang="en-CA"/>
            </a:p>
          </p:txBody>
        </p:sp>
        <p:sp>
          <p:nvSpPr>
            <p:cNvPr id="21569" name="Line 65"/>
            <p:cNvSpPr>
              <a:spLocks noChangeShapeType="1"/>
            </p:cNvSpPr>
            <p:nvPr/>
          </p:nvSpPr>
          <p:spPr bwMode="auto">
            <a:xfrm flipH="1" flipV="1">
              <a:off x="4495800" y="5715000"/>
              <a:ext cx="152400" cy="76200"/>
            </a:xfrm>
            <a:prstGeom prst="line">
              <a:avLst/>
            </a:prstGeom>
            <a:noFill/>
            <a:ln w="38100">
              <a:solidFill>
                <a:srgbClr val="7030A0"/>
              </a:solidFill>
              <a:round/>
              <a:headEnd/>
              <a:tailEnd/>
            </a:ln>
            <a:effectLst/>
          </p:spPr>
          <p:txBody>
            <a:bodyPr/>
            <a:lstStyle/>
            <a:p>
              <a:endParaRPr lang="en-CA"/>
            </a:p>
          </p:txBody>
        </p:sp>
        <p:sp>
          <p:nvSpPr>
            <p:cNvPr id="21570" name="Line 66"/>
            <p:cNvSpPr>
              <a:spLocks noChangeShapeType="1"/>
            </p:cNvSpPr>
            <p:nvPr/>
          </p:nvSpPr>
          <p:spPr bwMode="auto">
            <a:xfrm flipH="1" flipV="1">
              <a:off x="4953000" y="5715000"/>
              <a:ext cx="152400" cy="76200"/>
            </a:xfrm>
            <a:prstGeom prst="line">
              <a:avLst/>
            </a:prstGeom>
            <a:noFill/>
            <a:ln w="38100">
              <a:solidFill>
                <a:srgbClr val="7030A0"/>
              </a:solidFill>
              <a:round/>
              <a:headEnd/>
              <a:tailEnd/>
            </a:ln>
            <a:effectLst/>
          </p:spPr>
          <p:txBody>
            <a:bodyPr/>
            <a:lstStyle/>
            <a:p>
              <a:endParaRPr lang="en-CA"/>
            </a:p>
          </p:txBody>
        </p:sp>
        <p:sp>
          <p:nvSpPr>
            <p:cNvPr id="21571" name="Line 67"/>
            <p:cNvSpPr>
              <a:spLocks noChangeShapeType="1"/>
            </p:cNvSpPr>
            <p:nvPr/>
          </p:nvSpPr>
          <p:spPr bwMode="auto">
            <a:xfrm flipH="1">
              <a:off x="4648200" y="4114800"/>
              <a:ext cx="228600" cy="762000"/>
            </a:xfrm>
            <a:prstGeom prst="line">
              <a:avLst/>
            </a:prstGeom>
            <a:noFill/>
            <a:ln w="38100">
              <a:solidFill>
                <a:srgbClr val="7030A0"/>
              </a:solidFill>
              <a:round/>
              <a:headEnd/>
              <a:tailEnd/>
            </a:ln>
            <a:effectLst/>
          </p:spPr>
          <p:txBody>
            <a:bodyPr/>
            <a:lstStyle/>
            <a:p>
              <a:endParaRPr lang="en-CA"/>
            </a:p>
          </p:txBody>
        </p:sp>
        <p:sp>
          <p:nvSpPr>
            <p:cNvPr id="21572" name="Line 68"/>
            <p:cNvSpPr>
              <a:spLocks noChangeShapeType="1"/>
            </p:cNvSpPr>
            <p:nvPr/>
          </p:nvSpPr>
          <p:spPr bwMode="auto">
            <a:xfrm>
              <a:off x="4953000" y="4114800"/>
              <a:ext cx="228600" cy="381000"/>
            </a:xfrm>
            <a:prstGeom prst="line">
              <a:avLst/>
            </a:prstGeom>
            <a:noFill/>
            <a:ln w="38100">
              <a:solidFill>
                <a:srgbClr val="7030A0"/>
              </a:solidFill>
              <a:round/>
              <a:headEnd/>
              <a:tailEnd/>
            </a:ln>
            <a:effectLst/>
          </p:spPr>
          <p:txBody>
            <a:bodyPr/>
            <a:lstStyle/>
            <a:p>
              <a:endParaRPr lang="en-CA"/>
            </a:p>
          </p:txBody>
        </p:sp>
        <p:sp>
          <p:nvSpPr>
            <p:cNvPr id="21573" name="Line 69"/>
            <p:cNvSpPr>
              <a:spLocks noChangeShapeType="1"/>
            </p:cNvSpPr>
            <p:nvPr/>
          </p:nvSpPr>
          <p:spPr bwMode="auto">
            <a:xfrm flipH="1">
              <a:off x="5105400" y="4419600"/>
              <a:ext cx="76200" cy="457200"/>
            </a:xfrm>
            <a:prstGeom prst="line">
              <a:avLst/>
            </a:prstGeom>
            <a:noFill/>
            <a:ln w="38100">
              <a:solidFill>
                <a:srgbClr val="7030A0"/>
              </a:solidFill>
              <a:round/>
              <a:headEnd/>
              <a:tailEnd/>
            </a:ln>
            <a:effectLst/>
          </p:spPr>
          <p:txBody>
            <a:bodyPr/>
            <a:lstStyle/>
            <a:p>
              <a:endParaRPr lang="en-CA"/>
            </a:p>
          </p:txBody>
        </p:sp>
      </p:grpSp>
      <p:grpSp>
        <p:nvGrpSpPr>
          <p:cNvPr id="6" name="Group 5">
            <a:extLst>
              <a:ext uri="{FF2B5EF4-FFF2-40B4-BE49-F238E27FC236}">
                <a16:creationId xmlns:a16="http://schemas.microsoft.com/office/drawing/2014/main" id="{32881F25-8E7E-4592-9674-AB11A409543E}"/>
              </a:ext>
            </a:extLst>
          </p:cNvPr>
          <p:cNvGrpSpPr/>
          <p:nvPr/>
        </p:nvGrpSpPr>
        <p:grpSpPr>
          <a:xfrm>
            <a:off x="5257800" y="3429000"/>
            <a:ext cx="685800" cy="2362200"/>
            <a:chOff x="5257800" y="3429000"/>
            <a:chExt cx="685800" cy="2362200"/>
          </a:xfrm>
        </p:grpSpPr>
        <p:sp>
          <p:nvSpPr>
            <p:cNvPr id="21574" name="Oval 70"/>
            <p:cNvSpPr>
              <a:spLocks noChangeArrowheads="1"/>
            </p:cNvSpPr>
            <p:nvPr/>
          </p:nvSpPr>
          <p:spPr bwMode="auto">
            <a:xfrm>
              <a:off x="5486400" y="3429000"/>
              <a:ext cx="304800" cy="381000"/>
            </a:xfrm>
            <a:prstGeom prst="ellipse">
              <a:avLst/>
            </a:prstGeom>
            <a:noFill/>
            <a:ln w="38100">
              <a:solidFill>
                <a:srgbClr val="FE22DF"/>
              </a:solidFill>
              <a:round/>
              <a:headEnd/>
              <a:tailEnd/>
            </a:ln>
            <a:effectLst/>
          </p:spPr>
          <p:txBody>
            <a:bodyPr wrap="none" anchor="ctr"/>
            <a:lstStyle/>
            <a:p>
              <a:endParaRPr lang="en-CA"/>
            </a:p>
          </p:txBody>
        </p:sp>
        <p:sp>
          <p:nvSpPr>
            <p:cNvPr id="21575" name="Line 71"/>
            <p:cNvSpPr>
              <a:spLocks noChangeShapeType="1"/>
            </p:cNvSpPr>
            <p:nvPr/>
          </p:nvSpPr>
          <p:spPr bwMode="auto">
            <a:xfrm>
              <a:off x="5638800" y="3810000"/>
              <a:ext cx="76200" cy="990600"/>
            </a:xfrm>
            <a:prstGeom prst="line">
              <a:avLst/>
            </a:prstGeom>
            <a:noFill/>
            <a:ln w="38100">
              <a:solidFill>
                <a:srgbClr val="FE22DF"/>
              </a:solidFill>
              <a:round/>
              <a:headEnd/>
              <a:tailEnd/>
            </a:ln>
            <a:effectLst/>
          </p:spPr>
          <p:txBody>
            <a:bodyPr/>
            <a:lstStyle/>
            <a:p>
              <a:endParaRPr lang="en-CA"/>
            </a:p>
          </p:txBody>
        </p:sp>
        <p:sp>
          <p:nvSpPr>
            <p:cNvPr id="21576" name="Line 72"/>
            <p:cNvSpPr>
              <a:spLocks noChangeShapeType="1"/>
            </p:cNvSpPr>
            <p:nvPr/>
          </p:nvSpPr>
          <p:spPr bwMode="auto">
            <a:xfrm flipH="1">
              <a:off x="5410200" y="4800600"/>
              <a:ext cx="304800" cy="990600"/>
            </a:xfrm>
            <a:prstGeom prst="line">
              <a:avLst/>
            </a:prstGeom>
            <a:noFill/>
            <a:ln w="38100">
              <a:solidFill>
                <a:srgbClr val="FE22DF"/>
              </a:solidFill>
              <a:round/>
              <a:headEnd/>
              <a:tailEnd/>
            </a:ln>
            <a:effectLst/>
          </p:spPr>
          <p:txBody>
            <a:bodyPr/>
            <a:lstStyle/>
            <a:p>
              <a:endParaRPr lang="en-CA"/>
            </a:p>
          </p:txBody>
        </p:sp>
        <p:sp>
          <p:nvSpPr>
            <p:cNvPr id="21577" name="Line 73"/>
            <p:cNvSpPr>
              <a:spLocks noChangeShapeType="1"/>
            </p:cNvSpPr>
            <p:nvPr/>
          </p:nvSpPr>
          <p:spPr bwMode="auto">
            <a:xfrm>
              <a:off x="5715000" y="4800600"/>
              <a:ext cx="152400" cy="990600"/>
            </a:xfrm>
            <a:prstGeom prst="line">
              <a:avLst/>
            </a:prstGeom>
            <a:noFill/>
            <a:ln w="38100">
              <a:solidFill>
                <a:srgbClr val="FE22DF"/>
              </a:solidFill>
              <a:round/>
              <a:headEnd/>
              <a:tailEnd/>
            </a:ln>
            <a:effectLst/>
          </p:spPr>
          <p:txBody>
            <a:bodyPr/>
            <a:lstStyle/>
            <a:p>
              <a:endParaRPr lang="en-CA"/>
            </a:p>
          </p:txBody>
        </p:sp>
        <p:sp>
          <p:nvSpPr>
            <p:cNvPr id="21578" name="Line 74"/>
            <p:cNvSpPr>
              <a:spLocks noChangeShapeType="1"/>
            </p:cNvSpPr>
            <p:nvPr/>
          </p:nvSpPr>
          <p:spPr bwMode="auto">
            <a:xfrm flipH="1" flipV="1">
              <a:off x="5257800" y="5715000"/>
              <a:ext cx="152400" cy="76200"/>
            </a:xfrm>
            <a:prstGeom prst="line">
              <a:avLst/>
            </a:prstGeom>
            <a:noFill/>
            <a:ln w="38100">
              <a:solidFill>
                <a:srgbClr val="FE22DF"/>
              </a:solidFill>
              <a:round/>
              <a:headEnd/>
              <a:tailEnd/>
            </a:ln>
            <a:effectLst/>
          </p:spPr>
          <p:txBody>
            <a:bodyPr/>
            <a:lstStyle/>
            <a:p>
              <a:endParaRPr lang="en-CA"/>
            </a:p>
          </p:txBody>
        </p:sp>
        <p:sp>
          <p:nvSpPr>
            <p:cNvPr id="21579" name="Line 75"/>
            <p:cNvSpPr>
              <a:spLocks noChangeShapeType="1"/>
            </p:cNvSpPr>
            <p:nvPr/>
          </p:nvSpPr>
          <p:spPr bwMode="auto">
            <a:xfrm flipH="1" flipV="1">
              <a:off x="5715000" y="5715000"/>
              <a:ext cx="152400" cy="76200"/>
            </a:xfrm>
            <a:prstGeom prst="line">
              <a:avLst/>
            </a:prstGeom>
            <a:noFill/>
            <a:ln w="38100">
              <a:solidFill>
                <a:srgbClr val="FE22DF"/>
              </a:solidFill>
              <a:round/>
              <a:headEnd/>
              <a:tailEnd/>
            </a:ln>
            <a:effectLst/>
          </p:spPr>
          <p:txBody>
            <a:bodyPr/>
            <a:lstStyle/>
            <a:p>
              <a:endParaRPr lang="en-CA"/>
            </a:p>
          </p:txBody>
        </p:sp>
        <p:sp>
          <p:nvSpPr>
            <p:cNvPr id="21580" name="Line 76"/>
            <p:cNvSpPr>
              <a:spLocks noChangeShapeType="1"/>
            </p:cNvSpPr>
            <p:nvPr/>
          </p:nvSpPr>
          <p:spPr bwMode="auto">
            <a:xfrm flipH="1">
              <a:off x="5410200" y="4114800"/>
              <a:ext cx="228600" cy="762000"/>
            </a:xfrm>
            <a:prstGeom prst="line">
              <a:avLst/>
            </a:prstGeom>
            <a:noFill/>
            <a:ln w="38100">
              <a:solidFill>
                <a:srgbClr val="FE22DF"/>
              </a:solidFill>
              <a:round/>
              <a:headEnd/>
              <a:tailEnd/>
            </a:ln>
            <a:effectLst/>
          </p:spPr>
          <p:txBody>
            <a:bodyPr/>
            <a:lstStyle/>
            <a:p>
              <a:endParaRPr lang="en-CA"/>
            </a:p>
          </p:txBody>
        </p:sp>
        <p:sp>
          <p:nvSpPr>
            <p:cNvPr id="21581" name="Line 77"/>
            <p:cNvSpPr>
              <a:spLocks noChangeShapeType="1"/>
            </p:cNvSpPr>
            <p:nvPr/>
          </p:nvSpPr>
          <p:spPr bwMode="auto">
            <a:xfrm>
              <a:off x="5715000" y="4114800"/>
              <a:ext cx="228600" cy="381000"/>
            </a:xfrm>
            <a:prstGeom prst="line">
              <a:avLst/>
            </a:prstGeom>
            <a:noFill/>
            <a:ln w="38100">
              <a:solidFill>
                <a:srgbClr val="FE22DF"/>
              </a:solidFill>
              <a:round/>
              <a:headEnd/>
              <a:tailEnd/>
            </a:ln>
            <a:effectLst/>
          </p:spPr>
          <p:txBody>
            <a:bodyPr/>
            <a:lstStyle/>
            <a:p>
              <a:endParaRPr lang="en-CA"/>
            </a:p>
          </p:txBody>
        </p:sp>
        <p:sp>
          <p:nvSpPr>
            <p:cNvPr id="21582" name="Line 78"/>
            <p:cNvSpPr>
              <a:spLocks noChangeShapeType="1"/>
            </p:cNvSpPr>
            <p:nvPr/>
          </p:nvSpPr>
          <p:spPr bwMode="auto">
            <a:xfrm flipH="1">
              <a:off x="5867400" y="4419600"/>
              <a:ext cx="76200" cy="457200"/>
            </a:xfrm>
            <a:prstGeom prst="line">
              <a:avLst/>
            </a:prstGeom>
            <a:noFill/>
            <a:ln w="38100">
              <a:solidFill>
                <a:srgbClr val="FE22DF"/>
              </a:solidFill>
              <a:round/>
              <a:headEnd/>
              <a:tailEnd/>
            </a:ln>
            <a:effectLst/>
          </p:spPr>
          <p:txBody>
            <a:bodyPr/>
            <a:lstStyle/>
            <a:p>
              <a:endParaRPr lang="en-CA"/>
            </a:p>
          </p:txBody>
        </p:sp>
      </p:grpSp>
      <p:grpSp>
        <p:nvGrpSpPr>
          <p:cNvPr id="7" name="Group 6">
            <a:extLst>
              <a:ext uri="{FF2B5EF4-FFF2-40B4-BE49-F238E27FC236}">
                <a16:creationId xmlns:a16="http://schemas.microsoft.com/office/drawing/2014/main" id="{AE5F55EE-7472-4921-8ECE-10B16CAF2E42}"/>
              </a:ext>
            </a:extLst>
          </p:cNvPr>
          <p:cNvGrpSpPr/>
          <p:nvPr/>
        </p:nvGrpSpPr>
        <p:grpSpPr>
          <a:xfrm>
            <a:off x="6019794" y="3390900"/>
            <a:ext cx="685800" cy="2362200"/>
            <a:chOff x="7543800" y="2362200"/>
            <a:chExt cx="685800" cy="2362200"/>
          </a:xfrm>
        </p:grpSpPr>
        <p:sp>
          <p:nvSpPr>
            <p:cNvPr id="21583" name="Oval 79"/>
            <p:cNvSpPr>
              <a:spLocks noChangeArrowheads="1"/>
            </p:cNvSpPr>
            <p:nvPr/>
          </p:nvSpPr>
          <p:spPr bwMode="auto">
            <a:xfrm>
              <a:off x="7772400" y="2362200"/>
              <a:ext cx="304800" cy="381000"/>
            </a:xfrm>
            <a:prstGeom prst="ellipse">
              <a:avLst/>
            </a:prstGeom>
            <a:noFill/>
            <a:ln w="38100">
              <a:solidFill>
                <a:schemeClr val="tx1"/>
              </a:solidFill>
              <a:round/>
              <a:headEnd/>
              <a:tailEnd/>
            </a:ln>
            <a:effectLst/>
          </p:spPr>
          <p:txBody>
            <a:bodyPr wrap="none" anchor="ctr"/>
            <a:lstStyle/>
            <a:p>
              <a:endParaRPr lang="en-CA"/>
            </a:p>
          </p:txBody>
        </p:sp>
        <p:sp>
          <p:nvSpPr>
            <p:cNvPr id="21584" name="Line 80"/>
            <p:cNvSpPr>
              <a:spLocks noChangeShapeType="1"/>
            </p:cNvSpPr>
            <p:nvPr/>
          </p:nvSpPr>
          <p:spPr bwMode="auto">
            <a:xfrm>
              <a:off x="7924800" y="2743200"/>
              <a:ext cx="76200" cy="990600"/>
            </a:xfrm>
            <a:prstGeom prst="line">
              <a:avLst/>
            </a:prstGeom>
            <a:noFill/>
            <a:ln w="38100">
              <a:solidFill>
                <a:schemeClr val="tx1"/>
              </a:solidFill>
              <a:round/>
              <a:headEnd/>
              <a:tailEnd/>
            </a:ln>
            <a:effectLst/>
          </p:spPr>
          <p:txBody>
            <a:bodyPr/>
            <a:lstStyle/>
            <a:p>
              <a:endParaRPr lang="en-CA"/>
            </a:p>
          </p:txBody>
        </p:sp>
        <p:sp>
          <p:nvSpPr>
            <p:cNvPr id="21585" name="Line 81"/>
            <p:cNvSpPr>
              <a:spLocks noChangeShapeType="1"/>
            </p:cNvSpPr>
            <p:nvPr/>
          </p:nvSpPr>
          <p:spPr bwMode="auto">
            <a:xfrm flipH="1">
              <a:off x="7696200" y="3733800"/>
              <a:ext cx="304800" cy="990600"/>
            </a:xfrm>
            <a:prstGeom prst="line">
              <a:avLst/>
            </a:prstGeom>
            <a:noFill/>
            <a:ln w="38100">
              <a:solidFill>
                <a:schemeClr val="tx1"/>
              </a:solidFill>
              <a:round/>
              <a:headEnd/>
              <a:tailEnd/>
            </a:ln>
            <a:effectLst/>
          </p:spPr>
          <p:txBody>
            <a:bodyPr/>
            <a:lstStyle/>
            <a:p>
              <a:endParaRPr lang="en-CA"/>
            </a:p>
          </p:txBody>
        </p:sp>
        <p:sp>
          <p:nvSpPr>
            <p:cNvPr id="21586" name="Line 82"/>
            <p:cNvSpPr>
              <a:spLocks noChangeShapeType="1"/>
            </p:cNvSpPr>
            <p:nvPr/>
          </p:nvSpPr>
          <p:spPr bwMode="auto">
            <a:xfrm>
              <a:off x="8001000" y="3733800"/>
              <a:ext cx="152400" cy="990600"/>
            </a:xfrm>
            <a:prstGeom prst="line">
              <a:avLst/>
            </a:prstGeom>
            <a:noFill/>
            <a:ln w="38100">
              <a:solidFill>
                <a:schemeClr val="tx1"/>
              </a:solidFill>
              <a:round/>
              <a:headEnd/>
              <a:tailEnd/>
            </a:ln>
            <a:effectLst/>
          </p:spPr>
          <p:txBody>
            <a:bodyPr/>
            <a:lstStyle/>
            <a:p>
              <a:endParaRPr lang="en-CA"/>
            </a:p>
          </p:txBody>
        </p:sp>
        <p:sp>
          <p:nvSpPr>
            <p:cNvPr id="21587" name="Line 83"/>
            <p:cNvSpPr>
              <a:spLocks noChangeShapeType="1"/>
            </p:cNvSpPr>
            <p:nvPr/>
          </p:nvSpPr>
          <p:spPr bwMode="auto">
            <a:xfrm flipH="1" flipV="1">
              <a:off x="7543800" y="4648200"/>
              <a:ext cx="152400" cy="76200"/>
            </a:xfrm>
            <a:prstGeom prst="line">
              <a:avLst/>
            </a:prstGeom>
            <a:noFill/>
            <a:ln w="38100">
              <a:solidFill>
                <a:schemeClr val="tx1"/>
              </a:solidFill>
              <a:round/>
              <a:headEnd/>
              <a:tailEnd/>
            </a:ln>
            <a:effectLst/>
          </p:spPr>
          <p:txBody>
            <a:bodyPr/>
            <a:lstStyle/>
            <a:p>
              <a:endParaRPr lang="en-CA"/>
            </a:p>
          </p:txBody>
        </p:sp>
        <p:sp>
          <p:nvSpPr>
            <p:cNvPr id="21588" name="Line 84"/>
            <p:cNvSpPr>
              <a:spLocks noChangeShapeType="1"/>
            </p:cNvSpPr>
            <p:nvPr/>
          </p:nvSpPr>
          <p:spPr bwMode="auto">
            <a:xfrm flipH="1" flipV="1">
              <a:off x="8001000" y="4648200"/>
              <a:ext cx="152400" cy="76200"/>
            </a:xfrm>
            <a:prstGeom prst="line">
              <a:avLst/>
            </a:prstGeom>
            <a:noFill/>
            <a:ln w="38100">
              <a:solidFill>
                <a:schemeClr val="tx1"/>
              </a:solidFill>
              <a:round/>
              <a:headEnd/>
              <a:tailEnd/>
            </a:ln>
            <a:effectLst/>
          </p:spPr>
          <p:txBody>
            <a:bodyPr/>
            <a:lstStyle/>
            <a:p>
              <a:endParaRPr lang="en-CA"/>
            </a:p>
          </p:txBody>
        </p:sp>
        <p:sp>
          <p:nvSpPr>
            <p:cNvPr id="21589" name="Line 85"/>
            <p:cNvSpPr>
              <a:spLocks noChangeShapeType="1"/>
            </p:cNvSpPr>
            <p:nvPr/>
          </p:nvSpPr>
          <p:spPr bwMode="auto">
            <a:xfrm flipH="1">
              <a:off x="7696200" y="3048000"/>
              <a:ext cx="228600" cy="762000"/>
            </a:xfrm>
            <a:prstGeom prst="line">
              <a:avLst/>
            </a:prstGeom>
            <a:noFill/>
            <a:ln w="38100">
              <a:solidFill>
                <a:schemeClr val="tx1"/>
              </a:solidFill>
              <a:round/>
              <a:headEnd/>
              <a:tailEnd/>
            </a:ln>
            <a:effectLst/>
          </p:spPr>
          <p:txBody>
            <a:bodyPr/>
            <a:lstStyle/>
            <a:p>
              <a:endParaRPr lang="en-CA"/>
            </a:p>
          </p:txBody>
        </p:sp>
        <p:sp>
          <p:nvSpPr>
            <p:cNvPr id="21590" name="Line 86"/>
            <p:cNvSpPr>
              <a:spLocks noChangeShapeType="1"/>
            </p:cNvSpPr>
            <p:nvPr/>
          </p:nvSpPr>
          <p:spPr bwMode="auto">
            <a:xfrm>
              <a:off x="8001000" y="3048000"/>
              <a:ext cx="228600" cy="381000"/>
            </a:xfrm>
            <a:prstGeom prst="line">
              <a:avLst/>
            </a:prstGeom>
            <a:noFill/>
            <a:ln w="38100">
              <a:solidFill>
                <a:schemeClr val="tx1"/>
              </a:solidFill>
              <a:round/>
              <a:headEnd/>
              <a:tailEnd/>
            </a:ln>
            <a:effectLst/>
          </p:spPr>
          <p:txBody>
            <a:bodyPr/>
            <a:lstStyle/>
            <a:p>
              <a:endParaRPr lang="en-CA"/>
            </a:p>
          </p:txBody>
        </p:sp>
        <p:sp>
          <p:nvSpPr>
            <p:cNvPr id="21591" name="Line 87"/>
            <p:cNvSpPr>
              <a:spLocks noChangeShapeType="1"/>
            </p:cNvSpPr>
            <p:nvPr/>
          </p:nvSpPr>
          <p:spPr bwMode="auto">
            <a:xfrm flipH="1">
              <a:off x="8153400" y="3352800"/>
              <a:ext cx="76200" cy="457200"/>
            </a:xfrm>
            <a:prstGeom prst="line">
              <a:avLst/>
            </a:prstGeom>
            <a:noFill/>
            <a:ln w="38100">
              <a:solidFill>
                <a:schemeClr val="tx1"/>
              </a:solidFill>
              <a:round/>
              <a:headEnd/>
              <a:tailEnd/>
            </a:ln>
            <a:effectLst/>
          </p:spPr>
          <p:txBody>
            <a:bodyPr/>
            <a:lstStyle/>
            <a:p>
              <a:endParaRPr lang="en-CA"/>
            </a:p>
          </p:txBody>
        </p:sp>
      </p:grpSp>
      <p:sp>
        <p:nvSpPr>
          <p:cNvPr id="21592" name="Text Box 88"/>
          <p:cNvSpPr txBox="1">
            <a:spLocks noChangeArrowheads="1"/>
          </p:cNvSpPr>
          <p:nvPr/>
        </p:nvSpPr>
        <p:spPr bwMode="auto">
          <a:xfrm>
            <a:off x="2057399" y="2286000"/>
            <a:ext cx="2743197" cy="369332"/>
          </a:xfrm>
          <a:prstGeom prst="rect">
            <a:avLst/>
          </a:prstGeom>
          <a:solidFill>
            <a:schemeClr val="bg2"/>
          </a:solidFill>
          <a:ln w="38100">
            <a:noFill/>
            <a:miter lim="800000"/>
            <a:headEnd/>
            <a:tailEnd/>
          </a:ln>
          <a:effectLst/>
        </p:spPr>
        <p:txBody>
          <a:bodyPr wrap="square">
            <a:spAutoFit/>
          </a:bodyPr>
          <a:lstStyle/>
          <a:p>
            <a:pPr algn="ctr">
              <a:spcBef>
                <a:spcPct val="50000"/>
              </a:spcBef>
            </a:pPr>
            <a:r>
              <a:rPr lang="en-US" dirty="0"/>
              <a:t>New front element of queue</a:t>
            </a:r>
          </a:p>
        </p:txBody>
      </p:sp>
      <p:sp>
        <p:nvSpPr>
          <p:cNvPr id="62" name="Slide Number Placeholder 2">
            <a:extLst>
              <a:ext uri="{FF2B5EF4-FFF2-40B4-BE49-F238E27FC236}">
                <a16:creationId xmlns:a16="http://schemas.microsoft.com/office/drawing/2014/main" id="{0C8496DF-282D-48EB-B451-5434C4CB6FBB}"/>
              </a:ext>
            </a:extLst>
          </p:cNvPr>
          <p:cNvSpPr txBox="1">
            <a:spLocks noGrp="1"/>
          </p:cNvSpPr>
          <p:nvPr/>
        </p:nvSpPr>
        <p:spPr bwMode="auto">
          <a:xfrm>
            <a:off x="6553200" y="6248400"/>
            <a:ext cx="2133600" cy="457200"/>
          </a:xfrm>
          <a:prstGeom prst="rect">
            <a:avLst/>
          </a:prstGeom>
          <a:noFill/>
          <a:ln w="9525">
            <a:noFill/>
            <a:miter lim="800000"/>
            <a:headEnd/>
            <a:tailEnd/>
          </a:ln>
          <a:effectLst/>
        </p:spPr>
        <p:txBody>
          <a:bodyPr anchor="b"/>
          <a:lstStyle/>
          <a:p>
            <a:pPr algn="r" eaLnBrk="1" hangingPunct="1"/>
            <a:fld id="{F0DCA40D-76F4-474E-B309-A490AD3D7FA5}" type="slidenum">
              <a:rPr lang="en-US" altLang="en-US" sz="1200">
                <a:latin typeface="Arial Black" pitchFamily="34" charset="0"/>
              </a:rPr>
              <a:pPr algn="r" eaLnBrk="1" hangingPunct="1"/>
              <a:t>7</a:t>
            </a:fld>
            <a:endParaRPr lang="en-US" altLang="en-US" sz="1200" dirty="0">
              <a:latin typeface="Arial Black" pitchFamily="34" charset="0"/>
            </a:endParaRPr>
          </a:p>
        </p:txBody>
      </p:sp>
      <p:sp>
        <p:nvSpPr>
          <p:cNvPr id="63" name="Text Box 88">
            <a:extLst>
              <a:ext uri="{FF2B5EF4-FFF2-40B4-BE49-F238E27FC236}">
                <a16:creationId xmlns:a16="http://schemas.microsoft.com/office/drawing/2014/main" id="{413DF6F4-0686-4FE1-AAB5-7B95ACEB5D3E}"/>
              </a:ext>
            </a:extLst>
          </p:cNvPr>
          <p:cNvSpPr txBox="1">
            <a:spLocks noChangeArrowheads="1"/>
          </p:cNvSpPr>
          <p:nvPr/>
        </p:nvSpPr>
        <p:spPr bwMode="auto">
          <a:xfrm>
            <a:off x="5257800" y="2362200"/>
            <a:ext cx="1523989" cy="369332"/>
          </a:xfrm>
          <a:prstGeom prst="rect">
            <a:avLst/>
          </a:prstGeom>
          <a:solidFill>
            <a:schemeClr val="bg2"/>
          </a:solidFill>
          <a:ln w="38100">
            <a:noFill/>
            <a:miter lim="800000"/>
            <a:headEnd/>
            <a:tailEnd/>
          </a:ln>
          <a:effectLst/>
        </p:spPr>
        <p:txBody>
          <a:bodyPr wrap="square">
            <a:spAutoFit/>
          </a:bodyPr>
          <a:lstStyle/>
          <a:p>
            <a:pPr algn="ctr">
              <a:spcBef>
                <a:spcPct val="50000"/>
              </a:spcBef>
            </a:pPr>
            <a:r>
              <a:rPr lang="en-US" dirty="0"/>
              <a:t>Rear of queue</a:t>
            </a:r>
          </a:p>
        </p:txBody>
      </p:sp>
      <p:sp>
        <p:nvSpPr>
          <p:cNvPr id="64" name="Line 90">
            <a:extLst>
              <a:ext uri="{FF2B5EF4-FFF2-40B4-BE49-F238E27FC236}">
                <a16:creationId xmlns:a16="http://schemas.microsoft.com/office/drawing/2014/main" id="{A619553F-CF69-4D58-88E4-D981EA9F9027}"/>
              </a:ext>
            </a:extLst>
          </p:cNvPr>
          <p:cNvSpPr>
            <a:spLocks noChangeShapeType="1"/>
          </p:cNvSpPr>
          <p:nvPr/>
        </p:nvSpPr>
        <p:spPr bwMode="auto">
          <a:xfrm>
            <a:off x="6400800" y="2743200"/>
            <a:ext cx="0" cy="609600"/>
          </a:xfrm>
          <a:prstGeom prst="line">
            <a:avLst/>
          </a:prstGeom>
          <a:noFill/>
          <a:ln w="38100">
            <a:solidFill>
              <a:schemeClr val="hlink"/>
            </a:solidFill>
            <a:round/>
            <a:headEnd/>
            <a:tailEnd type="triangle" w="med" len="med"/>
          </a:ln>
          <a:effectLst/>
        </p:spPr>
        <p:txBody>
          <a:bodyPr/>
          <a:lstStyle/>
          <a:p>
            <a:endParaRPr lang="en-CA"/>
          </a:p>
        </p:txBody>
      </p:sp>
      <p:sp>
        <p:nvSpPr>
          <p:cNvPr id="70" name="Line 71">
            <a:extLst>
              <a:ext uri="{FF2B5EF4-FFF2-40B4-BE49-F238E27FC236}">
                <a16:creationId xmlns:a16="http://schemas.microsoft.com/office/drawing/2014/main" id="{558BD5E3-B0F5-4C6B-A60A-D4D5E08E5985}"/>
              </a:ext>
            </a:extLst>
          </p:cNvPr>
          <p:cNvSpPr>
            <a:spLocks noChangeShapeType="1"/>
          </p:cNvSpPr>
          <p:nvPr/>
        </p:nvSpPr>
        <p:spPr bwMode="auto">
          <a:xfrm flipH="1" flipV="1">
            <a:off x="1714499" y="4857438"/>
            <a:ext cx="1049911" cy="369332"/>
          </a:xfrm>
          <a:prstGeom prst="line">
            <a:avLst/>
          </a:prstGeom>
          <a:noFill/>
          <a:ln w="38100">
            <a:solidFill>
              <a:schemeClr val="hlink"/>
            </a:solidFill>
            <a:round/>
            <a:headEnd/>
            <a:tailEnd type="triangle" w="med" len="med"/>
          </a:ln>
          <a:effectLst/>
        </p:spPr>
        <p:txBody>
          <a:bodyPr/>
          <a:lstStyle/>
          <a:p>
            <a:endParaRPr lang="en-CA"/>
          </a:p>
        </p:txBody>
      </p:sp>
      <p:sp>
        <p:nvSpPr>
          <p:cNvPr id="72" name="Line 73">
            <a:extLst>
              <a:ext uri="{FF2B5EF4-FFF2-40B4-BE49-F238E27FC236}">
                <a16:creationId xmlns:a16="http://schemas.microsoft.com/office/drawing/2014/main" id="{8A6F0035-A548-4A55-9B8C-B426023A4A5C}"/>
              </a:ext>
            </a:extLst>
          </p:cNvPr>
          <p:cNvSpPr>
            <a:spLocks noChangeShapeType="1"/>
          </p:cNvSpPr>
          <p:nvPr/>
        </p:nvSpPr>
        <p:spPr bwMode="auto">
          <a:xfrm>
            <a:off x="3352800" y="2667000"/>
            <a:ext cx="0" cy="609600"/>
          </a:xfrm>
          <a:prstGeom prst="line">
            <a:avLst/>
          </a:prstGeom>
          <a:noFill/>
          <a:ln w="38100">
            <a:solidFill>
              <a:schemeClr val="hlink"/>
            </a:solidFill>
            <a:round/>
            <a:headEnd/>
            <a:tailEnd type="triangle" w="med" len="med"/>
          </a:ln>
          <a:effectLst/>
        </p:spPr>
        <p:txBody>
          <a:bodyPr/>
          <a:lstStyle/>
          <a:p>
            <a:endParaRPr lang="en-CA"/>
          </a:p>
        </p:txBody>
      </p:sp>
      <p:sp>
        <p:nvSpPr>
          <p:cNvPr id="73" name="Text Box 74">
            <a:extLst>
              <a:ext uri="{FF2B5EF4-FFF2-40B4-BE49-F238E27FC236}">
                <a16:creationId xmlns:a16="http://schemas.microsoft.com/office/drawing/2014/main" id="{0E36F4E9-9DF5-47DE-BEA1-E2B28B6E0BC5}"/>
              </a:ext>
            </a:extLst>
          </p:cNvPr>
          <p:cNvSpPr txBox="1">
            <a:spLocks noChangeArrowheads="1"/>
          </p:cNvSpPr>
          <p:nvPr/>
        </p:nvSpPr>
        <p:spPr bwMode="auto">
          <a:xfrm>
            <a:off x="342900" y="5638598"/>
            <a:ext cx="2438400" cy="646331"/>
          </a:xfrm>
          <a:prstGeom prst="rect">
            <a:avLst/>
          </a:prstGeom>
          <a:solidFill>
            <a:schemeClr val="bg2"/>
          </a:solidFill>
          <a:ln w="38100">
            <a:noFill/>
            <a:miter lim="800000"/>
            <a:headEnd/>
            <a:tailEnd/>
          </a:ln>
          <a:effectLst/>
        </p:spPr>
        <p:txBody>
          <a:bodyPr>
            <a:spAutoFit/>
          </a:bodyPr>
          <a:lstStyle/>
          <a:p>
            <a:pPr algn="ctr">
              <a:spcBef>
                <a:spcPct val="50000"/>
              </a:spcBef>
            </a:pPr>
            <a:r>
              <a:rPr lang="en-US" dirty="0"/>
              <a:t>Element is removed from the front of the queue</a:t>
            </a:r>
          </a:p>
        </p:txBody>
      </p:sp>
    </p:spTree>
    <p:extLst>
      <p:ext uri="{BB962C8B-B14F-4D97-AF65-F5344CB8AC3E}">
        <p14:creationId xmlns:p14="http://schemas.microsoft.com/office/powerpoint/2010/main" val="2583491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Uses of Queues in Computing</a:t>
            </a:r>
          </a:p>
        </p:txBody>
      </p:sp>
      <p:sp>
        <p:nvSpPr>
          <p:cNvPr id="24579" name="Rectangle 3"/>
          <p:cNvSpPr>
            <a:spLocks noGrp="1" noChangeArrowheads="1"/>
          </p:cNvSpPr>
          <p:nvPr>
            <p:ph idx="1"/>
          </p:nvPr>
        </p:nvSpPr>
        <p:spPr/>
        <p:txBody>
          <a:bodyPr>
            <a:normAutofit/>
          </a:bodyPr>
          <a:lstStyle/>
          <a:p>
            <a:r>
              <a:rPr lang="en-US" sz="2400" dirty="0"/>
              <a:t>Many application requires FIFO-access of data</a:t>
            </a:r>
          </a:p>
          <a:p>
            <a:pPr lvl="1"/>
            <a:r>
              <a:rPr lang="en-US" sz="2400" dirty="0"/>
              <a:t>Printer queue (e.g. printing requests)</a:t>
            </a:r>
          </a:p>
          <a:p>
            <a:pPr lvl="1"/>
            <a:r>
              <a:rPr lang="en-US" sz="2400" dirty="0"/>
              <a:t>Keyboard input buffer</a:t>
            </a:r>
          </a:p>
          <a:p>
            <a:pPr lvl="1"/>
            <a:r>
              <a:rPr lang="en-US" sz="2400" dirty="0"/>
              <a:t>GUI event queue (click on buttons, menu items)</a:t>
            </a:r>
          </a:p>
          <a:p>
            <a:pPr lvl="1"/>
            <a:r>
              <a:rPr lang="en-US" sz="2400" dirty="0"/>
              <a:t>Process scheduling in Operating Systems</a:t>
            </a:r>
          </a:p>
        </p:txBody>
      </p:sp>
      <p:sp>
        <p:nvSpPr>
          <p:cNvPr id="5" name="Slide Number Placeholder 2">
            <a:extLst>
              <a:ext uri="{FF2B5EF4-FFF2-40B4-BE49-F238E27FC236}">
                <a16:creationId xmlns:a16="http://schemas.microsoft.com/office/drawing/2014/main" id="{D12810CB-2BF8-4B27-9758-0B10E213E255}"/>
              </a:ext>
            </a:extLst>
          </p:cNvPr>
          <p:cNvSpPr txBox="1">
            <a:spLocks noGrp="1"/>
          </p:cNvSpPr>
          <p:nvPr/>
        </p:nvSpPr>
        <p:spPr bwMode="auto">
          <a:xfrm>
            <a:off x="6553200" y="6248400"/>
            <a:ext cx="2133600" cy="457200"/>
          </a:xfrm>
          <a:prstGeom prst="rect">
            <a:avLst/>
          </a:prstGeom>
          <a:noFill/>
          <a:ln w="9525">
            <a:noFill/>
            <a:miter lim="800000"/>
            <a:headEnd/>
            <a:tailEnd/>
          </a:ln>
          <a:effectLst/>
        </p:spPr>
        <p:txBody>
          <a:bodyPr anchor="b"/>
          <a:lstStyle/>
          <a:p>
            <a:pPr algn="r" eaLnBrk="1" hangingPunct="1"/>
            <a:fld id="{F0DCA40D-76F4-474E-B309-A490AD3D7FA5}" type="slidenum">
              <a:rPr lang="en-US" altLang="en-US" sz="1200">
                <a:latin typeface="Arial Black" pitchFamily="34" charset="0"/>
              </a:rPr>
              <a:pPr algn="r" eaLnBrk="1" hangingPunct="1"/>
              <a:t>8</a:t>
            </a:fld>
            <a:endParaRPr lang="en-US" altLang="en-US" sz="1200" dirty="0">
              <a:latin typeface="Arial Black" pitchFamily="34" charset="0"/>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68096" y="585216"/>
            <a:ext cx="7290054" cy="1499616"/>
          </a:xfrm>
        </p:spPr>
        <p:txBody>
          <a:bodyPr/>
          <a:lstStyle/>
          <a:p>
            <a:r>
              <a:rPr lang="en-US" altLang="en-US"/>
              <a:t>Queue ADT</a:t>
            </a:r>
            <a:endParaRPr lang="en-US" altLang="en-US" dirty="0"/>
          </a:p>
        </p:txBody>
      </p:sp>
      <p:sp>
        <p:nvSpPr>
          <p:cNvPr id="9219" name="Content Placeholder 2"/>
          <p:cNvSpPr>
            <a:spLocks noGrp="1"/>
          </p:cNvSpPr>
          <p:nvPr>
            <p:ph idx="1"/>
          </p:nvPr>
        </p:nvSpPr>
        <p:spPr>
          <a:xfrm>
            <a:off x="768096" y="2286000"/>
            <a:ext cx="7290055" cy="4023360"/>
          </a:xfrm>
        </p:spPr>
        <p:txBody>
          <a:bodyPr/>
          <a:lstStyle/>
          <a:p>
            <a:r>
              <a:rPr lang="en-US" altLang="en-US" sz="2400"/>
              <a:t>A queue, conceptually:</a:t>
            </a:r>
            <a:endParaRPr lang="en-US" altLang="en-US" sz="2400" dirty="0"/>
          </a:p>
        </p:txBody>
      </p:sp>
      <p:pic>
        <p:nvPicPr>
          <p:cNvPr id="9220" name="Picture 8" descr="Fig14.1.jpeg"/>
          <p:cNvPicPr>
            <a:picLocks noChangeAspect="1"/>
          </p:cNvPicPr>
          <p:nvPr/>
        </p:nvPicPr>
        <p:blipFill>
          <a:blip r:embed="rId2" cstate="print"/>
          <a:srcRect/>
          <a:stretch>
            <a:fillRect/>
          </a:stretch>
        </p:blipFill>
        <p:spPr bwMode="auto">
          <a:xfrm>
            <a:off x="1295400" y="3352800"/>
            <a:ext cx="6762750" cy="2133600"/>
          </a:xfrm>
          <a:prstGeom prst="rect">
            <a:avLst/>
          </a:prstGeom>
          <a:noFill/>
          <a:ln w="9525">
            <a:noFill/>
            <a:miter lim="800000"/>
            <a:headEnd/>
            <a:tailEnd/>
          </a:ln>
        </p:spPr>
      </p:pic>
      <p:sp>
        <p:nvSpPr>
          <p:cNvPr id="9221" name="Slide Number Placeholder 2"/>
          <p:cNvSpPr txBox="1">
            <a:spLocks noGrp="1"/>
          </p:cNvSpPr>
          <p:nvPr/>
        </p:nvSpPr>
        <p:spPr bwMode="auto">
          <a:xfrm>
            <a:off x="6553200" y="6248400"/>
            <a:ext cx="2133600" cy="457200"/>
          </a:xfrm>
          <a:prstGeom prst="rect">
            <a:avLst/>
          </a:prstGeom>
          <a:noFill/>
          <a:ln w="9525">
            <a:noFill/>
            <a:miter lim="800000"/>
            <a:headEnd/>
            <a:tailEnd/>
          </a:ln>
          <a:effectLst/>
        </p:spPr>
        <p:txBody>
          <a:bodyPr anchor="b"/>
          <a:lstStyle/>
          <a:p>
            <a:pPr algn="r" eaLnBrk="1" hangingPunct="1"/>
            <a:fld id="{94F408B0-246A-4D21-826C-8227BEB2F5D3}" type="slidenum">
              <a:rPr lang="en-US" altLang="en-US" sz="1200" smtClean="0">
                <a:latin typeface="Arial Black" pitchFamily="34" charset="0"/>
              </a:rPr>
              <a:pPr algn="r" eaLnBrk="1" hangingPunct="1"/>
              <a:t>9</a:t>
            </a:fld>
            <a:endParaRPr lang="en-US" altLang="en-US" sz="1200">
              <a:latin typeface="Arial Black"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7095</TotalTime>
  <Words>2193</Words>
  <Application>Microsoft Office PowerPoint</Application>
  <PresentationFormat>عرض على الشاشة (4:3)</PresentationFormat>
  <Paragraphs>489</Paragraphs>
  <Slides>40</Slides>
  <Notes>8</Notes>
  <HiddenSlides>0</HiddenSlides>
  <MMClips>0</MMClips>
  <ScaleCrop>false</ScaleCrop>
  <HeadingPairs>
    <vt:vector size="6" baseType="variant">
      <vt:variant>
        <vt:lpstr>الخطوط المستخدمة</vt:lpstr>
      </vt:variant>
      <vt:variant>
        <vt:i4>13</vt:i4>
      </vt:variant>
      <vt:variant>
        <vt:lpstr>نسق</vt:lpstr>
      </vt:variant>
      <vt:variant>
        <vt:i4>2</vt:i4>
      </vt:variant>
      <vt:variant>
        <vt:lpstr>عناوين الشرائح</vt:lpstr>
      </vt:variant>
      <vt:variant>
        <vt:i4>40</vt:i4>
      </vt:variant>
    </vt:vector>
  </HeadingPairs>
  <TitlesOfParts>
    <vt:vector size="55" baseType="lpstr">
      <vt:lpstr>Agency FB</vt:lpstr>
      <vt:lpstr>Arial</vt:lpstr>
      <vt:lpstr>Arial Black</vt:lpstr>
      <vt:lpstr>Arial Unicode MS</vt:lpstr>
      <vt:lpstr>Calibri</vt:lpstr>
      <vt:lpstr>Calibri Light</vt:lpstr>
      <vt:lpstr>Courier New</vt:lpstr>
      <vt:lpstr>Tahoma</vt:lpstr>
      <vt:lpstr>Times New Roman</vt:lpstr>
      <vt:lpstr>Tw Cen MT</vt:lpstr>
      <vt:lpstr>Tw Cen MT Condensed</vt:lpstr>
      <vt:lpstr>Wingdings</vt:lpstr>
      <vt:lpstr>Wingdings 3</vt:lpstr>
      <vt:lpstr>Integral</vt:lpstr>
      <vt:lpstr>Office Theme</vt:lpstr>
      <vt:lpstr>Queues</vt:lpstr>
      <vt:lpstr>Learning Outcomes</vt:lpstr>
      <vt:lpstr>Scope</vt:lpstr>
      <vt:lpstr>Queues</vt:lpstr>
      <vt:lpstr>Conceptual View of a Queue</vt:lpstr>
      <vt:lpstr>Conceptual View of a Queue</vt:lpstr>
      <vt:lpstr>Conceptual View of a Queue</vt:lpstr>
      <vt:lpstr>Uses of Queues in Computing</vt:lpstr>
      <vt:lpstr>Queue ADT</vt:lpstr>
      <vt:lpstr>Queues Operations</vt:lpstr>
      <vt:lpstr>Queues in the Java API</vt:lpstr>
      <vt:lpstr>A Queue ADT</vt:lpstr>
      <vt:lpstr>Queue Implementations</vt:lpstr>
      <vt:lpstr>Implementing a Queue with a simple Array</vt:lpstr>
      <vt:lpstr>Implementing a Queue with a simple Array (CONT.)</vt:lpstr>
      <vt:lpstr>عرض تقديمي في PowerPoint</vt:lpstr>
      <vt:lpstr>Implementing a Queue with a simple Array (CONT.)</vt:lpstr>
      <vt:lpstr>Implementing a Queue with an Array</vt:lpstr>
      <vt:lpstr>Implementing a Queue with a circular Array </vt:lpstr>
      <vt:lpstr>Implementing a Queue with a circular Array (CONT.)</vt:lpstr>
      <vt:lpstr>Implementing a Queue with an Array (CONT.)</vt:lpstr>
      <vt:lpstr>Implementing a Queue with a Circular Array (CONT.)</vt:lpstr>
      <vt:lpstr>LinkedList Implementation of a Queue</vt:lpstr>
      <vt:lpstr>Queue After eNqueue operatopn</vt:lpstr>
      <vt:lpstr>Queue After a dequeue Operation</vt:lpstr>
      <vt:lpstr>Java Implementation</vt:lpstr>
      <vt:lpstr>Stack VS. Queue</vt:lpstr>
      <vt:lpstr>Priority Queues </vt:lpstr>
      <vt:lpstr>Priority Queues (CONT.) </vt:lpstr>
      <vt:lpstr>عرض تقديمي في PowerPoint</vt:lpstr>
      <vt:lpstr>Queue As Array</vt:lpstr>
      <vt:lpstr>Queue As Array (Cont.)</vt:lpstr>
      <vt:lpstr>Queue As Array (Cont.)</vt:lpstr>
      <vt:lpstr>Queue As Circular Array</vt:lpstr>
      <vt:lpstr>Queue As Circular Array (Cont.)</vt:lpstr>
      <vt:lpstr>Queue As LinkedList</vt:lpstr>
      <vt:lpstr>Queue As LinkedList (cont.)</vt:lpstr>
      <vt:lpstr>Summary</vt:lpstr>
      <vt:lpstr>References</vt:lpstr>
      <vt:lpstr>Any Question???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Queues</dc:title>
  <dc:creator>Modhi AlSobiehy</dc:creator>
  <cp:lastModifiedBy>Modhi Mohammed Nasser AlSobeihy</cp:lastModifiedBy>
  <cp:revision>7</cp:revision>
  <dcterms:created xsi:type="dcterms:W3CDTF">2020-01-16T05:41:27Z</dcterms:created>
  <dcterms:modified xsi:type="dcterms:W3CDTF">2020-03-08T07:12:19Z</dcterms:modified>
</cp:coreProperties>
</file>