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3" r:id="rId1"/>
    <p:sldMasterId id="2147484085" r:id="rId2"/>
  </p:sldMasterIdLst>
  <p:notesMasterIdLst>
    <p:notesMasterId r:id="rId14"/>
  </p:notesMasterIdLst>
  <p:sldIdLst>
    <p:sldId id="256" r:id="rId3"/>
    <p:sldId id="303" r:id="rId4"/>
    <p:sldId id="298" r:id="rId5"/>
    <p:sldId id="299" r:id="rId6"/>
    <p:sldId id="300" r:id="rId7"/>
    <p:sldId id="301" r:id="rId8"/>
    <p:sldId id="295" r:id="rId9"/>
    <p:sldId id="293" r:id="rId10"/>
    <p:sldId id="294" r:id="rId11"/>
    <p:sldId id="296" r:id="rId12"/>
    <p:sldId id="33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83657" autoAdjust="0"/>
  </p:normalViewPr>
  <p:slideViewPr>
    <p:cSldViewPr>
      <p:cViewPr varScale="1">
        <p:scale>
          <a:sx n="71" d="100"/>
          <a:sy n="71" d="100"/>
        </p:scale>
        <p:origin x="178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C480D0-C6B0-431D-BC2C-B3023C694F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E7F1C-314F-4D08-8D59-B2245DD4C108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95009-C2D8-4FDB-92A7-4B1DA715217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9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B1853-31D3-47B8-8682-8FC9B48CEA5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9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2C867-A0B6-4928-AC70-126A01282A6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198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D6D9-7B54-4B7A-B4CF-58B5731432F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886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AB17-F859-4677-96A3-836435C67E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93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7870-D54F-4D34-8E1A-55C8CAD9285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22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CB5D-D31F-4A64-A38B-B81141CFC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32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7738-9C45-43A2-9AB2-D04066CD6F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25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7F1E-FA8A-4193-AA30-7E199C23F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5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3C2E7-E290-4896-A68C-5DE08F620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31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926C-32C3-4001-8C53-9B1FBC5AD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8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46F01-E095-4DB5-BE2D-F091FCBD0BD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85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BE4B-EC5C-43A0-92B5-C6EE6BB150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085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45E9-9F7C-4735-8C91-9F2368BE86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E289-D722-46B7-98AB-C78045F0C63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60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38955-75D0-480C-B04F-2CBDDB3F51C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50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78DFA-C80D-441B-A3B8-7EB79C14204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7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DFA94-28D3-4315-A878-1E399C142C8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0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3AFAD-CBE6-4262-BC12-8717567103E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1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487F1-2D9F-4880-B232-E3BAB3E337D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3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14417-C5E8-4E84-90FF-95AE01E22D0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7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31592-17FE-442B-8C6C-0FAD38EE7E3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53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7ABB317-11F0-448D-A622-D7A83643CAD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88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0FFCF2-6B9C-4F97-9964-CFFAAFC4695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88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cs211-tu/home" TargetMode="External"/><Relationship Id="rId2" Type="http://schemas.openxmlformats.org/officeDocument/2006/relationships/hyperlink" Target="https://twitter.com/cs_course_at_t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lipse.org/downloads/" TargetMode="External"/><Relationship Id="rId2" Type="http://schemas.openxmlformats.org/officeDocument/2006/relationships/hyperlink" Target="http://netbeans.org/download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Algorithms and Data Structures</a:t>
            </a:r>
            <a:br>
              <a:rPr lang="en-US" altLang="en-US" dirty="0"/>
            </a:br>
            <a:r>
              <a:rPr lang="en-US" altLang="en-US" dirty="0"/>
              <a:t> (CS211)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</a:t>
            </a:r>
          </a:p>
          <a:p>
            <a:r>
              <a:rPr lang="en-US" dirty="0"/>
              <a:t>Modhi AlSobeihy</a:t>
            </a:r>
          </a:p>
          <a:p>
            <a:r>
              <a:rPr lang="en-US" dirty="0"/>
              <a:t>Revised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F57A0BC-3F30-4A55-8A82-1BB361E13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>
                <a:solidFill>
                  <a:schemeClr val="tx1"/>
                </a:solidFill>
                <a:cs typeface="Times New Roman" panose="02020603050405020304" pitchFamily="18" charset="0"/>
              </a:rPr>
              <a:t>Weekly Plan of Course Items and  Activities (tentative)</a:t>
            </a:r>
            <a:endParaRPr lang="en-US" altLang="en-US"/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66AD0D15-655D-452C-A6AB-4B5E114B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fld id="{DC534DD7-4235-402E-8857-403D41A5B88C}" type="slidenum">
              <a:rPr lang="ar-SA" altLang="en-US" sz="2600" smtClean="0">
                <a:solidFill>
                  <a:schemeClr val="bg1"/>
                </a:solidFill>
              </a:rPr>
              <a:pPr algn="l" rtl="0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692665-1E86-4B0D-8CE1-2F9CA79DC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961370"/>
              </p:ext>
            </p:extLst>
          </p:nvPr>
        </p:nvGraphicFramePr>
        <p:xfrm>
          <a:off x="1311830" y="2667000"/>
          <a:ext cx="6202585" cy="2697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76067">
                  <a:extLst>
                    <a:ext uri="{9D8B030D-6E8A-4147-A177-3AD203B41FA5}">
                      <a16:colId xmlns:a16="http://schemas.microsoft.com/office/drawing/2014/main" val="1086210736"/>
                    </a:ext>
                  </a:extLst>
                </a:gridCol>
                <a:gridCol w="4526518">
                  <a:extLst>
                    <a:ext uri="{9D8B030D-6E8A-4147-A177-3AD203B41FA5}">
                      <a16:colId xmlns:a16="http://schemas.microsoft.com/office/drawing/2014/main" val="1872728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 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Topic 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06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Trees &amp; Graphs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553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Second Midterm Exam 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903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Sorting &amp; Searching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187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9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3865" marR="4386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Hash Tables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3865" marR="43865" marT="0" marB="0" anchor="ctr"/>
                </a:tc>
                <a:extLst>
                  <a:ext uri="{0D108BD9-81ED-4DB2-BD59-A6C34878D82A}">
                    <a16:rowId xmlns:a16="http://schemas.microsoft.com/office/drawing/2014/main" val="304090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10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43865" marR="43865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 Summarizing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1112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11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3865" marR="4386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 Final Exam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3865" marR="43865" marT="0" marB="0" anchor="ctr"/>
                </a:tc>
                <a:extLst>
                  <a:ext uri="{0D108BD9-81ED-4DB2-BD59-A6C34878D82A}">
                    <a16:rowId xmlns:a16="http://schemas.microsoft.com/office/drawing/2014/main" val="3521360843"/>
                  </a:ext>
                </a:extLst>
              </a:tr>
            </a:tbl>
          </a:graphicData>
        </a:graphic>
      </p:graphicFrame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3842DF5-5A60-43FA-B5D3-496991D7752D}"/>
              </a:ext>
            </a:extLst>
          </p:cNvPr>
          <p:cNvSpPr txBox="1">
            <a:spLocks/>
          </p:cNvSpPr>
          <p:nvPr/>
        </p:nvSpPr>
        <p:spPr>
          <a:xfrm>
            <a:off x="8280400" y="66231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3FA20B-46BE-4D42-BC9E-D95A194816A1}" type="slidenum">
              <a:rPr lang="ar-SA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14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16">
            <a:extLst>
              <a:ext uri="{FF2B5EF4-FFF2-40B4-BE49-F238E27FC236}">
                <a16:creationId xmlns:a16="http://schemas.microsoft.com/office/drawing/2014/main" id="{2A85F7B3-F4E6-4FBF-B74E-43CAB468F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BB65CB-0D87-486A-AB75-F8E3CB8BA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603" y="640080"/>
            <a:ext cx="3607055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r"/>
            <a:r>
              <a:rPr lang="en-US" altLang="en-US" sz="38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Any Question???</a:t>
            </a:r>
            <a:endParaRPr lang="en-US" sz="38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7" name="Straight Connector 18">
            <a:extLst>
              <a:ext uri="{FF2B5EF4-FFF2-40B4-BE49-F238E27FC236}">
                <a16:creationId xmlns:a16="http://schemas.microsoft.com/office/drawing/2014/main" id="{73741D5B-1709-4CDB-963A-CC3C749412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523" y="3765314"/>
            <a:ext cx="356616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phic 7" descr="Questions">
            <a:extLst>
              <a:ext uri="{FF2B5EF4-FFF2-40B4-BE49-F238E27FC236}">
                <a16:creationId xmlns:a16="http://schemas.microsoft.com/office/drawing/2014/main" id="{3336478D-84EE-42D6-9E6F-CAF8BA34B3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9714" y="1382375"/>
            <a:ext cx="4094226" cy="40942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Welcome!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 copy of lecture slides and review it before class time</a:t>
            </a:r>
          </a:p>
          <a:p>
            <a:r>
              <a:rPr lang="en-US" dirty="0"/>
              <a:t>Create an area dedicated to studying</a:t>
            </a:r>
          </a:p>
          <a:p>
            <a:r>
              <a:rPr lang="en-US" dirty="0"/>
              <a:t>Give yourself a break from social media</a:t>
            </a:r>
          </a:p>
          <a:p>
            <a:r>
              <a:rPr lang="en-US" dirty="0"/>
              <a:t>Give Gratitude and Think Positive Thoughts</a:t>
            </a:r>
          </a:p>
          <a:p>
            <a:r>
              <a:rPr lang="en-US" dirty="0"/>
              <a:t>Boast about your achievements</a:t>
            </a:r>
          </a:p>
          <a:p>
            <a:r>
              <a:rPr lang="en-US" dirty="0"/>
              <a:t>Make sure you have support</a:t>
            </a:r>
          </a:p>
          <a:p>
            <a:r>
              <a:rPr lang="en-US" dirty="0"/>
              <a:t>Schedule in your studying</a:t>
            </a:r>
          </a:p>
          <a:p>
            <a:r>
              <a:rPr lang="en-US" dirty="0"/>
              <a:t>Contact the class leader if you are having any issue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6F01-E095-4DB5-BE2D-F091FCBD0BDB}" type="slidenum">
              <a:rPr lang="ar-SA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Objectives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 Be familiar with problem solving</a:t>
            </a:r>
          </a:p>
          <a:p>
            <a:r>
              <a:rPr lang="en-GB" sz="2800" dirty="0"/>
              <a:t> Be able to develop and implement algorithms</a:t>
            </a:r>
          </a:p>
          <a:p>
            <a:r>
              <a:rPr lang="en-GB" sz="2800" dirty="0"/>
              <a:t> Be able to trace algorithms</a:t>
            </a:r>
          </a:p>
          <a:p>
            <a:r>
              <a:rPr lang="en-GB" sz="2800" dirty="0"/>
              <a:t> Be able to select appropriate data structures and algorithms for given problems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B3946-670E-4268-977B-49202152AE8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Learning Outcomes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After the completion of this course, students shall be able to:</a:t>
            </a:r>
          </a:p>
          <a:p>
            <a:pPr lvl="1"/>
            <a:r>
              <a:rPr lang="en-US" sz="2400" dirty="0"/>
              <a:t>apply object-oriented concepts in application design.  </a:t>
            </a:r>
          </a:p>
          <a:p>
            <a:pPr lvl="1"/>
            <a:r>
              <a:rPr lang="en-US" sz="2400" dirty="0"/>
              <a:t>implement various data structures and relevant algorithms and apply them in implementing simple applications. </a:t>
            </a:r>
          </a:p>
          <a:p>
            <a:pPr lvl="1"/>
            <a:r>
              <a:rPr lang="en-US" sz="2400" dirty="0"/>
              <a:t>apply the knowledge of data structures to other application domains like Graphs, Trees and Hashing.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A10-28C4-4F50-9720-A107542701F5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 Textbook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Textbook:</a:t>
            </a:r>
          </a:p>
          <a:p>
            <a:r>
              <a:rPr lang="en-US"/>
              <a:t>Data Structures and Algorithms</a:t>
            </a:r>
          </a:p>
          <a:p>
            <a:r>
              <a:rPr lang="en-US"/>
              <a:t>in Java, Adam Drozdek, 4th ed.</a:t>
            </a:r>
          </a:p>
          <a:p>
            <a:pPr lvl="1"/>
            <a:endParaRPr lang="en-US"/>
          </a:p>
          <a:p>
            <a:r>
              <a:rPr lang="en-GB"/>
              <a:t>Alternative:</a:t>
            </a:r>
          </a:p>
          <a:p>
            <a:pPr lvl="1"/>
            <a:r>
              <a:rPr lang="en-US"/>
              <a:t>Any textbook that covers course topics</a:t>
            </a:r>
            <a:endParaRPr lang="en-US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6B8-BCE6-4143-82B0-473AA3147B61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149" name="Picture 7" descr="C:\Users\CS\Desktop\Term2-33-34\Teaching\CS202 Data Structures\Data Structures and Algorithms in Java 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371600"/>
            <a:ext cx="3900488" cy="497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Schedules &amp; Assessment system</a:t>
            </a:r>
            <a:endParaRPr lang="en-US" alt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sz="half" idx="2"/>
          </p:nvPr>
        </p:nvSpPr>
        <p:spPr>
          <a:xfrm>
            <a:off x="685800" y="2514600"/>
            <a:ext cx="3566160" cy="3341572"/>
          </a:xfrm>
        </p:spPr>
        <p:txBody>
          <a:bodyPr>
            <a:normAutofit/>
          </a:bodyPr>
          <a:lstStyle/>
          <a:p>
            <a:r>
              <a:rPr lang="en-US" sz="2800" dirty="0"/>
              <a:t>Assignments and lab tutorials</a:t>
            </a:r>
          </a:p>
          <a:p>
            <a:pPr lvl="1"/>
            <a:r>
              <a:rPr lang="en-US" sz="2000" dirty="0"/>
              <a:t>Concept discussion</a:t>
            </a:r>
          </a:p>
          <a:p>
            <a:pPr lvl="1"/>
            <a:r>
              <a:rPr lang="en-US" sz="2000" dirty="0"/>
              <a:t>Programming projects </a:t>
            </a:r>
          </a:p>
          <a:p>
            <a:r>
              <a:rPr lang="en-US" sz="2800" dirty="0"/>
              <a:t>Work in teams only on explicit team projects</a:t>
            </a:r>
          </a:p>
          <a:p>
            <a:pPr lvl="1"/>
            <a:r>
              <a:rPr lang="en-US" sz="2000" dirty="0"/>
              <a:t>Discuss on time</a:t>
            </a:r>
          </a:p>
          <a:p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1990" y="2519916"/>
            <a:ext cx="4366260" cy="3752868"/>
          </a:xfrm>
        </p:spPr>
        <p:txBody>
          <a:bodyPr>
            <a:noAutofit/>
          </a:bodyPr>
          <a:lstStyle/>
          <a:p>
            <a:r>
              <a:rPr lang="en-US" sz="2400" dirty="0"/>
              <a:t>Grading</a:t>
            </a:r>
          </a:p>
          <a:p>
            <a:pPr lvl="1"/>
            <a:r>
              <a:rPr lang="en-US" sz="2000" dirty="0"/>
              <a:t>Mid-terms (30%)&amp; Quizzes (5%)</a:t>
            </a:r>
          </a:p>
          <a:p>
            <a:pPr lvl="2"/>
            <a:r>
              <a:rPr lang="en-US" sz="2000" dirty="0"/>
              <a:t>Quizzes: every class!</a:t>
            </a:r>
          </a:p>
          <a:p>
            <a:pPr lvl="2"/>
            <a:r>
              <a:rPr lang="en-US" sz="2000" dirty="0"/>
              <a:t>Exam1:Week 6 or 7 of the semester</a:t>
            </a:r>
          </a:p>
          <a:p>
            <a:pPr lvl="2"/>
            <a:r>
              <a:rPr lang="en-US" sz="2000" dirty="0"/>
              <a:t>Exam2: Week 12 or13 of the semester</a:t>
            </a:r>
          </a:p>
          <a:p>
            <a:pPr lvl="1"/>
            <a:r>
              <a:rPr lang="en-US" sz="2000" dirty="0"/>
              <a:t>Lab work/Homework (10%)</a:t>
            </a:r>
          </a:p>
          <a:p>
            <a:pPr lvl="1"/>
            <a:r>
              <a:rPr lang="en-US" altLang="ar-SA" sz="2000" dirty="0"/>
              <a:t>Practical Tests (5%)</a:t>
            </a:r>
          </a:p>
          <a:p>
            <a:pPr lvl="1"/>
            <a:r>
              <a:rPr lang="en-US" altLang="ar-SA" sz="2000" dirty="0"/>
              <a:t>Final Project(10%)</a:t>
            </a:r>
          </a:p>
          <a:p>
            <a:pPr lvl="1"/>
            <a:r>
              <a:rPr lang="en-US" altLang="ar-SA" sz="2000" dirty="0"/>
              <a:t>Final Exam (theoretical)  (40%)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E618-EC57-4597-9C67-5E5B1DDE790F}" type="slidenum">
              <a:rPr lang="ar-SA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website and communication</a:t>
            </a:r>
            <a:endParaRPr lang="en-US" alt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Twitter account for announcements, quick reviews and teasers) </a:t>
            </a:r>
            <a:r>
              <a:rPr lang="en-US" u="sng" dirty="0">
                <a:solidFill>
                  <a:srgbClr val="00B0F0"/>
                </a:solidFill>
                <a:hlinkClick r:id="rId2"/>
              </a:rPr>
              <a:t>@cs_course_at_tu </a:t>
            </a:r>
            <a:endParaRPr lang="en-US" altLang="en-US" sz="2800" u="sng" dirty="0">
              <a:solidFill>
                <a:srgbClr val="00B0F0"/>
              </a:solidFill>
            </a:endParaRPr>
          </a:p>
          <a:p>
            <a:r>
              <a:rPr lang="en-US" altLang="en-US" sz="2800" dirty="0"/>
              <a:t>Website: </a:t>
            </a:r>
            <a:r>
              <a:rPr lang="en-US" altLang="en-US" sz="2800" dirty="0">
                <a:hlinkClick r:id="rId3"/>
              </a:rPr>
              <a:t>https://sites.google.com/view/cs211-tu/home</a:t>
            </a:r>
            <a:r>
              <a:rPr lang="en-US" altLang="en-US" sz="2800" dirty="0"/>
              <a:t> </a:t>
            </a:r>
          </a:p>
          <a:p>
            <a:r>
              <a:rPr lang="en-US" altLang="en-US" sz="2800" dirty="0"/>
              <a:t>Blackboard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38A55-7752-459E-9914-C4822D2D6462}" type="slidenum">
              <a:rPr lang="ar-SA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 IDE (Integrated Development Environment</a:t>
            </a:r>
            <a:endParaRPr lang="en-US" alt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Netbeans</a:t>
            </a:r>
            <a:r>
              <a:rPr lang="en-US" altLang="en-US" sz="3200" dirty="0"/>
              <a:t> for Java SE </a:t>
            </a:r>
          </a:p>
          <a:p>
            <a:pPr lvl="1"/>
            <a:r>
              <a:rPr lang="en-US" altLang="en-US" sz="2400" dirty="0">
                <a:hlinkClick r:id="rId2"/>
              </a:rPr>
              <a:t>http://netbeans.org/downloads/</a:t>
            </a:r>
            <a:endParaRPr lang="en-US" altLang="en-US" sz="2400" dirty="0"/>
          </a:p>
          <a:p>
            <a:r>
              <a:rPr lang="en-US" altLang="en-US" sz="3200" dirty="0"/>
              <a:t>Eclipse for Java</a:t>
            </a:r>
          </a:p>
          <a:p>
            <a:pPr lvl="1"/>
            <a:r>
              <a:rPr lang="en-US" altLang="en-US" sz="2400" dirty="0">
                <a:hlinkClick r:id="rId3"/>
              </a:rPr>
              <a:t>https://www.eclipse.org/downloads/</a:t>
            </a:r>
            <a:r>
              <a:rPr lang="en-US" altLang="en-US" sz="2400" dirty="0"/>
              <a:t>?</a:t>
            </a:r>
          </a:p>
          <a:p>
            <a:pPr lvl="1"/>
            <a:endParaRPr lang="en-US" altLang="en-US" sz="24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A20B-46BE-4D42-BC9E-D95A194816A1}" type="slidenum">
              <a:rPr lang="ar-SA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2C10846-5995-49F6-886F-7E5F45D43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Weekly Plan of Course Items and Activities (tentative)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5D20C7-0996-4A65-9B80-81B4252B6A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87827"/>
              </p:ext>
            </p:extLst>
          </p:nvPr>
        </p:nvGraphicFramePr>
        <p:xfrm>
          <a:off x="1066800" y="2667000"/>
          <a:ext cx="6405644" cy="266700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94794">
                  <a:extLst>
                    <a:ext uri="{9D8B030D-6E8A-4147-A177-3AD203B41FA5}">
                      <a16:colId xmlns:a16="http://schemas.microsoft.com/office/drawing/2014/main" val="756845801"/>
                    </a:ext>
                  </a:extLst>
                </a:gridCol>
                <a:gridCol w="4410850">
                  <a:extLst>
                    <a:ext uri="{9D8B030D-6E8A-4147-A177-3AD203B41FA5}">
                      <a16:colId xmlns:a16="http://schemas.microsoft.com/office/drawing/2014/main" val="999214729"/>
                    </a:ext>
                  </a:extLst>
                </a:gridCol>
              </a:tblGrid>
              <a:tr h="4014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3865" marR="4386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Topics</a:t>
                      </a:r>
                      <a:r>
                        <a:rPr lang="ar-SA" sz="2000" dirty="0"/>
                        <a:t>  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3865" marR="43865" marT="0" marB="0" anchor="ctr"/>
                </a:tc>
                <a:extLst>
                  <a:ext uri="{0D108BD9-81ED-4DB2-BD59-A6C34878D82A}">
                    <a16:rowId xmlns:a16="http://schemas.microsoft.com/office/drawing/2014/main" val="453073054"/>
                  </a:ext>
                </a:extLst>
              </a:tr>
              <a:tr h="659876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43865" marR="43865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 Introduction to algorithms and data   structures &amp; Complexity Analysis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3775974"/>
                  </a:ext>
                </a:extLst>
              </a:tr>
              <a:tr h="4014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43865" marR="43865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Recursion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350861"/>
                  </a:ext>
                </a:extLst>
              </a:tr>
              <a:tr h="4014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3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43865" marR="43865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 Linked Lists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5920894"/>
                  </a:ext>
                </a:extLst>
              </a:tr>
              <a:tr h="4014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4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43865" marR="43865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First Midterm Exam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raditional Arabic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3365656"/>
                  </a:ext>
                </a:extLst>
              </a:tr>
              <a:tr h="40142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5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3865" marR="4386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Stacks and Queues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3865" marR="43865" marT="0" marB="0" anchor="ctr"/>
                </a:tc>
                <a:extLst>
                  <a:ext uri="{0D108BD9-81ED-4DB2-BD59-A6C34878D82A}">
                    <a16:rowId xmlns:a16="http://schemas.microsoft.com/office/drawing/2014/main" val="3334081874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183A86C-A405-4314-8EB9-9A9F10358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</p:spPr>
        <p:txBody>
          <a:bodyPr/>
          <a:lstStyle/>
          <a:p>
            <a:fld id="{EF3FA20B-46BE-4D42-BC9E-D95A194816A1}" type="slidenum">
              <a:rPr lang="ar-SA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1_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2580</TotalTime>
  <Words>419</Words>
  <Application>Microsoft Office PowerPoint</Application>
  <PresentationFormat>On-screen Show (4:3)</PresentationFormat>
  <Paragraphs>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Tw Cen MT</vt:lpstr>
      <vt:lpstr>Tw Cen MT Condensed</vt:lpstr>
      <vt:lpstr>Wingdings 3</vt:lpstr>
      <vt:lpstr>Integral</vt:lpstr>
      <vt:lpstr>1_Integral</vt:lpstr>
      <vt:lpstr>Algorithms and Data Structures  (CS211)</vt:lpstr>
      <vt:lpstr>Welcome!</vt:lpstr>
      <vt:lpstr>Course Objectives</vt:lpstr>
      <vt:lpstr>Course Learning Outcomes</vt:lpstr>
      <vt:lpstr> Textbook </vt:lpstr>
      <vt:lpstr> Schedules &amp; Assessment system</vt:lpstr>
      <vt:lpstr>Course website and communication</vt:lpstr>
      <vt:lpstr>Java IDE (Integrated Development Environment</vt:lpstr>
      <vt:lpstr>Weekly Plan of Course Items and Activities (tentative)</vt:lpstr>
      <vt:lpstr>Weekly Plan of Course Items and  Activities (tentative)</vt:lpstr>
      <vt:lpstr>Any Question???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Information Systems</dc:title>
  <dc:creator>Dr Mohamed Mostafa</dc:creator>
  <cp:lastModifiedBy>Modhi AlSobiehy</cp:lastModifiedBy>
  <cp:revision>179</cp:revision>
  <dcterms:created xsi:type="dcterms:W3CDTF">2008-10-22T10:25:45Z</dcterms:created>
  <dcterms:modified xsi:type="dcterms:W3CDTF">2021-01-20T10:58:17Z</dcterms:modified>
</cp:coreProperties>
</file>