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403" r:id="rId11"/>
    <p:sldId id="485" r:id="rId12"/>
    <p:sldId id="484" r:id="rId13"/>
    <p:sldId id="344" r:id="rId14"/>
    <p:sldId id="345" r:id="rId15"/>
    <p:sldId id="486" r:id="rId16"/>
    <p:sldId id="397" r:id="rId17"/>
    <p:sldId id="348" r:id="rId18"/>
    <p:sldId id="393" r:id="rId19"/>
    <p:sldId id="353" r:id="rId20"/>
    <p:sldId id="496" r:id="rId21"/>
    <p:sldId id="360" r:id="rId22"/>
    <p:sldId id="362" r:id="rId23"/>
    <p:sldId id="498" r:id="rId24"/>
    <p:sldId id="365" r:id="rId25"/>
    <p:sldId id="366" r:id="rId26"/>
    <p:sldId id="367" r:id="rId27"/>
    <p:sldId id="368" r:id="rId28"/>
    <p:sldId id="373" r:id="rId29"/>
    <p:sldId id="314" r:id="rId30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86" d="100"/>
          <a:sy n="86" d="100"/>
        </p:scale>
        <p:origin x="475" y="53"/>
      </p:cViewPr>
      <p:guideLst>
        <p:guide orient="horz" pos="816"/>
        <p:guide pos="587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8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264584" y="2960688"/>
            <a:ext cx="114808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933" y="6588126"/>
            <a:ext cx="361738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" y="6613526"/>
            <a:ext cx="27013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4" y="4157663"/>
            <a:ext cx="2749549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1" y="4006850"/>
            <a:ext cx="3115733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51" y="277813"/>
            <a:ext cx="285961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375651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267" y="1233489"/>
            <a:ext cx="53848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3267" y="1233489"/>
            <a:ext cx="53848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08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538576" y="843367"/>
            <a:ext cx="11085251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59385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5900"/>
            <a:ext cx="10972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267" y="1233489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860425"/>
            <a:ext cx="1076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189" y="6613526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14.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933" y="6588126"/>
            <a:ext cx="361738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1" y="6621463"/>
            <a:ext cx="27302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318" y="5849938"/>
            <a:ext cx="171238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File Control Block (FCB)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OS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 </a:t>
            </a:r>
            <a:r>
              <a:rPr lang="en-US" altLang="en-US" dirty="0"/>
              <a:t>per file, which  contains many details about the file</a:t>
            </a:r>
          </a:p>
          <a:p>
            <a:pPr lvl="1"/>
            <a:r>
              <a:rPr lang="en-US" altLang="en-US" dirty="0"/>
              <a:t>Typically, inode number, permissions, size, dates</a:t>
            </a:r>
          </a:p>
          <a:p>
            <a:pPr lvl="1"/>
            <a:r>
              <a:rPr lang="en-US" altLang="en-US" dirty="0"/>
              <a:t>Example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73" y="2450025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4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</p:txBody>
      </p:sp>
    </p:spTree>
    <p:extLst>
      <p:ext uri="{BB962C8B-B14F-4D97-AF65-F5344CB8AC3E}">
        <p14:creationId xmlns:p14="http://schemas.microsoft.com/office/powerpoint/2010/main" val="110991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sz="2600" dirty="0"/>
              <a:t>In-Memory File System Structures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49BC4-7CD2-DA79-E929-E2D329D8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03" y="1135155"/>
            <a:ext cx="9277350" cy="2504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E87F9-66EA-EA01-A80D-7BDAF543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6" y="3549184"/>
            <a:ext cx="9133915" cy="23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pPr lvl="1"/>
            <a:r>
              <a:rPr lang="en-US" altLang="en-US" dirty="0"/>
              <a:t>Contiguous</a:t>
            </a:r>
          </a:p>
          <a:p>
            <a:pPr lvl="1"/>
            <a:r>
              <a:rPr lang="en-US" altLang="en-US" dirty="0"/>
              <a:t>Linked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Allocation Table (FAT)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Contiguous 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6" y="1233489"/>
            <a:ext cx="6914285" cy="4587208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include:</a:t>
            </a:r>
          </a:p>
          <a:p>
            <a:pPr lvl="2"/>
            <a:r>
              <a:rPr lang="en-US" altLang="en-US" dirty="0"/>
              <a:t>Finding space on the disk for a file, </a:t>
            </a:r>
          </a:p>
          <a:p>
            <a:pPr lvl="2"/>
            <a:r>
              <a:rPr lang="en-US" altLang="en-US" dirty="0"/>
              <a:t>Knowing file size, </a:t>
            </a:r>
          </a:p>
          <a:p>
            <a:pPr lvl="2"/>
            <a:r>
              <a:rPr lang="en-US" altLang="en-US" dirty="0"/>
              <a:t>External fragmentation, need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24051A-D9C9-EF60-04AB-5A164ADF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1610170"/>
            <a:ext cx="3351213" cy="33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r>
              <a:rPr lang="en-US" altLang="en-US" dirty="0"/>
              <a:t>Extent-based file systems allocate disk blocks in extents</a:t>
            </a:r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</a:t>
            </a:r>
          </a:p>
          <a:p>
            <a:pPr lvl="1"/>
            <a:r>
              <a:rPr lang="en-US" altLang="en-US" dirty="0"/>
              <a:t>Extents are allocated for file allocation</a:t>
            </a:r>
          </a:p>
          <a:p>
            <a:pPr lvl="1"/>
            <a:r>
              <a:rPr lang="en-US" altLang="en-US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Linked Allocation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7" y="1233489"/>
            <a:ext cx="7073651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is a linked list of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compaction,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CD2088-FFF8-DB7D-7AF8-583AE5B3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91" y="1508253"/>
            <a:ext cx="3301432" cy="33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FAT Allocation Method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7" y="1233489"/>
            <a:ext cx="5148552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B9B573-0D41-2F51-9A1F-389D9994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3" y="1233489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1412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Allocation Method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56" y="2518411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7FB8C8D-2B65-7771-EC2F-DE033EE9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7" y="1808480"/>
            <a:ext cx="4790677" cy="41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File-System Structure</a:t>
            </a:r>
          </a:p>
          <a:p>
            <a:r>
              <a:rPr lang="en-US" altLang="en-US" dirty="0"/>
              <a:t>File-System Operations</a:t>
            </a:r>
          </a:p>
          <a:p>
            <a:r>
              <a:rPr lang="en-US" altLang="en-US" dirty="0"/>
              <a:t>Directory Implementation</a:t>
            </a:r>
          </a:p>
          <a:p>
            <a:r>
              <a:rPr lang="en-US" altLang="en-US" dirty="0"/>
              <a:t>Allocation Methods</a:t>
            </a:r>
          </a:p>
          <a:p>
            <a:r>
              <a:rPr lang="en-US" altLang="en-US" dirty="0"/>
              <a:t>Free-Space Management</a:t>
            </a:r>
          </a:p>
          <a:p>
            <a:r>
              <a:rPr lang="en-US" altLang="en-US" dirty="0"/>
              <a:t>Performance and Recovery 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Combined Scheme : UNIX UFS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4K bytes per block, 32-bit addresses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More index blocks than can be addressed with 32-bit file pointer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5075239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0AB1B5-BBEE-4CBF-8A64-625C6B46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98" y="1517300"/>
            <a:ext cx="3956068" cy="37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5332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r>
              <a:rPr lang="en-US" altLang="en-US" dirty="0"/>
              <a:t>Declare access type at creation</a:t>
            </a:r>
          </a:p>
          <a:p>
            <a:pPr lvl="1"/>
            <a:r>
              <a:rPr lang="en-US" altLang="en-US" dirty="0"/>
              <a:t>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uses many CPU cycles trying to avoid non-existent head movement</a:t>
            </a:r>
          </a:p>
          <a:p>
            <a:pPr lvl="1"/>
            <a:r>
              <a:rPr lang="en-US" altLang="en-US" dirty="0"/>
              <a:t>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7" y="1233489"/>
            <a:ext cx="10112686" cy="4530725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</a:t>
            </a:r>
            <a:endParaRPr lang="en-US" altLang="ja-JP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Block number calculation: </a:t>
            </a:r>
            <a:r>
              <a:rPr kumimoji="0" lang="en-US" altLang="en-US" dirty="0"/>
              <a:t>(number of bits per word) *(number of 0-value words) + offset of first 1 bit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/>
              <a:t>For example, consider a disk where blocks 2, 3, 4, 5, 8, 9, 10, 11, 12, 13, 17, 18, 25, 26, and 27 are free and the rest of the blocks are allocated.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/>
              <a:t>The free-space bitmap would be 001111001111110001100000011100000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  <a:p>
            <a:endParaRPr lang="en-US" altLang="en-US" dirty="0"/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4485135" y="1969513"/>
            <a:ext cx="3221729" cy="1345558"/>
            <a:chOff x="2415052" y="2053325"/>
            <a:chExt cx="6125413" cy="2528250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980" y="2053325"/>
              <a:ext cx="594903" cy="6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780" y="2053325"/>
              <a:ext cx="594903" cy="6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981" y="2053325"/>
              <a:ext cx="594903" cy="6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927" y="2053325"/>
              <a:ext cx="1009398" cy="6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5052" y="3316975"/>
              <a:ext cx="1557995" cy="6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21722" y="3301852"/>
              <a:ext cx="1798734" cy="76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ym typeface="MT Extra" panose="05050102010205020202" pitchFamily="18" charset="2"/>
                </a:rPr>
                <a:t></a:t>
              </a:r>
              <a:endParaRPr kumimoji="0" lang="en-US" altLang="en-US" sz="54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936147"/>
              <a:ext cx="4660615" cy="147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705" y="5832476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Linked Free Space 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BF8ED-E524-A134-4324-3EFAB994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267" y="1233489"/>
            <a:ext cx="579289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waste. Linked Free Space List on Disk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need to traverse the entire list (if # free blocks recorded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Blocks 2, 3, 4, 5, 8, 9, 10, 11, 12, 13, 17, 18, 25, 26, and 27 are free in the figure on the right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sz="800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E88953-BDC6-4D36-984E-68F48706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40" y="1503144"/>
            <a:ext cx="3292568" cy="38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88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98C2A5-CF6B-4248-A6D6-DB86C6F2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4F57A10-9F0A-41E8-ACD6-D2748528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7" y="1233489"/>
            <a:ext cx="10507133" cy="45307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altLang="en-US" sz="8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cannot </a:t>
            </a:r>
            <a:r>
              <a:rPr lang="en-US" altLang="ja-JP" dirty="0"/>
              <a:t> fit in memory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ja-JP" dirty="0"/>
              <a:t>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metaslab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Metaslab activity </a:t>
            </a: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/>
              <a:t>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Efficiency dependent on:</a:t>
            </a:r>
          </a:p>
          <a:p>
            <a:pPr lvl="1"/>
            <a:r>
              <a:rPr lang="en-US" altLang="en-US" dirty="0"/>
              <a:t>Disk allocation and directory algorithms</a:t>
            </a:r>
          </a:p>
          <a:p>
            <a:pPr lvl="1"/>
            <a:r>
              <a:rPr lang="en-US" altLang="en-US" dirty="0"/>
              <a:t>Types of data kept in file</a:t>
            </a:r>
            <a:r>
              <a:rPr lang="ja-JP" altLang="en-US" dirty="0"/>
              <a:t>’</a:t>
            </a:r>
            <a:r>
              <a:rPr lang="en-US" altLang="ja-JP" dirty="0"/>
              <a:t>s directory entry</a:t>
            </a:r>
          </a:p>
          <a:p>
            <a:pPr lvl="1"/>
            <a:r>
              <a:rPr lang="en-US" altLang="en-US" dirty="0"/>
              <a:t>Pre-allocation or as-needed allocation of metadata structures</a:t>
            </a:r>
          </a:p>
          <a:p>
            <a:pPr lvl="1"/>
            <a:r>
              <a:rPr lang="en-US" altLang="en-US" dirty="0"/>
              <a:t>Fixed-size or varying-size data structures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Keeping data and metadata close together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separate section of main memory for frequently used blocks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writes sometimes requested by apps or needed by OS</a:t>
            </a:r>
          </a:p>
          <a:p>
            <a:pPr lvl="2"/>
            <a:r>
              <a:rPr lang="en-US" altLang="en-US" dirty="0"/>
              <a:t>No buffering / caching – writes must hit disk before acknowledgement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writes more common, buffer-able, faster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techniques to optimize sequential access</a:t>
            </a:r>
          </a:p>
          <a:p>
            <a:pPr lvl="1"/>
            <a:r>
              <a:rPr lang="en-US" altLang="en-US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267" y="1233489"/>
            <a:ext cx="10274051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dirty="0"/>
              <a:t>Can be slow and sometimes fails</a:t>
            </a:r>
          </a:p>
          <a:p>
            <a:r>
              <a:rPr lang="en-US" altLang="en-US" dirty="0"/>
              <a:t>Use system programs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disk to another storage device (magnetic tape, other magnetic disk, optical)</a:t>
            </a:r>
          </a:p>
          <a:p>
            <a:r>
              <a:rPr lang="en-US" altLang="en-US" dirty="0"/>
              <a:t>Recover lost file or disk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backup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End of Chapter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Describe the details of implementing local file systems and directory structures</a:t>
            </a:r>
          </a:p>
          <a:p>
            <a:r>
              <a:rPr lang="en-US" altLang="en-US" dirty="0"/>
              <a:t>Discuss block allocation and free-block algorithms and trade-offs</a:t>
            </a:r>
          </a:p>
          <a:p>
            <a:r>
              <a:rPr lang="en-US" altLang="en-US" dirty="0"/>
              <a:t>Explore file system efficiency and performance issues</a:t>
            </a:r>
          </a:p>
          <a:p>
            <a:r>
              <a:rPr lang="en-US" altLang="en-US" dirty="0"/>
              <a:t>Look at recovery from file system failures</a:t>
            </a:r>
          </a:p>
          <a:p>
            <a:r>
              <a:rPr lang="en-US" altLang="en-US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57" y="1084080"/>
            <a:ext cx="2032268" cy="39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 I/O devices at the I/O control layer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   Given commands like 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     </a:t>
            </a:r>
            <a:r>
              <a:rPr lang="en-US" altLang="ja-JP" sz="1600" dirty="0"/>
              <a:t>read drive1, cylinder 72, track 2, sector 10, into memory location 1060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files, logical address, and physical blocks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 </a:t>
            </a:r>
          </a:p>
          <a:p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format:</a:t>
            </a:r>
          </a:p>
          <a:p>
            <a:pPr lvl="1">
              <a:defRPr/>
            </a:pPr>
            <a:r>
              <a:rPr lang="en-US" altLang="en-US" dirty="0"/>
              <a:t>CD-ROM is ISO 9660; </a:t>
            </a:r>
          </a:p>
          <a:p>
            <a:pPr lvl="1">
              <a:defRPr/>
            </a:pPr>
            <a:r>
              <a:rPr lang="en-US" altLang="en-US" dirty="0"/>
              <a:t>Unix has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dirty="0"/>
              <a:t>, FFS;  </a:t>
            </a:r>
          </a:p>
          <a:p>
            <a:pPr lvl="1">
              <a:defRPr/>
            </a:pPr>
            <a:r>
              <a:rPr lang="en-US" altLang="en-US" dirty="0"/>
              <a:t>Windows has FAT, FAT32, NTFS as well as floppy, CD, DVD Blu-ray, </a:t>
            </a:r>
          </a:p>
          <a:p>
            <a:pPr lvl="1">
              <a:defRPr/>
            </a:pPr>
            <a:r>
              <a:rPr lang="en-US" altLang="en-US" dirty="0"/>
              <a:t>Linux has more than 130 types,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ext3 and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14473</TotalTime>
  <Words>1654</Words>
  <Application>Microsoft Office PowerPoint</Application>
  <PresentationFormat>Widescreen</PresentationFormat>
  <Paragraphs>255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File Control Block (FCB)</vt:lpstr>
      <vt:lpstr>In-Memory File System Structures</vt:lpstr>
      <vt:lpstr>     In-Memory File System Structures (Cont.)</vt:lpstr>
      <vt:lpstr>Directory Implementation</vt:lpstr>
      <vt:lpstr>Allocation Method </vt:lpstr>
      <vt:lpstr>Contiguous Allocation Method </vt:lpstr>
      <vt:lpstr>Extent-Based Systems</vt:lpstr>
      <vt:lpstr>Linked Allocation</vt:lpstr>
      <vt:lpstr>FAT Allocation Method</vt:lpstr>
      <vt:lpstr>Indexed Allocation Method</vt:lpstr>
      <vt:lpstr>Combined Scheme : UNIX UFS</vt:lpstr>
      <vt:lpstr>Performance</vt:lpstr>
      <vt:lpstr>Free-Space Management</vt:lpstr>
      <vt:lpstr>Linked Free Space List</vt:lpstr>
      <vt:lpstr>Free-Space Management (Cont.)</vt:lpstr>
      <vt:lpstr>Free-Space Management (Cont.)</vt:lpstr>
      <vt:lpstr>Efficiency and Performance</vt:lpstr>
      <vt:lpstr>Efficiency and Performance (Cont.)</vt:lpstr>
      <vt:lpstr>Recovery</vt:lpstr>
      <vt:lpstr>End of Chapter 14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Ibtehal Talal Ibraheem nafea</cp:lastModifiedBy>
  <cp:revision>324</cp:revision>
  <cp:lastPrinted>2001-06-14T13:58:17Z</cp:lastPrinted>
  <dcterms:created xsi:type="dcterms:W3CDTF">2011-01-13T23:43:38Z</dcterms:created>
  <dcterms:modified xsi:type="dcterms:W3CDTF">2022-10-20T20:36:44Z</dcterms:modified>
</cp:coreProperties>
</file>