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298" r:id="rId3"/>
    <p:sldId id="369" r:id="rId4"/>
    <p:sldId id="370" r:id="rId5"/>
    <p:sldId id="373" r:id="rId6"/>
    <p:sldId id="374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  <p:sldId id="391" r:id="rId21"/>
    <p:sldId id="392" r:id="rId22"/>
    <p:sldId id="393" r:id="rId23"/>
    <p:sldId id="394" r:id="rId24"/>
    <p:sldId id="396" r:id="rId25"/>
    <p:sldId id="397" r:id="rId26"/>
    <p:sldId id="398" r:id="rId27"/>
    <p:sldId id="399" r:id="rId28"/>
    <p:sldId id="412" r:id="rId29"/>
    <p:sldId id="414" r:id="rId30"/>
    <p:sldId id="417" r:id="rId31"/>
    <p:sldId id="424" r:id="rId32"/>
    <p:sldId id="426" r:id="rId33"/>
    <p:sldId id="429" r:id="rId34"/>
    <p:sldId id="430" r:id="rId35"/>
    <p:sldId id="431" r:id="rId36"/>
    <p:sldId id="433" r:id="rId37"/>
    <p:sldId id="435" r:id="rId38"/>
    <p:sldId id="436" r:id="rId39"/>
    <p:sldId id="437" r:id="rId40"/>
    <p:sldId id="438" r:id="rId41"/>
    <p:sldId id="439" r:id="rId42"/>
    <p:sldId id="440" r:id="rId43"/>
    <p:sldId id="441" r:id="rId44"/>
    <p:sldId id="442" r:id="rId45"/>
    <p:sldId id="443" r:id="rId46"/>
    <p:sldId id="444" r:id="rId47"/>
    <p:sldId id="445" r:id="rId48"/>
    <p:sldId id="446" r:id="rId49"/>
    <p:sldId id="447" r:id="rId50"/>
    <p:sldId id="448" r:id="rId51"/>
    <p:sldId id="449" r:id="rId52"/>
    <p:sldId id="450" r:id="rId53"/>
    <p:sldId id="451" r:id="rId54"/>
    <p:sldId id="452" r:id="rId55"/>
    <p:sldId id="453" r:id="rId56"/>
    <p:sldId id="400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C0000"/>
    <a:srgbClr val="0000CC"/>
    <a:srgbClr val="006600"/>
    <a:srgbClr val="009900"/>
    <a:srgbClr val="996633"/>
    <a:srgbClr val="000099"/>
    <a:srgbClr val="16A50B"/>
    <a:srgbClr val="00B000"/>
    <a:srgbClr val="000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16" autoAdjust="0"/>
    <p:restoredTop sz="94660"/>
  </p:normalViewPr>
  <p:slideViewPr>
    <p:cSldViewPr>
      <p:cViewPr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2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B9F38-E5E4-4763-9C33-9FDBA3E127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95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328E6-F4BD-4CE4-B479-78E4A593F18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FB853-DA5A-44B7-8B64-9AA7C5A934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48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FB853-DA5A-44B7-8B64-9AA7C5A9341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88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0040" y="2852936"/>
            <a:ext cx="7772400" cy="76517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0099"/>
                </a:solidFill>
                <a:latin typeface="Copperplate Gothic Bold" pitchFamily="34" charset="0"/>
              </a:defRPr>
            </a:lvl1pPr>
          </a:lstStyle>
          <a:p>
            <a:r>
              <a:rPr lang="en-US" dirty="0" smtClean="0"/>
              <a:t>UNIT NUMBER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733800"/>
            <a:ext cx="8077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7000" b="1" i="0">
                <a:solidFill>
                  <a:srgbClr val="C00000"/>
                </a:solidFill>
                <a:effectLst/>
                <a:latin typeface="Algerian" pitchFamily="8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UNIT 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5616" y="-27384"/>
            <a:ext cx="223224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Prof. Eyad S. AlHrayshat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24128" y="-27384"/>
            <a:ext cx="259228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CS 362_ Intelligent Systems</a:t>
            </a:r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267744" y="260648"/>
            <a:ext cx="468052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1" u="none" kern="1200">
                <a:solidFill>
                  <a:srgbClr val="0000E6"/>
                </a:solidFill>
                <a:latin typeface="Arial Rounded MT Bold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0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CS 362: Intelligent Systems</a:t>
            </a:r>
            <a:endParaRPr lang="en-US" sz="20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42892" y="1033780"/>
            <a:ext cx="864096" cy="281452"/>
          </a:xfrm>
          <a:solidFill>
            <a:srgbClr val="0000FF"/>
          </a:solidFill>
          <a:ln>
            <a:noFill/>
          </a:ln>
          <a:effectLst>
            <a:softEdge rad="317500"/>
          </a:effectLst>
        </p:spPr>
        <p:txBody>
          <a:bodyPr/>
          <a:lstStyle>
            <a:lvl1pPr algn="ctr">
              <a:defRPr i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Slide </a:t>
            </a:r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Prof. Eyad S. AlHrayshat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362_ Intelligent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Prof. Eyad S. AlHrayshat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362_ Intelligent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5536" y="260648"/>
            <a:ext cx="8229600" cy="770384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 smtClean="0"/>
              <a:t>INSERT 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80" y="1484784"/>
            <a:ext cx="8610600" cy="5112568"/>
          </a:xfrm>
        </p:spPr>
        <p:txBody>
          <a:bodyPr/>
          <a:lstStyle>
            <a:lvl3pPr>
              <a:defRPr/>
            </a:lvl3pPr>
            <a:lvl4pPr marL="1244600" indent="-342900">
              <a:buClr>
                <a:srgbClr val="006600"/>
              </a:buClr>
              <a:buSzPct val="150000"/>
              <a:buFont typeface="Arial" pitchFamily="34" charset="0"/>
              <a:buChar char="•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592" y="-27384"/>
            <a:ext cx="2421632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Prof. Eyad S. AlHrayshat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8144" y="-27384"/>
            <a:ext cx="2448272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CS 362_ Intelligent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45906" y="989906"/>
            <a:ext cx="864096" cy="360040"/>
          </a:xfrm>
        </p:spPr>
        <p:txBody>
          <a:bodyPr/>
          <a:lstStyle>
            <a:lvl1pPr algn="ctr">
              <a:defRPr i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Slide </a:t>
            </a:r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1600" y="-32469"/>
            <a:ext cx="2376264" cy="365125"/>
          </a:xfrm>
        </p:spPr>
        <p:txBody>
          <a:bodyPr/>
          <a:lstStyle/>
          <a:p>
            <a:r>
              <a:rPr lang="en-US" smtClean="0"/>
              <a:t>Prof. Eyad S. AlHrayshat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6136" y="-32469"/>
            <a:ext cx="2448272" cy="365125"/>
          </a:xfrm>
        </p:spPr>
        <p:txBody>
          <a:bodyPr/>
          <a:lstStyle/>
          <a:p>
            <a:r>
              <a:rPr lang="en-US" smtClean="0"/>
              <a:t>CS 362_ Intelligent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4729" y="1049321"/>
            <a:ext cx="792088" cy="24750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Slide </a:t>
            </a:r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2398712" y="260648"/>
            <a:ext cx="5125616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1" u="none" kern="1200">
                <a:solidFill>
                  <a:srgbClr val="0000E6"/>
                </a:solidFill>
                <a:latin typeface="Arial Rounded MT Bold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2400" b="1" u="none" kern="1200" dirty="0" smtClean="0">
                <a:solidFill>
                  <a:srgbClr val="136341"/>
                </a:solidFill>
                <a:latin typeface="Arial Rounded MT Bold" pitchFamily="34" charset="0"/>
                <a:ea typeface="+mj-ea"/>
                <a:cs typeface="Arial" pitchFamily="34" charset="0"/>
              </a:rPr>
              <a:t>CS 362_INTELIGENT SYSTEMS</a:t>
            </a:r>
            <a:endParaRPr lang="en-US" sz="2200" b="1" dirty="0">
              <a:solidFill>
                <a:srgbClr val="16A50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210344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Prof. Eyad S. AlHrayshat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362_ Intelligent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074173" y="1021255"/>
            <a:ext cx="802509" cy="288032"/>
          </a:xfrm>
        </p:spPr>
        <p:txBody>
          <a:bodyPr/>
          <a:lstStyle/>
          <a:p>
            <a:r>
              <a:rPr lang="en-US" dirty="0" smtClean="0"/>
              <a:t>Slide </a:t>
            </a:r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Prof. Eyad S. AlHrayshat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362_ Intelligent Systems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089780" y="1058900"/>
            <a:ext cx="802509" cy="216024"/>
          </a:xfrm>
        </p:spPr>
        <p:txBody>
          <a:bodyPr/>
          <a:lstStyle/>
          <a:p>
            <a:r>
              <a:rPr lang="en-US" dirty="0" smtClean="0"/>
              <a:t>Slide </a:t>
            </a:r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Prof. Eyad S. AlHrayshat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362_ Intelligent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086700" y="1024336"/>
            <a:ext cx="802509" cy="288032"/>
          </a:xfrm>
        </p:spPr>
        <p:txBody>
          <a:bodyPr/>
          <a:lstStyle/>
          <a:p>
            <a:pPr algn="ctr"/>
            <a:r>
              <a:rPr lang="en-US" dirty="0" smtClean="0"/>
              <a:t>Slide </a:t>
            </a:r>
            <a:fld id="{B6F15528-21DE-4FAA-801E-634DDDAF4B2B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Prof. Eyad S. AlHrayshat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362_ Intelligent Systems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Prof. Eyad S. AlHrayshat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362_ Intelligent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Prof. Eyad S. AlHrayshat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362_ Intelligent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8864" y="18864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INSERT 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1439" y="1425302"/>
            <a:ext cx="8610600" cy="4451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3608" y="-32469"/>
            <a:ext cx="2376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1">
                <a:solidFill>
                  <a:schemeClr val="tx1"/>
                </a:solidFill>
                <a:latin typeface="Bookman Old Style" pitchFamily="18" charset="0"/>
              </a:defRPr>
            </a:lvl1pPr>
          </a:lstStyle>
          <a:p>
            <a:r>
              <a:rPr lang="en-US" smtClean="0"/>
              <a:t>Prof. Eyad S. AlHrayshat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2120" y="-32469"/>
            <a:ext cx="2448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chemeClr val="tx1"/>
                </a:solidFill>
                <a:latin typeface="Bookman Old Style" pitchFamily="18" charset="0"/>
              </a:defRPr>
            </a:lvl1pPr>
          </a:lstStyle>
          <a:p>
            <a:r>
              <a:rPr lang="en-US" smtClean="0"/>
              <a:t>CS 362_ Intelligent Systems</a:t>
            </a:r>
            <a:endParaRPr lang="en-US" dirty="0"/>
          </a:p>
        </p:txBody>
      </p:sp>
      <p:pic>
        <p:nvPicPr>
          <p:cNvPr id="7" name="Picture 6" descr="artificial_intelligence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flipH="1">
            <a:off x="8100392" y="44624"/>
            <a:ext cx="936104" cy="107300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0" y="1196752"/>
            <a:ext cx="9144000" cy="1466"/>
          </a:xfrm>
          <a:prstGeom prst="line">
            <a:avLst/>
          </a:prstGeom>
          <a:ln w="152400" cmpd="tri">
            <a:solidFill>
              <a:srgbClr val="B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2" descr="Taibah_Small_logo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504" y="44624"/>
            <a:ext cx="864096" cy="106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-12526" y="6688900"/>
            <a:ext cx="9180512" cy="19648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4021519" y="1011860"/>
            <a:ext cx="910521" cy="328908"/>
          </a:xfrm>
          <a:prstGeom prst="roundRect">
            <a:avLst/>
          </a:prstGeom>
          <a:solidFill>
            <a:schemeClr val="bg1"/>
          </a:solidFill>
          <a:ln w="1524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944" y="993254"/>
            <a:ext cx="802509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rgbClr val="C00000"/>
                </a:solidFill>
                <a:latin typeface="Bookman Old Style" pitchFamily="18" charset="0"/>
              </a:defRPr>
            </a:lvl1pPr>
          </a:lstStyle>
          <a:p>
            <a:pPr algn="ctr"/>
            <a:r>
              <a:rPr lang="en-US" dirty="0" smtClean="0"/>
              <a:t>Slide </a:t>
            </a:r>
            <a:fld id="{B6F15528-21DE-4FAA-801E-634DDDAF4B2B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000" b="1" u="none" kern="1200">
          <a:solidFill>
            <a:srgbClr val="0000E6"/>
          </a:solidFill>
          <a:latin typeface="Arial Rounded MT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00CC"/>
        </a:buClr>
        <a:buSzPct val="150000"/>
        <a:buFont typeface="Wingdings" pitchFamily="2" charset="2"/>
        <a:buChar char="§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06438" indent="-342900" algn="l" defTabSz="914400" rtl="0" eaLnBrk="1" latinLnBrk="0" hangingPunct="1">
        <a:spcBef>
          <a:spcPct val="20000"/>
        </a:spcBef>
        <a:buClr>
          <a:srgbClr val="FF0000"/>
        </a:buClr>
        <a:buSzPct val="150000"/>
        <a:buFont typeface="Wingdings" pitchFamily="2" charset="2"/>
        <a:buChar char="§"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706438" indent="-342900" algn="l" defTabSz="914400" rtl="0" eaLnBrk="1" latinLnBrk="0" hangingPunct="1">
        <a:spcBef>
          <a:spcPct val="20000"/>
        </a:spcBef>
        <a:buClr>
          <a:srgbClr val="008000"/>
        </a:buClr>
        <a:buSzPct val="15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3s.de/~gaugaz/ki/prolog/" TargetMode="External"/><Relationship Id="rId2" Type="http://schemas.openxmlformats.org/officeDocument/2006/relationships/hyperlink" Target="http://www.swi-prolog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8050" y="1844824"/>
            <a:ext cx="7772400" cy="765175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UNIT  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050" y="2996952"/>
            <a:ext cx="8077200" cy="1752600"/>
          </a:xfrm>
        </p:spPr>
        <p:txBody>
          <a:bodyPr>
            <a:noAutofit/>
          </a:bodyPr>
          <a:lstStyle/>
          <a:p>
            <a:r>
              <a:rPr lang="en-US" sz="4500" dirty="0">
                <a:solidFill>
                  <a:schemeClr val="tx1"/>
                </a:solidFill>
              </a:rPr>
              <a:t>Introduction to </a:t>
            </a:r>
            <a:br>
              <a:rPr lang="en-US" sz="4500" dirty="0">
                <a:solidFill>
                  <a:schemeClr val="tx1"/>
                </a:solidFill>
              </a:rPr>
            </a:br>
            <a:r>
              <a:rPr lang="en-US" sz="4500" dirty="0" smtClean="0">
                <a:solidFill>
                  <a:schemeClr val="tx1"/>
                </a:solidFill>
              </a:rPr>
              <a:t>Prolog</a:t>
            </a:r>
            <a:endParaRPr lang="en-US" sz="45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362_ Intelligent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9450" y="4581128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u="none" kern="1200">
                <a:solidFill>
                  <a:srgbClr val="000099"/>
                </a:solidFill>
                <a:latin typeface="Copperplate Gothic Bold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Lecture 3: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Recursion And Lists</a:t>
            </a:r>
          </a:p>
        </p:txBody>
      </p:sp>
    </p:spTree>
    <p:extLst>
      <p:ext uri="{BB962C8B-B14F-4D97-AF65-F5344CB8AC3E}">
        <p14:creationId xmlns:p14="http://schemas.microsoft.com/office/powerpoint/2010/main" val="31896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Example 2: Decendant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924800" cy="3276600"/>
          </a:xfr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smtClean="0">
                <a:cs typeface="Arial" charset="0"/>
              </a:rPr>
              <a:t>child(anna,bridget).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smtClean="0">
                <a:cs typeface="Arial" charset="0"/>
              </a:rPr>
              <a:t>child(bridget,caroline).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smtClean="0">
                <a:cs typeface="Arial" charset="0"/>
              </a:rPr>
              <a:t>child(caroline,donna).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smtClean="0">
                <a:cs typeface="Arial" charset="0"/>
              </a:rPr>
              <a:t>child(donna,emily).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smtClean="0">
                <a:cs typeface="+mn-cs"/>
              </a:rPr>
              <a:t>descend</a:t>
            </a:r>
            <a:r>
              <a:rPr lang="en-US" sz="2000" smtClean="0">
                <a:cs typeface="Arial" charset="0"/>
              </a:rPr>
              <a:t>(X,Y):- child(X,Y).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smtClean="0">
                <a:cs typeface="+mn-cs"/>
              </a:rPr>
              <a:t>descend</a:t>
            </a:r>
            <a:r>
              <a:rPr lang="en-US" sz="2000" smtClean="0">
                <a:cs typeface="Arial" charset="0"/>
              </a:rPr>
              <a:t>(X,Y):- child(X,Z), </a:t>
            </a:r>
            <a:r>
              <a:rPr lang="en-US" sz="2000" smtClean="0">
                <a:cs typeface="+mn-cs"/>
              </a:rPr>
              <a:t>child</a:t>
            </a:r>
            <a:r>
              <a:rPr lang="en-US" sz="2000" smtClean="0">
                <a:cs typeface="Arial" charset="0"/>
              </a:rPr>
              <a:t>(Z,Y).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smtClean="0">
                <a:cs typeface="+mn-cs"/>
              </a:rPr>
              <a:t>descend</a:t>
            </a:r>
            <a:r>
              <a:rPr lang="en-US" sz="2000" smtClean="0">
                <a:cs typeface="Arial" charset="0"/>
              </a:rPr>
              <a:t>(X,Y):- child(X,Z), child(Z,U), </a:t>
            </a:r>
            <a:r>
              <a:rPr lang="en-US" sz="2000" smtClean="0">
                <a:cs typeface="+mn-cs"/>
              </a:rPr>
              <a:t>child</a:t>
            </a:r>
            <a:r>
              <a:rPr lang="en-US" sz="2000" smtClean="0">
                <a:cs typeface="Arial" charset="0"/>
              </a:rPr>
              <a:t>(U,Y).</a:t>
            </a:r>
          </a:p>
        </p:txBody>
      </p:sp>
      <p:sp>
        <p:nvSpPr>
          <p:cNvPr id="377860" name="Rectangle 4"/>
          <p:cNvSpPr>
            <a:spLocks noChangeArrowheads="1"/>
          </p:cNvSpPr>
          <p:nvPr/>
        </p:nvSpPr>
        <p:spPr bwMode="auto">
          <a:xfrm>
            <a:off x="990600" y="5257800"/>
            <a:ext cx="7924800" cy="12954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</a:t>
            </a:r>
            <a:endParaRPr lang="en-US" sz="2000"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3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Example 2: Decendant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924800" cy="3276600"/>
          </a:xfr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smtClean="0">
                <a:cs typeface="Arial" charset="0"/>
              </a:rPr>
              <a:t>child(anna,bridget).</a:t>
            </a:r>
          </a:p>
          <a:p>
            <a:pPr eaLnBrk="1" hangingPunct="1">
              <a:buFontTx/>
              <a:buNone/>
              <a:defRPr/>
            </a:pPr>
            <a:r>
              <a:rPr lang="en-US" sz="2000" smtClean="0">
                <a:cs typeface="Arial" charset="0"/>
              </a:rPr>
              <a:t>child(bridget,caroline).</a:t>
            </a:r>
          </a:p>
          <a:p>
            <a:pPr eaLnBrk="1" hangingPunct="1">
              <a:buFontTx/>
              <a:buNone/>
              <a:defRPr/>
            </a:pPr>
            <a:r>
              <a:rPr lang="en-US" sz="2000" smtClean="0">
                <a:cs typeface="Arial" charset="0"/>
              </a:rPr>
              <a:t>child(caroline,donna).</a:t>
            </a:r>
          </a:p>
          <a:p>
            <a:pPr eaLnBrk="1" hangingPunct="1">
              <a:buFontTx/>
              <a:buNone/>
              <a:defRPr/>
            </a:pPr>
            <a:r>
              <a:rPr lang="en-US" sz="2000" smtClean="0">
                <a:cs typeface="Arial" charset="0"/>
              </a:rPr>
              <a:t>child(donna,emily).</a:t>
            </a:r>
          </a:p>
          <a:p>
            <a:pPr eaLnBrk="1" hangingPunct="1">
              <a:buFontTx/>
              <a:buNone/>
              <a:defRPr/>
            </a:pPr>
            <a:endParaRPr lang="en-US" sz="2000" smtClean="0"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en-US" sz="200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z="2000" smtClean="0">
                <a:cs typeface="+mn-cs"/>
              </a:rPr>
              <a:t>descend</a:t>
            </a:r>
            <a:r>
              <a:rPr lang="en-US" sz="2000" smtClean="0">
                <a:cs typeface="Arial" charset="0"/>
              </a:rPr>
              <a:t>(X,Y):- child(X,Y).</a:t>
            </a:r>
          </a:p>
          <a:p>
            <a:pPr eaLnBrk="1" hangingPunct="1">
              <a:buFontTx/>
              <a:buNone/>
              <a:defRPr/>
            </a:pPr>
            <a:r>
              <a:rPr lang="en-US" sz="2000" smtClean="0">
                <a:cs typeface="+mn-cs"/>
              </a:rPr>
              <a:t>descend</a:t>
            </a:r>
            <a:r>
              <a:rPr lang="en-US" sz="2000" smtClean="0">
                <a:cs typeface="Arial" charset="0"/>
              </a:rPr>
              <a:t>(X,Y):- child(X,Z), </a:t>
            </a:r>
            <a:r>
              <a:rPr lang="en-US" sz="2000" smtClean="0">
                <a:cs typeface="+mn-cs"/>
              </a:rPr>
              <a:t>descend</a:t>
            </a:r>
            <a:r>
              <a:rPr lang="en-US" sz="2000" smtClean="0">
                <a:cs typeface="Arial" charset="0"/>
              </a:rPr>
              <a:t>(Z,Y).</a:t>
            </a:r>
          </a:p>
        </p:txBody>
      </p:sp>
      <p:sp>
        <p:nvSpPr>
          <p:cNvPr id="379908" name="Rectangle 4"/>
          <p:cNvSpPr>
            <a:spLocks noChangeArrowheads="1"/>
          </p:cNvSpPr>
          <p:nvPr/>
        </p:nvSpPr>
        <p:spPr bwMode="auto">
          <a:xfrm>
            <a:off x="990600" y="5257800"/>
            <a:ext cx="7924800" cy="12954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</a:t>
            </a:r>
            <a:endParaRPr lang="en-US" sz="2000"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24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Example 2: Decendant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924800" cy="3276600"/>
          </a:xfr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anna,bridget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bridget,caroline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caroline,donna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donna,emily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en-US" sz="2000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+mn-cs"/>
              </a:rPr>
              <a:t>descend</a:t>
            </a:r>
            <a:r>
              <a:rPr lang="en-US" sz="2000" dirty="0" smtClean="0">
                <a:cs typeface="Arial" charset="0"/>
              </a:rPr>
              <a:t>(X,Y):- child(X,Y).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+mn-cs"/>
              </a:rPr>
              <a:t>descend</a:t>
            </a:r>
            <a:r>
              <a:rPr lang="en-US" sz="2000" dirty="0" smtClean="0">
                <a:cs typeface="Arial" charset="0"/>
              </a:rPr>
              <a:t>(X,Y):- child(X,Z), </a:t>
            </a:r>
            <a:r>
              <a:rPr lang="en-US" sz="2000" dirty="0" smtClean="0">
                <a:cs typeface="+mn-cs"/>
              </a:rPr>
              <a:t>descend</a:t>
            </a:r>
            <a:r>
              <a:rPr lang="en-US" sz="2000" dirty="0" smtClean="0">
                <a:cs typeface="Arial" charset="0"/>
              </a:rPr>
              <a:t>(Z,Y).</a:t>
            </a:r>
          </a:p>
        </p:txBody>
      </p:sp>
      <p:sp>
        <p:nvSpPr>
          <p:cNvPr id="385028" name="Rectangle 4"/>
          <p:cNvSpPr>
            <a:spLocks noChangeArrowheads="1"/>
          </p:cNvSpPr>
          <p:nvPr/>
        </p:nvSpPr>
        <p:spPr bwMode="auto">
          <a:xfrm>
            <a:off x="990600" y="5257800"/>
            <a:ext cx="7924800" cy="12954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descend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(anna,donna). </a:t>
            </a:r>
          </a:p>
        </p:txBody>
      </p:sp>
    </p:spTree>
    <p:extLst>
      <p:ext uri="{BB962C8B-B14F-4D97-AF65-F5344CB8AC3E}">
        <p14:creationId xmlns:p14="http://schemas.microsoft.com/office/powerpoint/2010/main" val="365107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Example 2: Search tree for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latin typeface="Courier"/>
                <a:cs typeface="Courier"/>
              </a:rPr>
              <a:t>descend(</a:t>
            </a:r>
            <a:r>
              <a:rPr lang="en-US" dirty="0" err="1" smtClean="0">
                <a:latin typeface="Courier"/>
                <a:cs typeface="Courier"/>
              </a:rPr>
              <a:t>anna,donna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</p:txBody>
      </p:sp>
      <p:sp>
        <p:nvSpPr>
          <p:cNvPr id="28675" name="Rounded Rectangle 6"/>
          <p:cNvSpPr>
            <a:spLocks noChangeArrowheads="1"/>
          </p:cNvSpPr>
          <p:nvPr/>
        </p:nvSpPr>
        <p:spPr bwMode="auto">
          <a:xfrm>
            <a:off x="5148263" y="1484313"/>
            <a:ext cx="2376487" cy="3603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>
                <a:latin typeface="Courier" charset="0"/>
              </a:rPr>
              <a:t>descend(anna,donna).</a:t>
            </a:r>
          </a:p>
        </p:txBody>
      </p:sp>
      <p:sp>
        <p:nvSpPr>
          <p:cNvPr id="28676" name="Rounded Rectangle 9"/>
          <p:cNvSpPr>
            <a:spLocks noChangeArrowheads="1"/>
          </p:cNvSpPr>
          <p:nvPr/>
        </p:nvSpPr>
        <p:spPr bwMode="auto">
          <a:xfrm>
            <a:off x="4248150" y="2276475"/>
            <a:ext cx="2160588" cy="36036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>
                <a:latin typeface="Courier" charset="0"/>
              </a:rPr>
              <a:t>child(anna,donna).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5111750" y="2924175"/>
            <a:ext cx="4318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99CC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3200" b="1"/>
              <a:t>†</a:t>
            </a:r>
          </a:p>
        </p:txBody>
      </p:sp>
      <p:cxnSp>
        <p:nvCxnSpPr>
          <p:cNvPr id="9" name="Straight Connector 8"/>
          <p:cNvCxnSpPr>
            <a:cxnSpLocks noChangeShapeType="1"/>
            <a:stCxn id="28675" idx="2"/>
            <a:endCxn id="28676" idx="0"/>
          </p:cNvCxnSpPr>
          <p:nvPr/>
        </p:nvCxnSpPr>
        <p:spPr bwMode="auto">
          <a:xfrm flipH="1">
            <a:off x="5327650" y="1844675"/>
            <a:ext cx="1008063" cy="431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5327650" y="2636838"/>
            <a:ext cx="0" cy="28733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80" name="Rounded Rectangle 20"/>
          <p:cNvSpPr>
            <a:spLocks noChangeArrowheads="1"/>
          </p:cNvSpPr>
          <p:nvPr/>
        </p:nvSpPr>
        <p:spPr bwMode="auto">
          <a:xfrm>
            <a:off x="6624638" y="2276475"/>
            <a:ext cx="2160587" cy="57626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>
                <a:latin typeface="Courier" charset="0"/>
              </a:rPr>
              <a:t>child(anna,_1), descend(_1,donna).</a:t>
            </a:r>
          </a:p>
        </p:txBody>
      </p:sp>
      <p:cxnSp>
        <p:nvCxnSpPr>
          <p:cNvPr id="22" name="Straight Connector 21"/>
          <p:cNvCxnSpPr>
            <a:cxnSpLocks noChangeShapeType="1"/>
            <a:stCxn id="28675" idx="2"/>
            <a:endCxn id="28680" idx="0"/>
          </p:cNvCxnSpPr>
          <p:nvPr/>
        </p:nvCxnSpPr>
        <p:spPr bwMode="auto">
          <a:xfrm>
            <a:off x="6335713" y="1844675"/>
            <a:ext cx="1368425" cy="431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82" name="Rounded Rectangle 27"/>
          <p:cNvSpPr>
            <a:spLocks noChangeArrowheads="1"/>
          </p:cNvSpPr>
          <p:nvPr/>
        </p:nvSpPr>
        <p:spPr bwMode="auto">
          <a:xfrm>
            <a:off x="6335713" y="3357563"/>
            <a:ext cx="2736850" cy="3587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>
                <a:latin typeface="Courier" charset="0"/>
              </a:rPr>
              <a:t>descend(bridget,donna).</a:t>
            </a:r>
          </a:p>
        </p:txBody>
      </p:sp>
      <p:cxnSp>
        <p:nvCxnSpPr>
          <p:cNvPr id="29" name="Straight Connector 28"/>
          <p:cNvCxnSpPr>
            <a:cxnSpLocks noChangeShapeType="1"/>
            <a:stCxn id="28680" idx="2"/>
            <a:endCxn id="28682" idx="0"/>
          </p:cNvCxnSpPr>
          <p:nvPr/>
        </p:nvCxnSpPr>
        <p:spPr bwMode="auto">
          <a:xfrm>
            <a:off x="7704138" y="2852738"/>
            <a:ext cx="0" cy="5048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84" name="TextBox 29"/>
          <p:cNvSpPr txBox="1">
            <a:spLocks noChangeArrowheads="1"/>
          </p:cNvSpPr>
          <p:nvPr/>
        </p:nvSpPr>
        <p:spPr bwMode="auto">
          <a:xfrm>
            <a:off x="6227763" y="2924175"/>
            <a:ext cx="14779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>
                <a:latin typeface="Courier" charset="0"/>
              </a:rPr>
              <a:t>_1 = bridget</a:t>
            </a:r>
          </a:p>
        </p:txBody>
      </p:sp>
      <p:sp>
        <p:nvSpPr>
          <p:cNvPr id="28685" name="Rounded Rectangle 32"/>
          <p:cNvSpPr>
            <a:spLocks noChangeArrowheads="1"/>
          </p:cNvSpPr>
          <p:nvPr/>
        </p:nvSpPr>
        <p:spPr bwMode="auto">
          <a:xfrm>
            <a:off x="6624638" y="3933825"/>
            <a:ext cx="2160587" cy="5746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>
                <a:latin typeface="Courier" charset="0"/>
              </a:rPr>
              <a:t>child(bridget,_2), descend(_2,donna).</a:t>
            </a:r>
          </a:p>
        </p:txBody>
      </p:sp>
      <p:cxnSp>
        <p:nvCxnSpPr>
          <p:cNvPr id="34" name="Straight Connector 33"/>
          <p:cNvCxnSpPr>
            <a:cxnSpLocks noChangeShapeType="1"/>
            <a:stCxn id="28682" idx="2"/>
            <a:endCxn id="28685" idx="0"/>
          </p:cNvCxnSpPr>
          <p:nvPr/>
        </p:nvCxnSpPr>
        <p:spPr bwMode="auto">
          <a:xfrm>
            <a:off x="7704138" y="3716338"/>
            <a:ext cx="0" cy="2174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87" name="Rounded Rectangle 34"/>
          <p:cNvSpPr>
            <a:spLocks noChangeArrowheads="1"/>
          </p:cNvSpPr>
          <p:nvPr/>
        </p:nvSpPr>
        <p:spPr bwMode="auto">
          <a:xfrm>
            <a:off x="6300788" y="4941888"/>
            <a:ext cx="2808287" cy="3587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>
                <a:latin typeface="Courier" charset="0"/>
              </a:rPr>
              <a:t>descend(caroline,donna).</a:t>
            </a:r>
          </a:p>
        </p:txBody>
      </p: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>
            <a:off x="7704138" y="4508500"/>
            <a:ext cx="0" cy="4333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89" name="Rounded Rectangle 37"/>
          <p:cNvSpPr>
            <a:spLocks noChangeArrowheads="1"/>
          </p:cNvSpPr>
          <p:nvPr/>
        </p:nvSpPr>
        <p:spPr bwMode="auto">
          <a:xfrm>
            <a:off x="4067175" y="3933825"/>
            <a:ext cx="2520950" cy="3587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>
                <a:latin typeface="Courier" charset="0"/>
              </a:rPr>
              <a:t>child(bridget,donna).</a:t>
            </a:r>
          </a:p>
        </p:txBody>
      </p:sp>
      <p:sp>
        <p:nvSpPr>
          <p:cNvPr id="39" name="Text Box 22"/>
          <p:cNvSpPr txBox="1">
            <a:spLocks noChangeArrowheads="1"/>
          </p:cNvSpPr>
          <p:nvPr/>
        </p:nvSpPr>
        <p:spPr bwMode="auto">
          <a:xfrm>
            <a:off x="5111750" y="4581525"/>
            <a:ext cx="431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99CC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3200" b="1"/>
              <a:t>†</a:t>
            </a:r>
          </a:p>
        </p:txBody>
      </p:sp>
      <p:cxnSp>
        <p:nvCxnSpPr>
          <p:cNvPr id="40" name="Straight Connector 39"/>
          <p:cNvCxnSpPr>
            <a:cxnSpLocks noChangeShapeType="1"/>
            <a:stCxn id="28682" idx="2"/>
            <a:endCxn id="28689" idx="0"/>
          </p:cNvCxnSpPr>
          <p:nvPr/>
        </p:nvCxnSpPr>
        <p:spPr bwMode="auto">
          <a:xfrm flipH="1">
            <a:off x="5327650" y="3716338"/>
            <a:ext cx="2376488" cy="2174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>
            <a:cxnSpLocks noChangeShapeType="1"/>
          </p:cNvCxnSpPr>
          <p:nvPr/>
        </p:nvCxnSpPr>
        <p:spPr bwMode="auto">
          <a:xfrm>
            <a:off x="5327650" y="4292600"/>
            <a:ext cx="0" cy="2889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93" name="TextBox 45"/>
          <p:cNvSpPr txBox="1">
            <a:spLocks noChangeArrowheads="1"/>
          </p:cNvSpPr>
          <p:nvPr/>
        </p:nvSpPr>
        <p:spPr bwMode="auto">
          <a:xfrm>
            <a:off x="6137275" y="4560888"/>
            <a:ext cx="1584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>
                <a:latin typeface="Courier" charset="0"/>
              </a:rPr>
              <a:t>_2 = caroline</a:t>
            </a:r>
          </a:p>
        </p:txBody>
      </p:sp>
      <p:sp>
        <p:nvSpPr>
          <p:cNvPr id="28694" name="Rounded Rectangle 49"/>
          <p:cNvSpPr>
            <a:spLocks noChangeArrowheads="1"/>
          </p:cNvSpPr>
          <p:nvPr/>
        </p:nvSpPr>
        <p:spPr bwMode="auto">
          <a:xfrm>
            <a:off x="6397625" y="5589588"/>
            <a:ext cx="2614613" cy="3603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>
                <a:latin typeface="Courier" charset="0"/>
              </a:rPr>
              <a:t>child(caroline,donna).</a:t>
            </a:r>
          </a:p>
        </p:txBody>
      </p:sp>
      <p:cxnSp>
        <p:nvCxnSpPr>
          <p:cNvPr id="51" name="Straight Connector 50"/>
          <p:cNvCxnSpPr>
            <a:cxnSpLocks noChangeShapeType="1"/>
          </p:cNvCxnSpPr>
          <p:nvPr/>
        </p:nvCxnSpPr>
        <p:spPr bwMode="auto">
          <a:xfrm>
            <a:off x="7704138" y="5300663"/>
            <a:ext cx="0" cy="2889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/>
          <p:cNvCxnSpPr>
            <a:cxnSpLocks noChangeShapeType="1"/>
          </p:cNvCxnSpPr>
          <p:nvPr/>
        </p:nvCxnSpPr>
        <p:spPr bwMode="auto">
          <a:xfrm>
            <a:off x="7704138" y="5949950"/>
            <a:ext cx="0" cy="2159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97" name="Rounded Rectangle 55"/>
          <p:cNvSpPr>
            <a:spLocks noChangeArrowheads="1"/>
          </p:cNvSpPr>
          <p:nvPr/>
        </p:nvSpPr>
        <p:spPr bwMode="auto">
          <a:xfrm>
            <a:off x="7510463" y="6165850"/>
            <a:ext cx="387350" cy="3587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endParaRPr lang="en-US" altLang="en-US" sz="1400">
              <a:latin typeface="Courier" charset="0"/>
            </a:endParaRPr>
          </a:p>
        </p:txBody>
      </p:sp>
      <p:sp>
        <p:nvSpPr>
          <p:cNvPr id="58" name="Rectangle 3"/>
          <p:cNvSpPr txBox="1">
            <a:spLocks noChangeArrowheads="1"/>
          </p:cNvSpPr>
          <p:nvPr/>
        </p:nvSpPr>
        <p:spPr bwMode="auto">
          <a:xfrm>
            <a:off x="846138" y="1557338"/>
            <a:ext cx="3149600" cy="5040312"/>
          </a:xfrm>
          <a:prstGeom prst="rect">
            <a:avLst/>
          </a:prstGeo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anna,bridget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bridget,caroline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caroline,donna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donna,emily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>
              <a:buFontTx/>
              <a:buNone/>
              <a:defRPr/>
            </a:pPr>
            <a:endParaRPr lang="en-US" sz="2000" dirty="0" smtClean="0">
              <a:cs typeface="Arial" charset="0"/>
            </a:endParaRPr>
          </a:p>
          <a:p>
            <a:pPr>
              <a:buFontTx/>
              <a:buNone/>
              <a:defRPr/>
            </a:pPr>
            <a:endParaRPr lang="en-US" sz="2000" dirty="0" smtClean="0"/>
          </a:p>
          <a:p>
            <a:pPr>
              <a:buFontTx/>
              <a:buNone/>
              <a:defRPr/>
            </a:pPr>
            <a:r>
              <a:rPr lang="en-US" sz="2000" dirty="0" smtClean="0"/>
              <a:t>descend</a:t>
            </a:r>
            <a:r>
              <a:rPr lang="en-US" sz="2000" dirty="0" smtClean="0">
                <a:cs typeface="Arial" charset="0"/>
              </a:rPr>
              <a:t>(X,Y):- child(X,Y).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descend</a:t>
            </a:r>
            <a:r>
              <a:rPr lang="en-US" sz="2000" dirty="0" smtClean="0">
                <a:cs typeface="Arial" charset="0"/>
              </a:rPr>
              <a:t>(X,Y):- child(X,Z), </a:t>
            </a:r>
            <a:r>
              <a:rPr lang="en-US" sz="2000" dirty="0" smtClean="0"/>
              <a:t>descend</a:t>
            </a:r>
            <a:r>
              <a:rPr lang="en-US" sz="2000" dirty="0" smtClean="0">
                <a:cs typeface="Arial" charset="0"/>
              </a:rPr>
              <a:t>(Z,Y).</a:t>
            </a:r>
          </a:p>
        </p:txBody>
      </p:sp>
    </p:spTree>
    <p:extLst>
      <p:ext uri="{BB962C8B-B14F-4D97-AF65-F5344CB8AC3E}">
        <p14:creationId xmlns:p14="http://schemas.microsoft.com/office/powerpoint/2010/main" val="64811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11" grpId="0"/>
      <p:bldP spid="28680" grpId="0" animBg="1"/>
      <p:bldP spid="28682" grpId="0" animBg="1"/>
      <p:bldP spid="28684" grpId="0"/>
      <p:bldP spid="28685" grpId="0" animBg="1"/>
      <p:bldP spid="28687" grpId="0" animBg="1"/>
      <p:bldP spid="28689" grpId="0" animBg="1"/>
      <p:bldP spid="39" grpId="0"/>
      <p:bldP spid="28693" grpId="0"/>
      <p:bldP spid="28694" grpId="0" animBg="1"/>
      <p:bldP spid="2869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Example 3: Successor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 smtClean="0">
                <a:cs typeface="+mn-cs"/>
              </a:rPr>
              <a:t>Suppose we use the following way to write numerals: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mtClean="0"/>
              <a:t> </a:t>
            </a:r>
            <a:r>
              <a:rPr lang="en-US" b="1" smtClean="0"/>
              <a:t>0</a:t>
            </a:r>
            <a:r>
              <a:rPr lang="en-US" smtClean="0"/>
              <a:t> is a numeral.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mtClean="0"/>
              <a:t> If </a:t>
            </a:r>
            <a:r>
              <a:rPr lang="en-US" b="1" smtClean="0"/>
              <a:t>X</a:t>
            </a:r>
            <a:r>
              <a:rPr lang="en-US" smtClean="0"/>
              <a:t> is a numeral, then so is </a:t>
            </a:r>
            <a:r>
              <a:rPr lang="en-US" b="1" smtClean="0"/>
              <a:t>succ</a:t>
            </a:r>
            <a:r>
              <a:rPr lang="en-US" b="1" smtClean="0">
                <a:cs typeface="Arial" charset="0"/>
              </a:rPr>
              <a:t>(</a:t>
            </a:r>
            <a:r>
              <a:rPr lang="en-US" b="1" smtClean="0"/>
              <a:t>X)</a:t>
            </a:r>
            <a:r>
              <a:rPr 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085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Example 3: Successor</a:t>
            </a:r>
          </a:p>
        </p:txBody>
      </p:sp>
      <p:sp>
        <p:nvSpPr>
          <p:cNvPr id="386053" name="Rectangle 5"/>
          <p:cNvSpPr>
            <a:spLocks noChangeArrowheads="1"/>
          </p:cNvSpPr>
          <p:nvPr/>
        </p:nvSpPr>
        <p:spPr bwMode="auto">
          <a:xfrm>
            <a:off x="914400" y="1790700"/>
            <a:ext cx="7924800" cy="876300"/>
          </a:xfrm>
          <a:prstGeom prst="rect">
            <a:avLst/>
          </a:prstGeom>
          <a:solidFill>
            <a:srgbClr val="DDDDDD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numeral(0).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numeral(succ(X)):- numeral(X).</a:t>
            </a:r>
          </a:p>
        </p:txBody>
      </p:sp>
    </p:spTree>
    <p:extLst>
      <p:ext uri="{BB962C8B-B14F-4D97-AF65-F5344CB8AC3E}">
        <p14:creationId xmlns:p14="http://schemas.microsoft.com/office/powerpoint/2010/main" val="207565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Example 3: Successor</a:t>
            </a:r>
          </a:p>
        </p:txBody>
      </p:sp>
      <p:sp>
        <p:nvSpPr>
          <p:cNvPr id="387075" name="Rectangle 3"/>
          <p:cNvSpPr>
            <a:spLocks noChangeArrowheads="1"/>
          </p:cNvSpPr>
          <p:nvPr/>
        </p:nvSpPr>
        <p:spPr bwMode="auto">
          <a:xfrm>
            <a:off x="914400" y="1790700"/>
            <a:ext cx="7924800" cy="876300"/>
          </a:xfrm>
          <a:prstGeom prst="rect">
            <a:avLst/>
          </a:prstGeom>
          <a:solidFill>
            <a:srgbClr val="DDDDDD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numeral(0).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numeral(succ(X)):- numeral(X).</a:t>
            </a:r>
          </a:p>
        </p:txBody>
      </p:sp>
      <p:sp>
        <p:nvSpPr>
          <p:cNvPr id="387076" name="Rectangle 4"/>
          <p:cNvSpPr>
            <a:spLocks noChangeArrowheads="1"/>
          </p:cNvSpPr>
          <p:nvPr/>
        </p:nvSpPr>
        <p:spPr bwMode="auto">
          <a:xfrm>
            <a:off x="914400" y="2895600"/>
            <a:ext cx="7924800" cy="36576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numeral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(succ(succ(succ(0)))). 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yes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?-</a:t>
            </a:r>
          </a:p>
        </p:txBody>
      </p:sp>
    </p:spTree>
    <p:extLst>
      <p:ext uri="{BB962C8B-B14F-4D97-AF65-F5344CB8AC3E}">
        <p14:creationId xmlns:p14="http://schemas.microsoft.com/office/powerpoint/2010/main" val="135035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Example 3: Successor</a:t>
            </a:r>
          </a:p>
        </p:txBody>
      </p:sp>
      <p:sp>
        <p:nvSpPr>
          <p:cNvPr id="388099" name="Rectangle 3"/>
          <p:cNvSpPr>
            <a:spLocks noChangeArrowheads="1"/>
          </p:cNvSpPr>
          <p:nvPr/>
        </p:nvSpPr>
        <p:spPr bwMode="auto">
          <a:xfrm>
            <a:off x="914400" y="1790700"/>
            <a:ext cx="7924800" cy="876300"/>
          </a:xfrm>
          <a:prstGeom prst="rect">
            <a:avLst/>
          </a:prstGeom>
          <a:solidFill>
            <a:srgbClr val="DDDDDD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numeral(0).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numeral(succ(X)):- numeral(X).</a:t>
            </a:r>
          </a:p>
        </p:txBody>
      </p:sp>
      <p:sp>
        <p:nvSpPr>
          <p:cNvPr id="388100" name="Rectangle 4"/>
          <p:cNvSpPr>
            <a:spLocks noChangeArrowheads="1"/>
          </p:cNvSpPr>
          <p:nvPr/>
        </p:nvSpPr>
        <p:spPr bwMode="auto">
          <a:xfrm>
            <a:off x="914400" y="2895600"/>
            <a:ext cx="7924800" cy="36576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numeral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(X). </a:t>
            </a:r>
          </a:p>
        </p:txBody>
      </p:sp>
    </p:spTree>
    <p:extLst>
      <p:ext uri="{BB962C8B-B14F-4D97-AF65-F5344CB8AC3E}">
        <p14:creationId xmlns:p14="http://schemas.microsoft.com/office/powerpoint/2010/main" val="293034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Example 3: Successor</a:t>
            </a:r>
          </a:p>
        </p:txBody>
      </p:sp>
      <p:sp>
        <p:nvSpPr>
          <p:cNvPr id="389123" name="Rectangle 3"/>
          <p:cNvSpPr>
            <a:spLocks noChangeArrowheads="1"/>
          </p:cNvSpPr>
          <p:nvPr/>
        </p:nvSpPr>
        <p:spPr bwMode="auto">
          <a:xfrm>
            <a:off x="914400" y="1790700"/>
            <a:ext cx="7924800" cy="876300"/>
          </a:xfrm>
          <a:prstGeom prst="rect">
            <a:avLst/>
          </a:prstGeom>
          <a:solidFill>
            <a:srgbClr val="DDDDDD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numeral(0).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numeral(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(X)):- numeral(X).</a:t>
            </a:r>
          </a:p>
        </p:txBody>
      </p:sp>
      <p:sp>
        <p:nvSpPr>
          <p:cNvPr id="389124" name="Rectangle 4"/>
          <p:cNvSpPr>
            <a:spLocks noChangeArrowheads="1"/>
          </p:cNvSpPr>
          <p:nvPr/>
        </p:nvSpPr>
        <p:spPr bwMode="auto">
          <a:xfrm>
            <a:off x="914400" y="2895600"/>
            <a:ext cx="7924800" cy="36576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numeral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(X).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X=0;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X=succ(0); 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X=succ(succ(0)); 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X=succ(succ(succ(0)));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X=succ(succ(succ(succ(0))))</a:t>
            </a:r>
          </a:p>
          <a:p>
            <a:pPr marL="342900" indent="-342900" algn="l">
              <a:buFontTx/>
              <a:buNone/>
              <a:defRPr/>
            </a:pPr>
            <a:endParaRPr lang="en-US" sz="2000"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70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Example 4: Addition</a:t>
            </a:r>
          </a:p>
        </p:txBody>
      </p:sp>
      <p:sp>
        <p:nvSpPr>
          <p:cNvPr id="382980" name="Rectangle 4"/>
          <p:cNvSpPr>
            <a:spLocks noChangeArrowheads="1"/>
          </p:cNvSpPr>
          <p:nvPr/>
        </p:nvSpPr>
        <p:spPr bwMode="auto">
          <a:xfrm>
            <a:off x="914400" y="1790700"/>
            <a:ext cx="7924800" cy="2552700"/>
          </a:xfrm>
          <a:prstGeom prst="rect">
            <a:avLst/>
          </a:prstGeom>
          <a:solidFill>
            <a:srgbClr val="DDDDDD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endParaRPr lang="en-US" sz="2000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82981" name="Rectangle 5"/>
          <p:cNvSpPr>
            <a:spLocks noChangeArrowheads="1"/>
          </p:cNvSpPr>
          <p:nvPr/>
        </p:nvSpPr>
        <p:spPr bwMode="auto">
          <a:xfrm>
            <a:off x="914400" y="4572000"/>
            <a:ext cx="7924800" cy="17526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?- add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(0)),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(0))), Result).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Result=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(0)))))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yes</a:t>
            </a:r>
          </a:p>
          <a:p>
            <a:pPr marL="342900" indent="-342900" algn="l">
              <a:buFontTx/>
              <a:buNone/>
              <a:defRPr/>
            </a:pPr>
            <a:endParaRPr lang="en-US" sz="2000" dirty="0"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00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Introduction to Prolog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339" y="1844824"/>
            <a:ext cx="8831460" cy="4248472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99CCFF">
                    <a:alpha val="5000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Autofit/>
          </a:bodyPr>
          <a:lstStyle/>
          <a:p>
            <a:pPr eaLnBrk="1" hangingPunct="1"/>
            <a:r>
              <a:rPr lang="en-US" altLang="en-US" sz="3200" dirty="0" smtClean="0"/>
              <a:t>Teaching Material</a:t>
            </a:r>
          </a:p>
          <a:p>
            <a:pPr lvl="1"/>
            <a:r>
              <a:rPr lang="en-US" altLang="en-US" sz="3200" dirty="0" smtClean="0"/>
              <a:t>Learn Prolog Now! </a:t>
            </a:r>
          </a:p>
          <a:p>
            <a:pPr marL="363538" lvl="1" indent="0">
              <a:buNone/>
            </a:pPr>
            <a:r>
              <a:rPr lang="en-US" altLang="en-US" sz="2800" dirty="0" smtClean="0">
                <a:solidFill>
                  <a:srgbClr val="0000FF"/>
                </a:solidFill>
              </a:rPr>
              <a:t>http</a:t>
            </a:r>
            <a:r>
              <a:rPr lang="en-US" altLang="en-US" sz="2800" dirty="0">
                <a:solidFill>
                  <a:srgbClr val="0000FF"/>
                </a:solidFill>
              </a:rPr>
              <a:t>://lpn.swi-prolog.org/lpnpage.php?pageid=top</a:t>
            </a:r>
            <a:endParaRPr lang="en-US" altLang="en-US" sz="2800" dirty="0" smtClean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sz="3200" dirty="0" smtClean="0"/>
              <a:t>SWI Prolog interpreter</a:t>
            </a:r>
          </a:p>
          <a:p>
            <a:pPr marL="363538" lvl="1" indent="0" eaLnBrk="1" hangingPunct="1">
              <a:buNone/>
            </a:pPr>
            <a:r>
              <a:rPr lang="en-US" altLang="en-US" sz="3200" dirty="0" smtClean="0"/>
              <a:t> </a:t>
            </a:r>
            <a:r>
              <a:rPr lang="en-US" altLang="en-US" sz="3200" dirty="0" smtClean="0">
                <a:hlinkClick r:id="rId2"/>
              </a:rPr>
              <a:t>http://www.swi-prolog.org/</a:t>
            </a:r>
            <a:endParaRPr lang="en-US" altLang="en-US" sz="3200" dirty="0" smtClean="0"/>
          </a:p>
          <a:p>
            <a:pPr lvl="1"/>
            <a:r>
              <a:rPr lang="en-US" altLang="en-US" sz="3200" dirty="0"/>
              <a:t>Knowledge</a:t>
            </a:r>
            <a:r>
              <a:rPr lang="en-US" altLang="en-US" sz="3200" dirty="0">
                <a:latin typeface="Arial" panose="020B0604020202020204" pitchFamily="34" charset="0"/>
              </a:rPr>
              <a:t> bases code available at </a:t>
            </a:r>
            <a:r>
              <a:rPr lang="en-US" altLang="en-US" sz="3200" dirty="0">
                <a:latin typeface="Arial" panose="020B0604020202020204" pitchFamily="34" charset="0"/>
                <a:hlinkClick r:id="rId3"/>
              </a:rPr>
              <a:t>http://l3s.de/~gaugaz/ki/prolog/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</a:p>
          <a:p>
            <a:pPr marL="363538" lvl="1" indent="0" eaLnBrk="1" hangingPunct="1">
              <a:buNone/>
            </a:pPr>
            <a:endParaRPr lang="en-US" altLang="en-US" sz="3200" dirty="0" smtClean="0"/>
          </a:p>
          <a:p>
            <a:pPr marL="363538" lvl="1" indent="0" eaLnBrk="1" hangingPunct="1">
              <a:buNone/>
            </a:pP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2027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Example 4: Addition</a:t>
            </a:r>
          </a:p>
        </p:txBody>
      </p:sp>
      <p:sp>
        <p:nvSpPr>
          <p:cNvPr id="390147" name="Rectangle 3"/>
          <p:cNvSpPr>
            <a:spLocks noChangeArrowheads="1"/>
          </p:cNvSpPr>
          <p:nvPr/>
        </p:nvSpPr>
        <p:spPr bwMode="auto">
          <a:xfrm>
            <a:off x="914400" y="1790700"/>
            <a:ext cx="7924800" cy="2552700"/>
          </a:xfrm>
          <a:prstGeom prst="rect">
            <a:avLst/>
          </a:prstGeom>
          <a:solidFill>
            <a:srgbClr val="DDDDDD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add(0,X,X).                                 %%% base clause</a:t>
            </a:r>
          </a:p>
          <a:p>
            <a:pPr marL="342900" indent="-342900" algn="l">
              <a:buFontTx/>
              <a:buNone/>
              <a:defRPr/>
            </a:pPr>
            <a:endParaRPr lang="en-US" sz="2000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90148" name="Rectangle 4"/>
          <p:cNvSpPr>
            <a:spLocks noChangeArrowheads="1"/>
          </p:cNvSpPr>
          <p:nvPr/>
        </p:nvSpPr>
        <p:spPr bwMode="auto">
          <a:xfrm>
            <a:off x="914400" y="4572000"/>
            <a:ext cx="7924800" cy="17526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?- add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(0)),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(0))), Result).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Result=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(0)))))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yes</a:t>
            </a:r>
          </a:p>
          <a:p>
            <a:pPr marL="342900" indent="-342900" algn="l">
              <a:buFontTx/>
              <a:buNone/>
              <a:defRPr/>
            </a:pPr>
            <a:endParaRPr lang="en-US" sz="2000" dirty="0"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71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Example </a:t>
            </a:r>
            <a:r>
              <a:rPr lang="en-US" dirty="0" smtClean="0">
                <a:cs typeface="+mj-cs"/>
              </a:rPr>
              <a:t>4: Addition</a:t>
            </a:r>
          </a:p>
        </p:txBody>
      </p:sp>
      <p:sp>
        <p:nvSpPr>
          <p:cNvPr id="391171" name="Rectangle 3"/>
          <p:cNvSpPr>
            <a:spLocks noChangeArrowheads="1"/>
          </p:cNvSpPr>
          <p:nvPr/>
        </p:nvSpPr>
        <p:spPr bwMode="auto">
          <a:xfrm>
            <a:off x="914400" y="1790700"/>
            <a:ext cx="7924800" cy="2552700"/>
          </a:xfrm>
          <a:prstGeom prst="rect">
            <a:avLst/>
          </a:prstGeom>
          <a:solidFill>
            <a:srgbClr val="DDDDDD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add(0,X,X).                                 %%% base clause</a:t>
            </a:r>
          </a:p>
          <a:p>
            <a:pPr marL="342900" indent="-342900" algn="l">
              <a:buFontTx/>
              <a:buNone/>
              <a:defRPr/>
            </a:pPr>
            <a:endParaRPr lang="en-US" sz="2000" dirty="0">
              <a:latin typeface="Arial" charset="0"/>
              <a:ea typeface="ＭＳ Ｐゴシック" charset="0"/>
              <a:cs typeface="Arial" charset="0"/>
            </a:endParaRP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add(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(X),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Y,succ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(Z)):-            %%% recursive clause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      add(X,Y,Z).</a:t>
            </a:r>
          </a:p>
        </p:txBody>
      </p:sp>
      <p:sp>
        <p:nvSpPr>
          <p:cNvPr id="391172" name="Rectangle 4"/>
          <p:cNvSpPr>
            <a:spLocks noChangeArrowheads="1"/>
          </p:cNvSpPr>
          <p:nvPr/>
        </p:nvSpPr>
        <p:spPr bwMode="auto">
          <a:xfrm>
            <a:off x="914400" y="4572000"/>
            <a:ext cx="7924800" cy="17526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?- add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(0)),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(0))), Result).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Result=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(0)))))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yes</a:t>
            </a:r>
          </a:p>
          <a:p>
            <a:pPr marL="342900" indent="-342900" algn="l">
              <a:buFontTx/>
              <a:buNone/>
              <a:defRPr/>
            </a:pPr>
            <a:endParaRPr lang="en-US" sz="2000" dirty="0"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8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Example 4: Search tree</a:t>
            </a: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1044575" y="3284538"/>
            <a:ext cx="4824413" cy="3603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 dirty="0">
                <a:latin typeface="Courier" charset="0"/>
              </a:rPr>
              <a:t>add(</a:t>
            </a:r>
            <a:r>
              <a:rPr lang="en-US" altLang="en-US" sz="1400" dirty="0" err="1">
                <a:latin typeface="Courier" charset="0"/>
              </a:rPr>
              <a:t>succ</a:t>
            </a:r>
            <a:r>
              <a:rPr lang="en-US" altLang="en-US" sz="1400" dirty="0">
                <a:latin typeface="Courier" charset="0"/>
              </a:rPr>
              <a:t>(</a:t>
            </a:r>
            <a:r>
              <a:rPr lang="en-US" altLang="en-US" sz="1400" dirty="0" err="1">
                <a:latin typeface="Courier" charset="0"/>
              </a:rPr>
              <a:t>succ</a:t>
            </a:r>
            <a:r>
              <a:rPr lang="en-US" altLang="en-US" sz="1400" dirty="0">
                <a:latin typeface="Courier" charset="0"/>
              </a:rPr>
              <a:t>(0)), </a:t>
            </a:r>
            <a:r>
              <a:rPr lang="en-US" altLang="en-US" sz="1400" dirty="0" err="1">
                <a:latin typeface="Courier" charset="0"/>
              </a:rPr>
              <a:t>succ</a:t>
            </a:r>
            <a:r>
              <a:rPr lang="en-US" altLang="en-US" sz="1400" dirty="0">
                <a:latin typeface="Courier" charset="0"/>
              </a:rPr>
              <a:t>(</a:t>
            </a:r>
            <a:r>
              <a:rPr lang="en-US" altLang="en-US" sz="1400" dirty="0" err="1">
                <a:latin typeface="Courier" charset="0"/>
              </a:rPr>
              <a:t>succ</a:t>
            </a:r>
            <a:r>
              <a:rPr lang="en-US" altLang="en-US" sz="1400" dirty="0">
                <a:latin typeface="Courier" charset="0"/>
              </a:rPr>
              <a:t>(</a:t>
            </a:r>
            <a:r>
              <a:rPr lang="en-US" altLang="en-US" sz="1400" dirty="0" err="1">
                <a:latin typeface="Courier" charset="0"/>
              </a:rPr>
              <a:t>succ</a:t>
            </a:r>
            <a:r>
              <a:rPr lang="en-US" altLang="en-US" sz="1400" dirty="0">
                <a:latin typeface="Courier" charset="0"/>
              </a:rPr>
              <a:t>(0))), R).</a:t>
            </a:r>
          </a:p>
        </p:txBody>
      </p:sp>
      <p:cxnSp>
        <p:nvCxnSpPr>
          <p:cNvPr id="9" name="Straight Connector 8"/>
          <p:cNvCxnSpPr>
            <a:cxnSpLocks noChangeShapeType="1"/>
            <a:stCxn id="7" idx="2"/>
            <a:endCxn id="21" idx="0"/>
          </p:cNvCxnSpPr>
          <p:nvPr/>
        </p:nvCxnSpPr>
        <p:spPr bwMode="auto">
          <a:xfrm>
            <a:off x="3455988" y="3644900"/>
            <a:ext cx="0" cy="4794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1260475" y="4124325"/>
            <a:ext cx="4392613" cy="36036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>
                <a:latin typeface="Courier" charset="0"/>
              </a:rPr>
              <a:t>add(succ(0), succ(succ(succ(0))), _1).</a:t>
            </a:r>
          </a:p>
        </p:txBody>
      </p:sp>
      <p:sp>
        <p:nvSpPr>
          <p:cNvPr id="22" name="TextBox 29"/>
          <p:cNvSpPr txBox="1">
            <a:spLocks noChangeArrowheads="1"/>
          </p:cNvSpPr>
          <p:nvPr/>
        </p:nvSpPr>
        <p:spPr bwMode="auto">
          <a:xfrm>
            <a:off x="1943100" y="3716338"/>
            <a:ext cx="14779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>
                <a:latin typeface="Courier" charset="0"/>
              </a:rPr>
              <a:t>R = succ(_1)</a:t>
            </a:r>
          </a:p>
        </p:txBody>
      </p:sp>
      <p:sp>
        <p:nvSpPr>
          <p:cNvPr id="23" name="Rounded Rectangle 22"/>
          <p:cNvSpPr>
            <a:spLocks noChangeArrowheads="1"/>
          </p:cNvSpPr>
          <p:nvPr/>
        </p:nvSpPr>
        <p:spPr bwMode="auto">
          <a:xfrm>
            <a:off x="1620838" y="4965700"/>
            <a:ext cx="3671887" cy="36036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>
                <a:latin typeface="Courier" charset="0"/>
              </a:rPr>
              <a:t>add(0, succ(succ(succ(0))), _2).</a:t>
            </a:r>
          </a:p>
        </p:txBody>
      </p:sp>
      <p:cxnSp>
        <p:nvCxnSpPr>
          <p:cNvPr id="24" name="Straight Connector 23"/>
          <p:cNvCxnSpPr>
            <a:cxnSpLocks noChangeShapeType="1"/>
            <a:stCxn id="21" idx="2"/>
            <a:endCxn id="23" idx="0"/>
          </p:cNvCxnSpPr>
          <p:nvPr/>
        </p:nvCxnSpPr>
        <p:spPr bwMode="auto">
          <a:xfrm>
            <a:off x="3455988" y="4484688"/>
            <a:ext cx="0" cy="48101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9"/>
          <p:cNvSpPr txBox="1">
            <a:spLocks noChangeArrowheads="1"/>
          </p:cNvSpPr>
          <p:nvPr/>
        </p:nvSpPr>
        <p:spPr bwMode="auto">
          <a:xfrm>
            <a:off x="1835150" y="4560888"/>
            <a:ext cx="1585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>
                <a:latin typeface="Courier" charset="0"/>
              </a:rPr>
              <a:t>_1 = succ(_2)</a:t>
            </a:r>
          </a:p>
        </p:txBody>
      </p:sp>
      <p:sp>
        <p:nvSpPr>
          <p:cNvPr id="26" name="Rounded Rectangle 25"/>
          <p:cNvSpPr>
            <a:spLocks noChangeArrowheads="1"/>
          </p:cNvSpPr>
          <p:nvPr/>
        </p:nvSpPr>
        <p:spPr bwMode="auto">
          <a:xfrm>
            <a:off x="827088" y="5805488"/>
            <a:ext cx="5257800" cy="3603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>
                <a:latin typeface="Courier" charset="0"/>
              </a:rPr>
              <a:t>add(0,succ(succ(succ(0))),succ(succ(succ(0)))).</a:t>
            </a:r>
          </a:p>
        </p:txBody>
      </p:sp>
      <p:cxnSp>
        <p:nvCxnSpPr>
          <p:cNvPr id="27" name="Straight Connector 26"/>
          <p:cNvCxnSpPr>
            <a:cxnSpLocks noChangeShapeType="1"/>
            <a:stCxn id="23" idx="2"/>
            <a:endCxn id="26" idx="0"/>
          </p:cNvCxnSpPr>
          <p:nvPr/>
        </p:nvCxnSpPr>
        <p:spPr bwMode="auto">
          <a:xfrm flipH="1">
            <a:off x="3455988" y="5326063"/>
            <a:ext cx="0" cy="4794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Box 29"/>
          <p:cNvSpPr txBox="1">
            <a:spLocks noChangeArrowheads="1"/>
          </p:cNvSpPr>
          <p:nvPr/>
        </p:nvSpPr>
        <p:spPr bwMode="auto">
          <a:xfrm>
            <a:off x="684213" y="5383213"/>
            <a:ext cx="2770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>
                <a:latin typeface="Courier" charset="0"/>
              </a:rPr>
              <a:t>_2 = succ(succ(succ(0)))</a:t>
            </a:r>
          </a:p>
        </p:txBody>
      </p:sp>
      <p:sp>
        <p:nvSpPr>
          <p:cNvPr id="29" name="Rounded Rectangle 28"/>
          <p:cNvSpPr>
            <a:spLocks noChangeArrowheads="1"/>
          </p:cNvSpPr>
          <p:nvPr/>
        </p:nvSpPr>
        <p:spPr bwMode="auto">
          <a:xfrm>
            <a:off x="3276600" y="6381750"/>
            <a:ext cx="360363" cy="36036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endParaRPr lang="en-US" altLang="en-US" sz="1400">
              <a:latin typeface="Courier" charset="0"/>
            </a:endParaRPr>
          </a:p>
        </p:txBody>
      </p:sp>
      <p:cxnSp>
        <p:nvCxnSpPr>
          <p:cNvPr id="30" name="Straight Connector 29"/>
          <p:cNvCxnSpPr>
            <a:cxnSpLocks noChangeShapeType="1"/>
            <a:stCxn id="26" idx="2"/>
            <a:endCxn id="29" idx="0"/>
          </p:cNvCxnSpPr>
          <p:nvPr/>
        </p:nvCxnSpPr>
        <p:spPr bwMode="auto">
          <a:xfrm>
            <a:off x="3455988" y="6165850"/>
            <a:ext cx="0" cy="2159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683568" y="1412776"/>
            <a:ext cx="7924800" cy="1566863"/>
          </a:xfrm>
          <a:prstGeom prst="rect">
            <a:avLst/>
          </a:prstGeom>
          <a:solidFill>
            <a:srgbClr val="DDDDDD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add(0,X,X).                                 %%% base clause</a:t>
            </a:r>
          </a:p>
          <a:p>
            <a:pPr marL="342900" indent="-342900" algn="l">
              <a:buFontTx/>
              <a:buNone/>
              <a:defRPr/>
            </a:pPr>
            <a:endParaRPr lang="en-US" sz="2000" dirty="0">
              <a:latin typeface="Arial" charset="0"/>
              <a:ea typeface="ＭＳ Ｐゴシック" charset="0"/>
              <a:cs typeface="Arial" charset="0"/>
            </a:endParaRP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add(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(X),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Y,succ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(Z)):-            %%% recursive clause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      add(X,Y,Z).</a:t>
            </a:r>
          </a:p>
        </p:txBody>
      </p:sp>
      <p:sp>
        <p:nvSpPr>
          <p:cNvPr id="31" name="TextBox 29"/>
          <p:cNvSpPr txBox="1">
            <a:spLocks noChangeArrowheads="1"/>
          </p:cNvSpPr>
          <p:nvPr/>
        </p:nvSpPr>
        <p:spPr bwMode="auto">
          <a:xfrm>
            <a:off x="6530975" y="3716338"/>
            <a:ext cx="14779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>
                <a:latin typeface="Courier" charset="0"/>
              </a:rPr>
              <a:t>R = succ(_1)</a:t>
            </a:r>
          </a:p>
        </p:txBody>
      </p:sp>
      <p:sp>
        <p:nvSpPr>
          <p:cNvPr id="33" name="TextBox 29"/>
          <p:cNvSpPr txBox="1">
            <a:spLocks noChangeArrowheads="1"/>
          </p:cNvSpPr>
          <p:nvPr/>
        </p:nvSpPr>
        <p:spPr bwMode="auto">
          <a:xfrm>
            <a:off x="6189663" y="4560888"/>
            <a:ext cx="21605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>
                <a:latin typeface="Courier" charset="0"/>
              </a:rPr>
              <a:t>R = succ(succ(_2))</a:t>
            </a:r>
          </a:p>
        </p:txBody>
      </p:sp>
      <p:sp>
        <p:nvSpPr>
          <p:cNvPr id="34" name="TextBox 29"/>
          <p:cNvSpPr txBox="1">
            <a:spLocks noChangeArrowheads="1"/>
          </p:cNvSpPr>
          <p:nvPr/>
        </p:nvSpPr>
        <p:spPr bwMode="auto">
          <a:xfrm>
            <a:off x="5292725" y="5383213"/>
            <a:ext cx="395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>
                <a:latin typeface="Courier" charset="0"/>
              </a:rPr>
              <a:t>R = succ(succ(succ(succ(succ(0)))))</a:t>
            </a:r>
          </a:p>
        </p:txBody>
      </p:sp>
    </p:spTree>
    <p:extLst>
      <p:ext uri="{BB962C8B-B14F-4D97-AF65-F5344CB8AC3E}">
        <p14:creationId xmlns:p14="http://schemas.microsoft.com/office/powerpoint/2010/main" val="219108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 animBg="1"/>
      <p:bldP spid="22" grpId="0"/>
      <p:bldP spid="23" grpId="0" animBg="1"/>
      <p:bldP spid="25" grpId="0"/>
      <p:bldP spid="26" grpId="0" animBg="1"/>
      <p:bldP spid="28" grpId="0"/>
      <p:bldP spid="29" grpId="0" animBg="1"/>
      <p:bldP spid="31" grpId="0"/>
      <p:bldP spid="33" grpId="0"/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Prolog and Logic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880" y="1412776"/>
            <a:ext cx="8610600" cy="51125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Prolog was the first reasonable attempt to create a logic programming language</a:t>
            </a:r>
          </a:p>
          <a:p>
            <a:pPr lvl="1" eaLnBrk="1" hangingPunct="1">
              <a:defRPr/>
            </a:pPr>
            <a:r>
              <a:rPr lang="en-US" dirty="0" smtClean="0"/>
              <a:t>Programmer gives a declarative specification of the problem, using the language of logic</a:t>
            </a:r>
          </a:p>
          <a:p>
            <a:pPr lvl="1" eaLnBrk="1" hangingPunct="1">
              <a:defRPr/>
            </a:pPr>
            <a:r>
              <a:rPr lang="en-US" dirty="0" smtClean="0"/>
              <a:t>The programmer should not have to tell the computer what to do</a:t>
            </a:r>
          </a:p>
          <a:p>
            <a:pPr lvl="1" eaLnBrk="1" hangingPunct="1">
              <a:defRPr/>
            </a:pPr>
            <a:r>
              <a:rPr lang="en-US" dirty="0" smtClean="0"/>
              <a:t>To get information, the programmer simply asks a query</a:t>
            </a: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Prolog does some important steps in this direction, but nevertheless, </a:t>
            </a:r>
            <a:br>
              <a:rPr lang="en-US" dirty="0"/>
            </a:br>
            <a:r>
              <a:rPr lang="en-US" dirty="0"/>
              <a:t>Prolog is not a full logic programming language!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Prolog has a specific way of answering queries: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Search knowledge base from top to bottom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Processes clauses from left to right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Backtracking to recover from bad choices</a:t>
            </a:r>
          </a:p>
          <a:p>
            <a:pPr marL="363538" lvl="1" indent="0" eaLnBrk="1" hangingPunct="1"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970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descend1.pl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84784"/>
            <a:ext cx="7924800" cy="3276600"/>
          </a:xfr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anna,bridget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bridget,caroline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caroline,donna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donna,emily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>
              <a:cs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+mn-cs"/>
              </a:rPr>
              <a:t>descend</a:t>
            </a:r>
            <a:r>
              <a:rPr lang="en-US" sz="2000" dirty="0" smtClean="0">
                <a:cs typeface="Arial" charset="0"/>
              </a:rPr>
              <a:t>(X,Y):- child(X,Y).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+mn-cs"/>
              </a:rPr>
              <a:t>descend</a:t>
            </a:r>
            <a:r>
              <a:rPr lang="en-US" sz="2000" dirty="0" smtClean="0">
                <a:cs typeface="Arial" charset="0"/>
              </a:rPr>
              <a:t>(X,Y):- child(X,Z), 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descend</a:t>
            </a:r>
            <a:r>
              <a:rPr lang="en-US" sz="2000" dirty="0" smtClean="0">
                <a:solidFill>
                  <a:srgbClr val="FF0000"/>
                </a:solidFill>
                <a:cs typeface="Arial" charset="0"/>
              </a:rPr>
              <a:t>(Z,Y</a:t>
            </a:r>
            <a:r>
              <a:rPr lang="en-US" sz="2000" dirty="0" smtClean="0">
                <a:cs typeface="Arial" charset="0"/>
              </a:rPr>
              <a:t>).</a:t>
            </a:r>
          </a:p>
        </p:txBody>
      </p:sp>
      <p:sp>
        <p:nvSpPr>
          <p:cNvPr id="395268" name="Rectangle 4"/>
          <p:cNvSpPr>
            <a:spLocks noChangeArrowheads="1"/>
          </p:cNvSpPr>
          <p:nvPr/>
        </p:nvSpPr>
        <p:spPr bwMode="auto">
          <a:xfrm>
            <a:off x="611560" y="4941168"/>
            <a:ext cx="7924800" cy="12954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?- descend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(A,B).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A=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anna</a:t>
            </a:r>
            <a:endParaRPr lang="en-US" sz="2000" dirty="0">
              <a:latin typeface="Arial" charset="0"/>
              <a:ea typeface="ＭＳ Ｐゴシック" charset="0"/>
              <a:cs typeface="Arial" charset="0"/>
            </a:endParaRP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B=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bridget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501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descend2.pl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7924800" cy="3276600"/>
          </a:xfr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anna,bridget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bridget,caroline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caroline,donna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donna,emily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>
              <a:cs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+mn-cs"/>
              </a:rPr>
              <a:t>descend</a:t>
            </a:r>
            <a:r>
              <a:rPr lang="en-US" sz="2000" dirty="0" smtClean="0">
                <a:cs typeface="Arial" charset="0"/>
              </a:rPr>
              <a:t>(X,Y):- child(X,Z), 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descend</a:t>
            </a:r>
            <a:r>
              <a:rPr lang="en-US" sz="2000" dirty="0" smtClean="0">
                <a:solidFill>
                  <a:srgbClr val="FF0000"/>
                </a:solidFill>
                <a:cs typeface="Arial" charset="0"/>
              </a:rPr>
              <a:t>(Z,Y</a:t>
            </a:r>
            <a:r>
              <a:rPr lang="en-US" sz="2000" dirty="0" smtClean="0">
                <a:cs typeface="Arial" charset="0"/>
              </a:rPr>
              <a:t>).</a:t>
            </a:r>
            <a:endParaRPr lang="en-US" sz="2000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+mn-cs"/>
              </a:rPr>
              <a:t>descend</a:t>
            </a:r>
            <a:r>
              <a:rPr lang="en-US" sz="2000" dirty="0" smtClean="0">
                <a:cs typeface="Arial" charset="0"/>
              </a:rPr>
              <a:t>(X,Y):- child(X,Y).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>
              <a:cs typeface="Arial" charset="0"/>
            </a:endParaRPr>
          </a:p>
        </p:txBody>
      </p:sp>
      <p:sp>
        <p:nvSpPr>
          <p:cNvPr id="397316" name="Rectangle 4"/>
          <p:cNvSpPr>
            <a:spLocks noChangeArrowheads="1"/>
          </p:cNvSpPr>
          <p:nvPr/>
        </p:nvSpPr>
        <p:spPr bwMode="auto">
          <a:xfrm>
            <a:off x="611560" y="4989984"/>
            <a:ext cx="7924800" cy="12954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descend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(A,B).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A=anna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B=emily </a:t>
            </a:r>
          </a:p>
        </p:txBody>
      </p:sp>
    </p:spTree>
    <p:extLst>
      <p:ext uri="{BB962C8B-B14F-4D97-AF65-F5344CB8AC3E}">
        <p14:creationId xmlns:p14="http://schemas.microsoft.com/office/powerpoint/2010/main" val="194543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descend3.pl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36712"/>
            <a:ext cx="7924800" cy="3276600"/>
          </a:xfr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anna,bridget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bridget,caroline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caroline,donna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donna,emily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>
              <a:cs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cs typeface="+mn-cs"/>
              </a:rPr>
              <a:t>descend</a:t>
            </a:r>
            <a:r>
              <a:rPr lang="en-US" sz="2000" dirty="0" smtClean="0">
                <a:solidFill>
                  <a:srgbClr val="FF0000"/>
                </a:solidFill>
                <a:cs typeface="Arial" charset="0"/>
              </a:rPr>
              <a:t>(X,Y):- 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descend</a:t>
            </a:r>
            <a:r>
              <a:rPr lang="en-US" sz="2000" dirty="0" smtClean="0">
                <a:solidFill>
                  <a:srgbClr val="FF0000"/>
                </a:solidFill>
                <a:cs typeface="Arial" charset="0"/>
              </a:rPr>
              <a:t>(Z,Y), child(X,Z).</a:t>
            </a:r>
            <a:endParaRPr lang="en-US" sz="20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+mn-cs"/>
              </a:rPr>
              <a:t>descend</a:t>
            </a:r>
            <a:r>
              <a:rPr lang="en-US" sz="2000" dirty="0" smtClean="0">
                <a:cs typeface="Arial" charset="0"/>
              </a:rPr>
              <a:t>(X,Y):- child(X,Y).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>
              <a:cs typeface="Arial" charset="0"/>
            </a:endParaRPr>
          </a:p>
        </p:txBody>
      </p:sp>
      <p:sp>
        <p:nvSpPr>
          <p:cNvPr id="398340" name="Rectangle 4"/>
          <p:cNvSpPr>
            <a:spLocks noChangeArrowheads="1"/>
          </p:cNvSpPr>
          <p:nvPr/>
        </p:nvSpPr>
        <p:spPr bwMode="auto">
          <a:xfrm>
            <a:off x="611560" y="4941912"/>
            <a:ext cx="7924800" cy="12954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descend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(A,B).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ERROR: OUT OF LOCAL STACK</a:t>
            </a:r>
          </a:p>
        </p:txBody>
      </p:sp>
    </p:spTree>
    <p:extLst>
      <p:ext uri="{BB962C8B-B14F-4D97-AF65-F5344CB8AC3E}">
        <p14:creationId xmlns:p14="http://schemas.microsoft.com/office/powerpoint/2010/main" val="360982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descend4.pl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955" y="1484784"/>
            <a:ext cx="7924800" cy="3276600"/>
          </a:xfr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anna,bridget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bridget,caroline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caroline,donna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donna,emily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>
              <a:cs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+mn-cs"/>
              </a:rPr>
              <a:t>descend</a:t>
            </a:r>
            <a:r>
              <a:rPr lang="en-US" sz="2000" dirty="0" smtClean="0">
                <a:cs typeface="Arial" charset="0"/>
              </a:rPr>
              <a:t>(X,Y):- child(X,Y).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cs typeface="+mn-cs"/>
              </a:rPr>
              <a:t>descend</a:t>
            </a:r>
            <a:r>
              <a:rPr lang="en-US" sz="2000" dirty="0" smtClean="0">
                <a:solidFill>
                  <a:srgbClr val="FF0000"/>
                </a:solidFill>
                <a:cs typeface="Arial" charset="0"/>
              </a:rPr>
              <a:t>(X,Y):- 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descend</a:t>
            </a:r>
            <a:r>
              <a:rPr lang="en-US" sz="2000" dirty="0" smtClean="0">
                <a:solidFill>
                  <a:srgbClr val="FF0000"/>
                </a:solidFill>
                <a:cs typeface="Arial" charset="0"/>
              </a:rPr>
              <a:t>(Z,Y), child(X,Z).</a:t>
            </a:r>
            <a:endParaRPr lang="en-US" sz="20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sz="2000" dirty="0" smtClean="0">
              <a:cs typeface="Arial" charset="0"/>
            </a:endParaRPr>
          </a:p>
        </p:txBody>
      </p:sp>
      <p:sp>
        <p:nvSpPr>
          <p:cNvPr id="399364" name="Rectangle 4"/>
          <p:cNvSpPr>
            <a:spLocks noChangeArrowheads="1"/>
          </p:cNvSpPr>
          <p:nvPr/>
        </p:nvSpPr>
        <p:spPr bwMode="auto">
          <a:xfrm>
            <a:off x="464955" y="4941168"/>
            <a:ext cx="7924800" cy="12954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descend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(A,B).</a:t>
            </a:r>
          </a:p>
          <a:p>
            <a:pPr marL="342900" indent="-342900" algn="l">
              <a:buFontTx/>
              <a:buNone/>
              <a:defRPr/>
            </a:pPr>
            <a:endParaRPr lang="en-US" sz="2000"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ea typeface="+mj-ea"/>
                <a:cs typeface="+mj-cs"/>
              </a:rPr>
              <a:t>Lists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3706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610600" cy="26642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A list is a finite sequence of elements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Examples of lists in Prolog:</a:t>
            </a:r>
          </a:p>
          <a:p>
            <a:pPr marL="1160463" lvl="1" eaLnBrk="1" hangingPunct="1">
              <a:buFontTx/>
              <a:buNone/>
              <a:defRPr/>
            </a:pPr>
            <a:r>
              <a:rPr lang="en-US" dirty="0" smtClean="0">
                <a:ea typeface="+mn-ea"/>
              </a:rPr>
              <a:t>[</a:t>
            </a:r>
            <a:r>
              <a:rPr lang="en-US" dirty="0" err="1" smtClean="0">
                <a:ea typeface="+mn-ea"/>
              </a:rPr>
              <a:t>mia</a:t>
            </a:r>
            <a:r>
              <a:rPr lang="en-US" dirty="0" smtClean="0">
                <a:ea typeface="+mn-ea"/>
              </a:rPr>
              <a:t>, </a:t>
            </a:r>
            <a:r>
              <a:rPr lang="en-US" dirty="0" err="1" smtClean="0">
                <a:ea typeface="+mn-ea"/>
              </a:rPr>
              <a:t>vincent</a:t>
            </a:r>
            <a:r>
              <a:rPr lang="en-US" dirty="0" smtClean="0">
                <a:ea typeface="+mn-ea"/>
              </a:rPr>
              <a:t>, </a:t>
            </a:r>
            <a:r>
              <a:rPr lang="en-US" dirty="0" err="1" smtClean="0">
                <a:ea typeface="+mn-ea"/>
              </a:rPr>
              <a:t>jules</a:t>
            </a:r>
            <a:r>
              <a:rPr lang="en-US" dirty="0" smtClean="0">
                <a:ea typeface="+mn-ea"/>
              </a:rPr>
              <a:t>, </a:t>
            </a:r>
            <a:r>
              <a:rPr lang="en-US" dirty="0" err="1" smtClean="0">
                <a:ea typeface="+mn-ea"/>
              </a:rPr>
              <a:t>yolanda</a:t>
            </a:r>
            <a:r>
              <a:rPr lang="en-US" dirty="0" smtClean="0">
                <a:ea typeface="+mn-ea"/>
              </a:rPr>
              <a:t>]</a:t>
            </a:r>
          </a:p>
          <a:p>
            <a:pPr marL="1160463" lvl="1" eaLnBrk="1" hangingPunct="1">
              <a:buFontTx/>
              <a:buNone/>
              <a:defRPr/>
            </a:pPr>
            <a:r>
              <a:rPr lang="en-US" dirty="0" smtClean="0">
                <a:ea typeface="+mn-ea"/>
              </a:rPr>
              <a:t>[</a:t>
            </a:r>
            <a:r>
              <a:rPr lang="en-US" dirty="0" err="1" smtClean="0">
                <a:ea typeface="+mn-ea"/>
              </a:rPr>
              <a:t>mia</a:t>
            </a:r>
            <a:r>
              <a:rPr lang="en-US" dirty="0" smtClean="0">
                <a:ea typeface="+mn-ea"/>
              </a:rPr>
              <a:t>, robber</a:t>
            </a:r>
            <a:r>
              <a:rPr lang="en-US" dirty="0" smtClean="0">
                <a:ea typeface="+mn-ea"/>
                <a:cs typeface="Arial" charset="0"/>
              </a:rPr>
              <a:t>(</a:t>
            </a:r>
            <a:r>
              <a:rPr lang="en-US" dirty="0" err="1" smtClean="0">
                <a:ea typeface="+mn-ea"/>
              </a:rPr>
              <a:t>honeybunny</a:t>
            </a:r>
            <a:r>
              <a:rPr lang="en-US" dirty="0" smtClean="0">
                <a:ea typeface="+mn-ea"/>
              </a:rPr>
              <a:t>), X, 2, </a:t>
            </a:r>
            <a:r>
              <a:rPr lang="en-US" dirty="0" err="1" smtClean="0">
                <a:ea typeface="+mn-ea"/>
              </a:rPr>
              <a:t>mia</a:t>
            </a:r>
            <a:r>
              <a:rPr lang="en-US" dirty="0" smtClean="0">
                <a:ea typeface="+mn-ea"/>
              </a:rPr>
              <a:t>]</a:t>
            </a:r>
          </a:p>
          <a:p>
            <a:pPr marL="1160463" lvl="1" eaLnBrk="1" hangingPunct="1">
              <a:buFontTx/>
              <a:buNone/>
              <a:defRPr/>
            </a:pPr>
            <a:r>
              <a:rPr lang="en-US" dirty="0" smtClean="0">
                <a:ea typeface="+mn-ea"/>
              </a:rPr>
              <a:t>[ ]</a:t>
            </a:r>
          </a:p>
          <a:p>
            <a:pPr marL="1160463" lvl="1" eaLnBrk="1" hangingPunct="1">
              <a:buFontTx/>
              <a:buNone/>
              <a:defRPr/>
            </a:pPr>
            <a:r>
              <a:rPr lang="en-US" dirty="0" smtClean="0">
                <a:ea typeface="+mn-ea"/>
              </a:rPr>
              <a:t>[</a:t>
            </a:r>
            <a:r>
              <a:rPr lang="en-US" dirty="0" err="1" smtClean="0">
                <a:ea typeface="+mn-ea"/>
              </a:rPr>
              <a:t>mia</a:t>
            </a:r>
            <a:r>
              <a:rPr lang="en-US" dirty="0" smtClean="0">
                <a:ea typeface="+mn-ea"/>
              </a:rPr>
              <a:t>, [</a:t>
            </a:r>
            <a:r>
              <a:rPr lang="en-US" dirty="0" err="1" smtClean="0">
                <a:ea typeface="+mn-ea"/>
              </a:rPr>
              <a:t>vincent</a:t>
            </a:r>
            <a:r>
              <a:rPr lang="en-US" dirty="0" smtClean="0">
                <a:ea typeface="+mn-ea"/>
              </a:rPr>
              <a:t>, </a:t>
            </a:r>
            <a:r>
              <a:rPr lang="en-US" dirty="0" err="1" smtClean="0">
                <a:ea typeface="+mn-ea"/>
              </a:rPr>
              <a:t>jules</a:t>
            </a:r>
            <a:r>
              <a:rPr lang="en-US" dirty="0" smtClean="0">
                <a:ea typeface="+mn-ea"/>
              </a:rPr>
              <a:t>], [butch, friend</a:t>
            </a:r>
            <a:r>
              <a:rPr lang="en-US" dirty="0" smtClean="0">
                <a:ea typeface="+mn-ea"/>
                <a:cs typeface="Arial" charset="0"/>
              </a:rPr>
              <a:t>(butch)]]</a:t>
            </a:r>
          </a:p>
          <a:p>
            <a:pPr marL="1160463" lvl="1" eaLnBrk="1" hangingPunct="1">
              <a:buFontTx/>
              <a:buNone/>
              <a:defRPr/>
            </a:pPr>
            <a:r>
              <a:rPr lang="en-US" dirty="0" smtClean="0">
                <a:ea typeface="+mn-ea"/>
                <a:cs typeface="Arial" charset="0"/>
              </a:rPr>
              <a:t>[[ ], dead(z), [2, [</a:t>
            </a:r>
            <a:r>
              <a:rPr lang="en-US" dirty="0" err="1" smtClean="0">
                <a:ea typeface="+mn-ea"/>
                <a:cs typeface="Arial" charset="0"/>
              </a:rPr>
              <a:t>b,c</a:t>
            </a:r>
            <a:r>
              <a:rPr lang="en-US" dirty="0" smtClean="0">
                <a:ea typeface="+mn-ea"/>
                <a:cs typeface="Arial" charset="0"/>
              </a:rPr>
              <a:t>]], [ ], Z, [2, [</a:t>
            </a:r>
            <a:r>
              <a:rPr lang="en-US" dirty="0" err="1" smtClean="0">
                <a:ea typeface="+mn-ea"/>
                <a:cs typeface="Arial" charset="0"/>
              </a:rPr>
              <a:t>b,c</a:t>
            </a:r>
            <a:r>
              <a:rPr lang="en-US" dirty="0" smtClean="0">
                <a:ea typeface="+mn-ea"/>
                <a:cs typeface="Arial" charset="0"/>
              </a:rPr>
              <a:t>]]]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7504" y="3933056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u="none" kern="1200">
                <a:solidFill>
                  <a:srgbClr val="0000E6"/>
                </a:solidFill>
                <a:latin typeface="Arial Rounded MT Bold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dirty="0" smtClean="0"/>
              <a:t>Important things about lists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1520" y="4437112"/>
            <a:ext cx="8610600" cy="21602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00CC"/>
              </a:buClr>
              <a:buSzPct val="150000"/>
              <a:buFont typeface="Wingdings" pitchFamily="2" charset="2"/>
              <a:buChar char="§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6438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defRPr sz="2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6438" indent="-342900" algn="l" defTabSz="914400" rtl="0" eaLnBrk="1" latinLnBrk="0" hangingPunct="1">
              <a:spcBef>
                <a:spcPct val="20000"/>
              </a:spcBef>
              <a:buClr>
                <a:srgbClr val="008000"/>
              </a:buClr>
              <a:buSzPct val="15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4600" indent="-342900" algn="l" defTabSz="914400" rtl="0" eaLnBrk="1" latinLnBrk="0" hangingPunct="1">
              <a:spcBef>
                <a:spcPct val="20000"/>
              </a:spcBef>
              <a:buClr>
                <a:srgbClr val="006600"/>
              </a:buClr>
              <a:buSzPct val="15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List elements are enclosed in square brackets</a:t>
            </a:r>
          </a:p>
          <a:p>
            <a:pPr>
              <a:defRPr/>
            </a:pPr>
            <a:r>
              <a:rPr lang="en-US" dirty="0" smtClean="0"/>
              <a:t>The length of a list is the number of elements it has</a:t>
            </a:r>
          </a:p>
          <a:p>
            <a:pPr>
              <a:defRPr/>
            </a:pPr>
            <a:r>
              <a:rPr lang="en-US" dirty="0" smtClean="0"/>
              <a:t>All sorts of Prolog terms can be elements of a list</a:t>
            </a:r>
          </a:p>
          <a:p>
            <a:pPr>
              <a:defRPr/>
            </a:pPr>
            <a:r>
              <a:rPr lang="en-US" dirty="0" smtClean="0"/>
              <a:t>There is a special list: </a:t>
            </a:r>
            <a:br>
              <a:rPr lang="en-US" dirty="0" smtClean="0"/>
            </a:br>
            <a:r>
              <a:rPr lang="en-US" dirty="0" smtClean="0"/>
              <a:t>the empty list   [ ]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433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Head and Tail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880" y="1340768"/>
            <a:ext cx="8610600" cy="33843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A non-empty list can be thought of as consisting of two parts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The head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The tail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The head is the first item in the list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The tail is everything else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The tail is the list that remains when we take the first element away</a:t>
            </a:r>
          </a:p>
          <a:p>
            <a:pPr lvl="1" eaLnBrk="1" hangingPunct="1">
              <a:defRPr/>
            </a:pPr>
            <a:r>
              <a:rPr lang="en-US" u="sng" dirty="0" smtClean="0">
                <a:ea typeface="+mn-ea"/>
              </a:rPr>
              <a:t>The tail of a list is always a list</a:t>
            </a:r>
            <a:r>
              <a:rPr lang="en-US" dirty="0" smtClean="0">
                <a:ea typeface="+mn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982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Lecture 3: Recursion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Theory</a:t>
            </a:r>
          </a:p>
          <a:p>
            <a:pPr lvl="1" eaLnBrk="1" hangingPunct="1">
              <a:defRPr/>
            </a:pPr>
            <a:r>
              <a:rPr lang="en-US" sz="2400" dirty="0" smtClean="0"/>
              <a:t>Introduce recursive definitions in Prolog</a:t>
            </a:r>
          </a:p>
          <a:p>
            <a:pPr lvl="1" eaLnBrk="1" hangingPunct="1">
              <a:defRPr/>
            </a:pPr>
            <a:r>
              <a:rPr lang="en-US" sz="2400" dirty="0" smtClean="0"/>
              <a:t>Four examples</a:t>
            </a:r>
          </a:p>
          <a:p>
            <a:pPr lvl="1" eaLnBrk="1" hangingPunct="1">
              <a:defRPr/>
            </a:pPr>
            <a:r>
              <a:rPr lang="en-US" sz="2400" dirty="0" smtClean="0"/>
              <a:t>Show that there can be mismatches between the declarative and procedural meaning of a Prolog program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marL="363538" lvl="1" indent="0" eaLnBrk="1" hangingPunct="1">
              <a:buNone/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Exercises</a:t>
            </a:r>
          </a:p>
          <a:p>
            <a:pPr lvl="1" eaLnBrk="1" hangingPunct="1">
              <a:defRPr/>
            </a:pPr>
            <a:r>
              <a:rPr lang="en-US" sz="2400" dirty="0" smtClean="0"/>
              <a:t>Corrections exercises LPN chapter 2</a:t>
            </a:r>
          </a:p>
          <a:p>
            <a:pPr lvl="1" eaLnBrk="1" hangingPunct="1">
              <a:defRPr/>
            </a:pPr>
            <a:r>
              <a:rPr lang="en-US" sz="2400" dirty="0" smtClean="0"/>
              <a:t>Exercises of LPN chapter 3</a:t>
            </a:r>
          </a:p>
        </p:txBody>
      </p:sp>
    </p:spTree>
    <p:extLst>
      <p:ext uri="{BB962C8B-B14F-4D97-AF65-F5344CB8AC3E}">
        <p14:creationId xmlns:p14="http://schemas.microsoft.com/office/powerpoint/2010/main" val="384821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Head and Tail examples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880" y="1484784"/>
            <a:ext cx="8610600" cy="15121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[</a:t>
            </a:r>
            <a:r>
              <a:rPr lang="en-US" dirty="0" err="1" smtClean="0">
                <a:ea typeface="+mn-ea"/>
                <a:cs typeface="+mn-cs"/>
              </a:rPr>
              <a:t>mia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vincent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jules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yolanda</a:t>
            </a:r>
            <a:r>
              <a:rPr lang="en-US" dirty="0" smtClean="0">
                <a:ea typeface="+mn-ea"/>
                <a:cs typeface="+mn-cs"/>
              </a:rPr>
              <a:t>]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ea typeface="+mn-ea"/>
                <a:cs typeface="+mn-cs"/>
              </a:rPr>
              <a:t/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ea typeface="+mn-ea"/>
                <a:cs typeface="+mn-cs"/>
              </a:rPr>
              <a:t>Head:    </a:t>
            </a:r>
            <a:r>
              <a:rPr lang="en-US" dirty="0" err="1" smtClean="0">
                <a:ea typeface="+mn-ea"/>
                <a:cs typeface="+mn-cs"/>
              </a:rPr>
              <a:t>mia</a:t>
            </a:r>
            <a:r>
              <a:rPr lang="en-US" dirty="0" smtClean="0">
                <a:ea typeface="+mn-ea"/>
                <a:cs typeface="+mn-cs"/>
              </a:rPr>
              <a:t/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ea typeface="+mn-ea"/>
                <a:cs typeface="+mn-cs"/>
              </a:rPr>
              <a:t>Tail:       [</a:t>
            </a:r>
            <a:r>
              <a:rPr lang="en-US" dirty="0" err="1" smtClean="0">
                <a:ea typeface="+mn-ea"/>
                <a:cs typeface="+mn-cs"/>
              </a:rPr>
              <a:t>vincent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jules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yolanda</a:t>
            </a:r>
            <a:r>
              <a:rPr lang="en-US" dirty="0" smtClean="0">
                <a:ea typeface="+mn-ea"/>
                <a:cs typeface="+mn-cs"/>
              </a:rPr>
              <a:t>]</a:t>
            </a:r>
          </a:p>
          <a:p>
            <a:pPr eaLnBrk="1" hangingPunct="1"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81880" y="3068960"/>
            <a:ext cx="8610600" cy="18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00CC"/>
              </a:buClr>
              <a:buSzPct val="150000"/>
              <a:buFont typeface="Wingdings" pitchFamily="2" charset="2"/>
              <a:buChar char="§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6438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defRPr sz="2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6438" indent="-342900" algn="l" defTabSz="914400" rtl="0" eaLnBrk="1" latinLnBrk="0" hangingPunct="1">
              <a:spcBef>
                <a:spcPct val="20000"/>
              </a:spcBef>
              <a:buClr>
                <a:srgbClr val="008000"/>
              </a:buClr>
              <a:buSzPct val="15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4600" indent="-342900" algn="l" defTabSz="914400" rtl="0" eaLnBrk="1" latinLnBrk="0" hangingPunct="1">
              <a:spcBef>
                <a:spcPct val="20000"/>
              </a:spcBef>
              <a:buClr>
                <a:srgbClr val="006600"/>
              </a:buClr>
              <a:buSzPct val="15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cs typeface="Arial" charset="0"/>
              </a:rPr>
              <a:t>[[ ], dead(z), [2, [</a:t>
            </a:r>
            <a:r>
              <a:rPr lang="en-US" dirty="0" err="1" smtClean="0">
                <a:cs typeface="Arial" charset="0"/>
              </a:rPr>
              <a:t>b,c</a:t>
            </a:r>
            <a:r>
              <a:rPr lang="en-US" dirty="0" smtClean="0">
                <a:cs typeface="Arial" charset="0"/>
              </a:rPr>
              <a:t>]], [ ], Z, [2, [</a:t>
            </a:r>
            <a:r>
              <a:rPr lang="en-US" dirty="0" err="1" smtClean="0">
                <a:cs typeface="Arial" charset="0"/>
              </a:rPr>
              <a:t>b,c</a:t>
            </a:r>
            <a:r>
              <a:rPr lang="en-US" dirty="0" smtClean="0">
                <a:cs typeface="Arial" charset="0"/>
              </a:rPr>
              <a:t>]]] 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/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Head:  [ ]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Tail: [dead(z), [2, [</a:t>
            </a:r>
            <a:r>
              <a:rPr lang="en-US" dirty="0" err="1" smtClean="0">
                <a:cs typeface="Arial" charset="0"/>
              </a:rPr>
              <a:t>b,c</a:t>
            </a:r>
            <a:r>
              <a:rPr lang="en-US" dirty="0" smtClean="0">
                <a:cs typeface="Arial" charset="0"/>
              </a:rPr>
              <a:t>]], [ ], Z, [2, [</a:t>
            </a:r>
            <a:r>
              <a:rPr lang="en-US" dirty="0" err="1" smtClean="0">
                <a:cs typeface="Arial" charset="0"/>
              </a:rPr>
              <a:t>b,c</a:t>
            </a:r>
            <a:r>
              <a:rPr lang="en-US" dirty="0" smtClean="0">
                <a:cs typeface="Arial" charset="0"/>
              </a:rPr>
              <a:t>]]]</a:t>
            </a:r>
            <a:endParaRPr lang="en-US" dirty="0" smtClean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>
          <a:xfrm>
            <a:off x="311640" y="4941168"/>
            <a:ext cx="86106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00CC"/>
              </a:buClr>
              <a:buSzPct val="150000"/>
              <a:buFont typeface="Wingdings" pitchFamily="2" charset="2"/>
              <a:buChar char="§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6438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defRPr sz="2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6438" indent="-342900" algn="l" defTabSz="914400" rtl="0" eaLnBrk="1" latinLnBrk="0" hangingPunct="1">
              <a:spcBef>
                <a:spcPct val="20000"/>
              </a:spcBef>
              <a:buClr>
                <a:srgbClr val="008000"/>
              </a:buClr>
              <a:buSzPct val="15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4600" indent="-342900" algn="l" defTabSz="914400" rtl="0" eaLnBrk="1" latinLnBrk="0" hangingPunct="1">
              <a:spcBef>
                <a:spcPct val="20000"/>
              </a:spcBef>
              <a:buClr>
                <a:srgbClr val="006600"/>
              </a:buClr>
              <a:buSzPct val="15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ea typeface="+mn-ea"/>
                <a:cs typeface="Arial" charset="0"/>
              </a:rPr>
              <a:t>[dead(z)] </a:t>
            </a:r>
            <a:br>
              <a:rPr lang="en-US" dirty="0" smtClean="0">
                <a:ea typeface="+mn-ea"/>
                <a:cs typeface="Arial" charset="0"/>
              </a:rPr>
            </a:br>
            <a:r>
              <a:rPr lang="en-US" dirty="0" smtClean="0">
                <a:ea typeface="+mn-ea"/>
                <a:cs typeface="Arial" charset="0"/>
              </a:rPr>
              <a:t/>
            </a:r>
            <a:br>
              <a:rPr lang="en-US" dirty="0" smtClean="0">
                <a:ea typeface="+mn-ea"/>
                <a:cs typeface="Arial" charset="0"/>
              </a:rPr>
            </a:br>
            <a:r>
              <a:rPr lang="en-US" dirty="0" smtClean="0">
                <a:ea typeface="+mn-ea"/>
                <a:cs typeface="Arial" charset="0"/>
              </a:rPr>
              <a:t>Head:  dead(z) </a:t>
            </a:r>
            <a:br>
              <a:rPr lang="en-US" dirty="0" smtClean="0">
                <a:ea typeface="+mn-ea"/>
                <a:cs typeface="Arial" charset="0"/>
              </a:rPr>
            </a:br>
            <a:r>
              <a:rPr lang="en-US" dirty="0" smtClean="0">
                <a:ea typeface="+mn-ea"/>
                <a:cs typeface="Arial" charset="0"/>
              </a:rPr>
              <a:t>Tail:    [ ]</a:t>
            </a:r>
          </a:p>
        </p:txBody>
      </p:sp>
    </p:spTree>
    <p:extLst>
      <p:ext uri="{BB962C8B-B14F-4D97-AF65-F5344CB8AC3E}">
        <p14:creationId xmlns:p14="http://schemas.microsoft.com/office/powerpoint/2010/main" val="149714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Head and tail of empty list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880" y="1484784"/>
            <a:ext cx="8610600" cy="25202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The empty list has neither a head 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ea typeface="+mn-ea"/>
                <a:cs typeface="+mn-cs"/>
              </a:rPr>
              <a:t>nor a tail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For Prolog, [ ] is a special simple list without any internal structure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The empty list plays an important role in recursive predicates for list processing in Prolog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09872" y="3933056"/>
            <a:ext cx="8229600" cy="770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u="none" kern="1200">
                <a:solidFill>
                  <a:srgbClr val="0000E6"/>
                </a:solidFill>
                <a:latin typeface="Arial Rounded MT Bold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dirty="0" smtClean="0"/>
              <a:t>The built-in operator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09872" y="4797152"/>
            <a:ext cx="8610600" cy="18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00CC"/>
              </a:buClr>
              <a:buSzPct val="150000"/>
              <a:buFont typeface="Wingdings" pitchFamily="2" charset="2"/>
              <a:buChar char="§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6438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defRPr sz="2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6438" indent="-342900" algn="l" defTabSz="914400" rtl="0" eaLnBrk="1" latinLnBrk="0" hangingPunct="1">
              <a:spcBef>
                <a:spcPct val="20000"/>
              </a:spcBef>
              <a:buClr>
                <a:srgbClr val="008000"/>
              </a:buClr>
              <a:buSzPct val="15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4600" indent="-342900" algn="l" defTabSz="914400" rtl="0" eaLnBrk="1" latinLnBrk="0" hangingPunct="1">
              <a:spcBef>
                <a:spcPct val="20000"/>
              </a:spcBef>
              <a:buClr>
                <a:srgbClr val="006600"/>
              </a:buClr>
              <a:buSzPct val="15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Prolog has a special built-in operator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dirty="0" smtClean="0"/>
              <a:t> which can be used to decompose a list into its head and tail</a:t>
            </a:r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dirty="0" smtClean="0"/>
              <a:t> operator is a key tool for writing Prolog list manipulation predicates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845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The built-in operator |</a:t>
            </a:r>
          </a:p>
        </p:txBody>
      </p:sp>
      <p:sp>
        <p:nvSpPr>
          <p:cNvPr id="411653" name="Rectangle 5"/>
          <p:cNvSpPr>
            <a:spLocks noChangeArrowheads="1"/>
          </p:cNvSpPr>
          <p:nvPr/>
        </p:nvSpPr>
        <p:spPr bwMode="auto">
          <a:xfrm>
            <a:off x="979984" y="1340768"/>
            <a:ext cx="5392216" cy="2232248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?- [</a:t>
            </a:r>
            <a:r>
              <a:rPr lang="en-US" sz="2000" dirty="0" err="1">
                <a:latin typeface="Arial" charset="0"/>
                <a:ea typeface="ＭＳ Ｐゴシック" charset="0"/>
              </a:rPr>
              <a:t>Head|Tail</a:t>
            </a:r>
            <a:r>
              <a:rPr lang="en-US" sz="2000" dirty="0">
                <a:latin typeface="Arial" charset="0"/>
                <a:ea typeface="ＭＳ Ｐゴシック" charset="0"/>
              </a:rPr>
              <a:t>] = [</a:t>
            </a:r>
            <a:r>
              <a:rPr lang="en-US" sz="2000" dirty="0" err="1">
                <a:latin typeface="Arial" charset="0"/>
                <a:ea typeface="ＭＳ Ｐゴシック" charset="0"/>
              </a:rPr>
              <a:t>mia</a:t>
            </a:r>
            <a:r>
              <a:rPr lang="en-US" sz="2000" dirty="0">
                <a:latin typeface="Arial" charset="0"/>
                <a:ea typeface="ＭＳ Ｐゴシック" charset="0"/>
              </a:rPr>
              <a:t>, </a:t>
            </a:r>
            <a:r>
              <a:rPr lang="en-US" sz="2000" dirty="0" err="1">
                <a:latin typeface="Arial" charset="0"/>
                <a:ea typeface="ＭＳ Ｐゴシック" charset="0"/>
              </a:rPr>
              <a:t>vincent</a:t>
            </a:r>
            <a:r>
              <a:rPr lang="en-US" sz="2000" dirty="0">
                <a:latin typeface="Arial" charset="0"/>
                <a:ea typeface="ＭＳ Ｐゴシック" charset="0"/>
              </a:rPr>
              <a:t>, </a:t>
            </a:r>
            <a:r>
              <a:rPr lang="en-US" sz="2000" dirty="0" err="1">
                <a:latin typeface="Arial" charset="0"/>
                <a:ea typeface="ＭＳ Ｐゴシック" charset="0"/>
              </a:rPr>
              <a:t>jules</a:t>
            </a:r>
            <a:r>
              <a:rPr lang="en-US" sz="2000" dirty="0">
                <a:latin typeface="Arial" charset="0"/>
                <a:ea typeface="ＭＳ Ｐゴシック" charset="0"/>
              </a:rPr>
              <a:t>, </a:t>
            </a:r>
            <a:r>
              <a:rPr lang="en-US" sz="2000" dirty="0" err="1">
                <a:latin typeface="Arial" charset="0"/>
                <a:ea typeface="ＭＳ Ｐゴシック" charset="0"/>
              </a:rPr>
              <a:t>yolanda</a:t>
            </a:r>
            <a:r>
              <a:rPr lang="en-US" sz="2000" dirty="0">
                <a:latin typeface="Arial" charset="0"/>
                <a:ea typeface="ＭＳ Ｐゴシック" charset="0"/>
              </a:rPr>
              <a:t>]. </a:t>
            </a:r>
            <a:br>
              <a:rPr lang="en-US" sz="2000" dirty="0">
                <a:latin typeface="Arial" charset="0"/>
                <a:ea typeface="ＭＳ Ｐゴシック" charset="0"/>
              </a:rPr>
            </a:br>
            <a:r>
              <a:rPr lang="en-US" sz="2000" dirty="0">
                <a:latin typeface="Arial" charset="0"/>
                <a:ea typeface="ＭＳ Ｐゴシック" charset="0"/>
              </a:rPr>
              <a:t>	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Head = </a:t>
            </a:r>
            <a:r>
              <a:rPr lang="en-US" sz="2000" dirty="0" err="1">
                <a:latin typeface="Arial" charset="0"/>
                <a:ea typeface="ＭＳ Ｐゴシック" charset="0"/>
              </a:rPr>
              <a:t>mia</a:t>
            </a:r>
            <a:endParaRPr lang="en-US" sz="2000" dirty="0">
              <a:latin typeface="Arial" charset="0"/>
              <a:ea typeface="ＭＳ Ｐゴシック" charset="0"/>
            </a:endParaRP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Tail = [</a:t>
            </a:r>
            <a:r>
              <a:rPr lang="en-US" sz="2000" dirty="0" err="1">
                <a:latin typeface="Arial" charset="0"/>
                <a:ea typeface="ＭＳ Ｐゴシック" charset="0"/>
              </a:rPr>
              <a:t>vincent,jules,yolanda</a:t>
            </a:r>
            <a:r>
              <a:rPr lang="en-US" sz="2000" dirty="0">
                <a:latin typeface="Arial" charset="0"/>
                <a:ea typeface="ＭＳ Ｐゴシック" charset="0"/>
              </a:rPr>
              <a:t>]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yes</a:t>
            </a:r>
          </a:p>
          <a:p>
            <a:pPr marL="342900" indent="-342900" algn="l">
              <a:buFontTx/>
              <a:buNone/>
              <a:defRPr/>
            </a:pPr>
            <a:endParaRPr lang="en-US" sz="2000" dirty="0">
              <a:latin typeface="Arial" charset="0"/>
              <a:ea typeface="ＭＳ Ｐゴシック" charset="0"/>
            </a:endParaRP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?-  </a:t>
            </a:r>
            <a:endParaRPr lang="en-US" sz="2000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71600" y="4348729"/>
            <a:ext cx="5395074" cy="2176615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?- [X|Y] = [</a:t>
            </a:r>
            <a:r>
              <a:rPr lang="en-US" sz="2000" dirty="0" err="1">
                <a:latin typeface="Arial" charset="0"/>
                <a:ea typeface="ＭＳ Ｐゴシック" charset="0"/>
              </a:rPr>
              <a:t>mia</a:t>
            </a:r>
            <a:r>
              <a:rPr lang="en-US" sz="2000" dirty="0">
                <a:latin typeface="Arial" charset="0"/>
                <a:ea typeface="ＭＳ Ｐゴシック" charset="0"/>
              </a:rPr>
              <a:t>, </a:t>
            </a:r>
            <a:r>
              <a:rPr lang="en-US" sz="2000" dirty="0" err="1">
                <a:latin typeface="Arial" charset="0"/>
                <a:ea typeface="ＭＳ Ｐゴシック" charset="0"/>
              </a:rPr>
              <a:t>vincent</a:t>
            </a:r>
            <a:r>
              <a:rPr lang="en-US" sz="2000" dirty="0">
                <a:latin typeface="Arial" charset="0"/>
                <a:ea typeface="ＭＳ Ｐゴシック" charset="0"/>
              </a:rPr>
              <a:t>, </a:t>
            </a:r>
            <a:r>
              <a:rPr lang="en-US" sz="2000" dirty="0" err="1">
                <a:latin typeface="Arial" charset="0"/>
                <a:ea typeface="ＭＳ Ｐゴシック" charset="0"/>
              </a:rPr>
              <a:t>jules</a:t>
            </a:r>
            <a:r>
              <a:rPr lang="en-US" sz="2000" dirty="0">
                <a:latin typeface="Arial" charset="0"/>
                <a:ea typeface="ＭＳ Ｐゴシック" charset="0"/>
              </a:rPr>
              <a:t>, </a:t>
            </a:r>
            <a:r>
              <a:rPr lang="en-US" sz="2000" dirty="0" err="1">
                <a:latin typeface="Arial" charset="0"/>
                <a:ea typeface="ＭＳ Ｐゴシック" charset="0"/>
              </a:rPr>
              <a:t>yolanda</a:t>
            </a:r>
            <a:r>
              <a:rPr lang="en-US" sz="2000" dirty="0">
                <a:latin typeface="Arial" charset="0"/>
                <a:ea typeface="ＭＳ Ｐゴシック" charset="0"/>
              </a:rPr>
              <a:t>]. </a:t>
            </a:r>
            <a:br>
              <a:rPr lang="en-US" sz="2000" dirty="0">
                <a:latin typeface="Arial" charset="0"/>
                <a:ea typeface="ＭＳ Ｐゴシック" charset="0"/>
              </a:rPr>
            </a:br>
            <a:r>
              <a:rPr lang="en-US" sz="2000" dirty="0">
                <a:latin typeface="Arial" charset="0"/>
                <a:ea typeface="ＭＳ Ｐゴシック" charset="0"/>
              </a:rPr>
              <a:t>	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X = </a:t>
            </a:r>
            <a:r>
              <a:rPr lang="en-US" sz="2000" dirty="0" err="1">
                <a:latin typeface="Arial" charset="0"/>
                <a:ea typeface="ＭＳ Ｐゴシック" charset="0"/>
              </a:rPr>
              <a:t>mia</a:t>
            </a:r>
            <a:endParaRPr lang="en-US" sz="2000" dirty="0">
              <a:latin typeface="Arial" charset="0"/>
              <a:ea typeface="ＭＳ Ｐゴシック" charset="0"/>
            </a:endParaRP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Y = [</a:t>
            </a:r>
            <a:r>
              <a:rPr lang="en-US" sz="2000" dirty="0" err="1">
                <a:latin typeface="Arial" charset="0"/>
                <a:ea typeface="ＭＳ Ｐゴシック" charset="0"/>
              </a:rPr>
              <a:t>vincent,jules,yolanda</a:t>
            </a:r>
            <a:r>
              <a:rPr lang="en-US" sz="2000" dirty="0">
                <a:latin typeface="Arial" charset="0"/>
                <a:ea typeface="ＭＳ Ｐゴシック" charset="0"/>
              </a:rPr>
              <a:t>]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yes</a:t>
            </a:r>
          </a:p>
          <a:p>
            <a:pPr marL="342900" indent="-342900" algn="l">
              <a:buFontTx/>
              <a:buNone/>
              <a:defRPr/>
            </a:pPr>
            <a:endParaRPr lang="en-US" sz="2000" dirty="0">
              <a:latin typeface="Arial" charset="0"/>
              <a:ea typeface="ＭＳ Ｐゴシック" charset="0"/>
            </a:endParaRP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?-  </a:t>
            </a:r>
            <a:endParaRPr lang="en-US" sz="2000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732240" y="2933700"/>
            <a:ext cx="2069232" cy="171068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[X|Y] = [ ]. </a:t>
            </a:r>
            <a:br>
              <a:rPr lang="en-US" sz="2000">
                <a:latin typeface="Arial" charset="0"/>
                <a:ea typeface="ＭＳ Ｐゴシック" charset="0"/>
              </a:rPr>
            </a:br>
            <a:r>
              <a:rPr lang="en-US" sz="2000">
                <a:latin typeface="Arial" charset="0"/>
                <a:ea typeface="ＭＳ Ｐゴシック" charset="0"/>
              </a:rPr>
              <a:t>	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no</a:t>
            </a:r>
          </a:p>
          <a:p>
            <a:pPr marL="342900" indent="-342900" algn="l">
              <a:buFontTx/>
              <a:buNone/>
              <a:defRPr/>
            </a:pPr>
            <a:endParaRPr lang="en-US" sz="2000">
              <a:latin typeface="Arial" charset="0"/>
              <a:ea typeface="ＭＳ Ｐゴシック" charset="0"/>
            </a:endParaRP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 </a:t>
            </a:r>
            <a:endParaRPr lang="en-US" sz="20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0" y="1988840"/>
            <a:ext cx="89959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74034" y="5157192"/>
            <a:ext cx="89959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832648" y="3645024"/>
            <a:ext cx="89959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610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The built-in operator </a:t>
            </a:r>
            <a:r>
              <a:rPr lang="en-US" dirty="0" smtClean="0">
                <a:solidFill>
                  <a:srgbClr val="FF0000"/>
                </a:solidFill>
                <a:ea typeface="+mj-ea"/>
                <a:cs typeface="+mj-cs"/>
              </a:rPr>
              <a:t>|</a:t>
            </a:r>
          </a:p>
        </p:txBody>
      </p:sp>
      <p:sp>
        <p:nvSpPr>
          <p:cNvPr id="414723" name="Rectangle 3"/>
          <p:cNvSpPr>
            <a:spLocks noChangeArrowheads="1"/>
          </p:cNvSpPr>
          <p:nvPr/>
        </p:nvSpPr>
        <p:spPr bwMode="auto">
          <a:xfrm>
            <a:off x="715806" y="1484784"/>
            <a:ext cx="7924800" cy="3312368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?- [</a:t>
            </a:r>
            <a:r>
              <a:rPr lang="en-US" sz="2000" dirty="0" err="1">
                <a:latin typeface="Arial" charset="0"/>
                <a:ea typeface="ＭＳ Ｐゴシック" charset="0"/>
              </a:rPr>
              <a:t>X,Y|Tail</a:t>
            </a:r>
            <a:r>
              <a:rPr lang="en-US" sz="2000" dirty="0">
                <a:latin typeface="Arial" charset="0"/>
                <a:ea typeface="ＭＳ Ｐゴシック" charset="0"/>
              </a:rPr>
              <a:t>] = </a:t>
            </a:r>
            <a:r>
              <a:rPr lang="en-US" sz="2000" dirty="0" smtClean="0">
                <a:latin typeface="Arial" charset="0"/>
                <a:ea typeface="ＭＳ Ｐゴシック" charset="0"/>
                <a:cs typeface="Arial" charset="0"/>
              </a:rPr>
              <a:t>[ [ 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], dead(Z), [2, [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b,c</a:t>
            </a:r>
            <a:r>
              <a:rPr lang="en-US" sz="2000" dirty="0" smtClean="0">
                <a:latin typeface="Arial" charset="0"/>
                <a:ea typeface="ＭＳ Ｐゴシック" charset="0"/>
                <a:cs typeface="Arial" charset="0"/>
              </a:rPr>
              <a:t>] ], [ ], 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Z, [2, [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b,c</a:t>
            </a:r>
            <a:r>
              <a:rPr lang="en-US" sz="2000" dirty="0" smtClean="0">
                <a:latin typeface="Arial" charset="0"/>
                <a:ea typeface="ＭＳ Ｐゴシック" charset="0"/>
                <a:cs typeface="Arial" charset="0"/>
              </a:rPr>
              <a:t>] ] ] </a:t>
            </a:r>
            <a:r>
              <a:rPr lang="en-US" sz="2000" dirty="0">
                <a:latin typeface="Arial" charset="0"/>
                <a:ea typeface="ＭＳ Ｐゴシック" charset="0"/>
              </a:rPr>
              <a:t>. </a:t>
            </a:r>
            <a:br>
              <a:rPr lang="en-US" sz="2000" dirty="0">
                <a:latin typeface="Arial" charset="0"/>
                <a:ea typeface="ＭＳ Ｐゴシック" charset="0"/>
              </a:rPr>
            </a:br>
            <a:r>
              <a:rPr lang="en-US" sz="2000" dirty="0">
                <a:latin typeface="Arial" charset="0"/>
                <a:ea typeface="ＭＳ Ｐゴシック" charset="0"/>
              </a:rPr>
              <a:t>	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X = [ ]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Y = </a:t>
            </a:r>
            <a:r>
              <a:rPr lang="en-US" sz="2000" dirty="0" smtClean="0">
                <a:latin typeface="Arial" charset="0"/>
                <a:ea typeface="ＭＳ Ｐゴシック" charset="0"/>
                <a:cs typeface="Arial" charset="0"/>
              </a:rPr>
              <a:t>dead(Z)</a:t>
            </a:r>
            <a:endParaRPr lang="en-US" sz="2000" dirty="0">
              <a:latin typeface="Arial" charset="0"/>
              <a:ea typeface="ＭＳ Ｐゴシック" charset="0"/>
              <a:cs typeface="Arial" charset="0"/>
            </a:endParaRPr>
          </a:p>
          <a:p>
            <a:pPr marL="342900" indent="-342900" algn="l">
              <a:buFontTx/>
              <a:buNone/>
              <a:defRPr/>
            </a:pPr>
            <a:r>
              <a:rPr lang="en-US" sz="2000" dirty="0" smtClean="0">
                <a:latin typeface="Arial" charset="0"/>
                <a:ea typeface="ＭＳ Ｐゴシック" charset="0"/>
              </a:rPr>
              <a:t>Tail </a:t>
            </a:r>
            <a:r>
              <a:rPr lang="en-US" sz="2000" dirty="0">
                <a:latin typeface="Arial" charset="0"/>
                <a:ea typeface="ＭＳ Ｐゴシック" charset="0"/>
              </a:rPr>
              <a:t>= [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[2, [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b,c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]], [ ], Z, [2, [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b,c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]]] </a:t>
            </a:r>
            <a:endParaRPr lang="en-US" sz="2000" dirty="0">
              <a:latin typeface="Arial" charset="0"/>
              <a:ea typeface="ＭＳ Ｐゴシック" charset="0"/>
            </a:endParaRP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yes</a:t>
            </a:r>
          </a:p>
          <a:p>
            <a:pPr marL="342900" indent="-342900" algn="l">
              <a:buFontTx/>
              <a:buNone/>
              <a:defRPr/>
            </a:pPr>
            <a:endParaRPr lang="en-US" sz="2000" dirty="0">
              <a:latin typeface="Arial" charset="0"/>
              <a:ea typeface="ＭＳ Ｐゴシック" charset="0"/>
            </a:endParaRP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?-  </a:t>
            </a:r>
          </a:p>
        </p:txBody>
      </p:sp>
    </p:spTree>
    <p:extLst>
      <p:ext uri="{BB962C8B-B14F-4D97-AF65-F5344CB8AC3E}">
        <p14:creationId xmlns:p14="http://schemas.microsoft.com/office/powerpoint/2010/main" val="230108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Anonymous variable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2236" y="1552702"/>
            <a:ext cx="76962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Suppose we are interested in the second and fourth element of a list</a:t>
            </a:r>
          </a:p>
        </p:txBody>
      </p:sp>
      <p:sp>
        <p:nvSpPr>
          <p:cNvPr id="415748" name="Rectangle 4"/>
          <p:cNvSpPr>
            <a:spLocks noChangeArrowheads="1"/>
          </p:cNvSpPr>
          <p:nvPr/>
        </p:nvSpPr>
        <p:spPr bwMode="auto">
          <a:xfrm>
            <a:off x="547936" y="2635337"/>
            <a:ext cx="7924800" cy="34290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?- [X1,X2,X3,X4|Tail] = 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[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mia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vincent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marsellus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jody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yolanda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].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X1 = </a:t>
            </a:r>
            <a:r>
              <a:rPr lang="en-US" sz="2000" dirty="0" err="1">
                <a:latin typeface="Arial" charset="0"/>
                <a:ea typeface="ＭＳ Ｐゴシック" charset="0"/>
              </a:rPr>
              <a:t>mia</a:t>
            </a:r>
            <a:endParaRPr lang="en-US" sz="2000" dirty="0">
              <a:latin typeface="Arial" charset="0"/>
              <a:ea typeface="ＭＳ Ｐゴシック" charset="0"/>
            </a:endParaRP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X2 = </a:t>
            </a:r>
            <a:r>
              <a:rPr lang="en-US" sz="2000" dirty="0" err="1">
                <a:latin typeface="Arial" charset="0"/>
                <a:ea typeface="ＭＳ Ｐゴシック" charset="0"/>
              </a:rPr>
              <a:t>vincent</a:t>
            </a:r>
            <a:endParaRPr lang="en-US" sz="2000" dirty="0">
              <a:latin typeface="Arial" charset="0"/>
              <a:ea typeface="ＭＳ Ｐゴシック" charset="0"/>
            </a:endParaRP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X3 = </a:t>
            </a:r>
            <a:r>
              <a:rPr lang="en-US" sz="2000" dirty="0" err="1">
                <a:latin typeface="Arial" charset="0"/>
                <a:ea typeface="ＭＳ Ｐゴシック" charset="0"/>
              </a:rPr>
              <a:t>marsellus</a:t>
            </a:r>
            <a:endParaRPr lang="en-US" sz="2000" dirty="0">
              <a:latin typeface="Arial" charset="0"/>
              <a:ea typeface="ＭＳ Ｐゴシック" charset="0"/>
            </a:endParaRP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X4 = </a:t>
            </a:r>
            <a:r>
              <a:rPr lang="en-US" sz="2000" dirty="0" err="1">
                <a:latin typeface="Arial" charset="0"/>
                <a:ea typeface="ＭＳ Ｐゴシック" charset="0"/>
              </a:rPr>
              <a:t>jody</a:t>
            </a:r>
            <a:endParaRPr lang="en-US" sz="2000" dirty="0">
              <a:latin typeface="Arial" charset="0"/>
              <a:ea typeface="ＭＳ Ｐゴシック" charset="0"/>
            </a:endParaRP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Tail = [</a:t>
            </a:r>
            <a:r>
              <a:rPr lang="en-US" sz="2000" dirty="0" err="1">
                <a:latin typeface="Arial" charset="0"/>
                <a:ea typeface="ＭＳ Ｐゴシック" charset="0"/>
              </a:rPr>
              <a:t>yolanda</a:t>
            </a:r>
            <a:r>
              <a:rPr lang="en-US" sz="2000" dirty="0">
                <a:latin typeface="Arial" charset="0"/>
                <a:ea typeface="ＭＳ Ｐゴシック" charset="0"/>
              </a:rPr>
              <a:t>]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yes</a:t>
            </a:r>
          </a:p>
          <a:p>
            <a:pPr marL="342900" indent="-342900" algn="l">
              <a:buFontTx/>
              <a:buNone/>
              <a:defRPr/>
            </a:pPr>
            <a:endParaRPr lang="en-US" sz="2000" dirty="0">
              <a:latin typeface="Arial" charset="0"/>
              <a:ea typeface="ＭＳ Ｐゴシック" charset="0"/>
            </a:endParaRP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?-  </a:t>
            </a:r>
          </a:p>
        </p:txBody>
      </p:sp>
    </p:spTree>
    <p:extLst>
      <p:ext uri="{BB962C8B-B14F-4D97-AF65-F5344CB8AC3E}">
        <p14:creationId xmlns:p14="http://schemas.microsoft.com/office/powerpoint/2010/main" val="201805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Anonymous variables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892480" cy="504056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There is a simpler way of obtaining only the </a:t>
            </a:r>
            <a:r>
              <a:rPr lang="en-US" dirty="0" smtClean="0">
                <a:ea typeface="+mn-ea"/>
                <a:cs typeface="+mn-cs"/>
              </a:rPr>
              <a:t>information, </a:t>
            </a:r>
            <a:r>
              <a:rPr lang="en-US" dirty="0" smtClean="0">
                <a:ea typeface="+mn-ea"/>
                <a:cs typeface="+mn-cs"/>
              </a:rPr>
              <a:t>we want:</a:t>
            </a:r>
          </a:p>
        </p:txBody>
      </p:sp>
      <p:sp>
        <p:nvSpPr>
          <p:cNvPr id="416772" name="Rectangle 4"/>
          <p:cNvSpPr>
            <a:spLocks noChangeArrowheads="1"/>
          </p:cNvSpPr>
          <p:nvPr/>
        </p:nvSpPr>
        <p:spPr bwMode="auto">
          <a:xfrm>
            <a:off x="755576" y="1988840"/>
            <a:ext cx="7888806" cy="1937428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[ 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_</a:t>
            </a:r>
            <a:r>
              <a:rPr lang="en-US" sz="2000">
                <a:latin typeface="Arial" charset="0"/>
                <a:ea typeface="ＭＳ Ｐゴシック" charset="0"/>
              </a:rPr>
              <a:t>,X2, 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_</a:t>
            </a:r>
            <a:r>
              <a:rPr lang="en-US" sz="2000">
                <a:latin typeface="Arial" charset="0"/>
                <a:ea typeface="ＭＳ Ｐゴシック" charset="0"/>
              </a:rPr>
              <a:t>,X4|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_ </a:t>
            </a:r>
            <a:r>
              <a:rPr lang="en-US" sz="2000">
                <a:latin typeface="Arial" charset="0"/>
                <a:ea typeface="ＭＳ Ｐゴシック" charset="0"/>
              </a:rPr>
              <a:t>] = 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[mia, vincent, marsellus, jody, yolanda].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X2 = vincent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X4 = jody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yes</a:t>
            </a:r>
          </a:p>
          <a:p>
            <a:pPr marL="342900" indent="-342900" algn="l">
              <a:buFontTx/>
              <a:buNone/>
              <a:defRPr/>
            </a:pPr>
            <a:endParaRPr lang="en-US" sz="2000">
              <a:latin typeface="Arial" charset="0"/>
              <a:ea typeface="ＭＳ Ｐゴシック" charset="0"/>
            </a:endParaRP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 </a:t>
            </a:r>
          </a:p>
        </p:txBody>
      </p:sp>
      <p:sp>
        <p:nvSpPr>
          <p:cNvPr id="416773" name="Rectangle 5"/>
          <p:cNvSpPr>
            <a:spLocks noChangeArrowheads="1"/>
          </p:cNvSpPr>
          <p:nvPr/>
        </p:nvSpPr>
        <p:spPr bwMode="auto">
          <a:xfrm>
            <a:off x="1763688" y="3717032"/>
            <a:ext cx="6101434" cy="50405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99CC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defRPr/>
            </a:pPr>
            <a:r>
              <a:rPr lang="en-US" sz="2400" dirty="0">
                <a:latin typeface="Arial" charset="0"/>
                <a:ea typeface="ＭＳ Ｐゴシック" charset="0"/>
              </a:rPr>
              <a:t>The underscore is the anonymous variable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23528" y="4869160"/>
            <a:ext cx="8610600" cy="17281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00CC"/>
              </a:buClr>
              <a:buSzPct val="150000"/>
              <a:buFont typeface="Wingdings" pitchFamily="2" charset="2"/>
              <a:buChar char="§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6438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defRPr sz="2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6438" indent="-342900" algn="l" defTabSz="914400" rtl="0" eaLnBrk="1" latinLnBrk="0" hangingPunct="1">
              <a:spcBef>
                <a:spcPct val="20000"/>
              </a:spcBef>
              <a:buClr>
                <a:srgbClr val="008000"/>
              </a:buClr>
              <a:buSzPct val="15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4600" indent="-342900" algn="l" defTabSz="914400" rtl="0" eaLnBrk="1" latinLnBrk="0" hangingPunct="1">
              <a:spcBef>
                <a:spcPct val="20000"/>
              </a:spcBef>
              <a:buClr>
                <a:srgbClr val="006600"/>
              </a:buClr>
              <a:buSzPct val="15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Is used when you need to use a variable, but you are not interested in what Prolog instantiates it to</a:t>
            </a:r>
          </a:p>
          <a:p>
            <a:pPr>
              <a:defRPr/>
            </a:pPr>
            <a:r>
              <a:rPr lang="en-US" smtClean="0"/>
              <a:t>Each occurrence of the anonymous variable is independent, i.e. can be bound to something different </a:t>
            </a:r>
            <a:endParaRPr lang="en-US" dirty="0" smtClean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5496" y="4293096"/>
            <a:ext cx="45365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u="none" kern="1200">
                <a:solidFill>
                  <a:srgbClr val="0000E6"/>
                </a:solidFill>
                <a:latin typeface="Arial Rounded MT Bold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dirty="0" smtClean="0"/>
              <a:t>The anonymous variable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1533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Member (of a List)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One of the most basic things we would like to know is whether something is an element of a list or not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So let`s write a predicate that when given a term X and a list L, tells us whether or not X belongs to L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This predicate is usually called member/2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24780" y="4034084"/>
            <a:ext cx="7924800" cy="1172344"/>
          </a:xfrm>
          <a:prstGeom prst="rect">
            <a:avLst/>
          </a:prstGeo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00CC"/>
              </a:buClr>
              <a:buSzPct val="150000"/>
              <a:buFont typeface="Wingdings" pitchFamily="2" charset="2"/>
              <a:buChar char="§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6438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defRPr sz="2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6438" indent="-342900" algn="l" defTabSz="914400" rtl="0" eaLnBrk="1" latinLnBrk="0" hangingPunct="1">
              <a:spcBef>
                <a:spcPct val="20000"/>
              </a:spcBef>
              <a:buClr>
                <a:srgbClr val="008000"/>
              </a:buClr>
              <a:buSzPct val="15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4600" indent="-342900" algn="l" defTabSz="914400" rtl="0" eaLnBrk="1" latinLnBrk="0" hangingPunct="1">
              <a:spcBef>
                <a:spcPct val="20000"/>
              </a:spcBef>
              <a:buClr>
                <a:srgbClr val="006600"/>
              </a:buClr>
              <a:buSzPct val="15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smtClean="0"/>
              <a:t>member</a:t>
            </a:r>
            <a:r>
              <a:rPr lang="en-US" smtClean="0">
                <a:cs typeface="Arial" charset="0"/>
              </a:rPr>
              <a:t>(X,[X|T]).</a:t>
            </a:r>
          </a:p>
          <a:p>
            <a:pPr>
              <a:buFontTx/>
              <a:buNone/>
              <a:defRPr/>
            </a:pPr>
            <a:r>
              <a:rPr lang="en-US" smtClean="0">
                <a:cs typeface="Arial" charset="0"/>
              </a:rPr>
              <a:t>member(X,[H|T]):- member(X,T).</a:t>
            </a:r>
            <a:endParaRPr lang="en-US" dirty="0" smtClean="0"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1925" y="5660180"/>
            <a:ext cx="7924800" cy="673968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</a:t>
            </a:r>
            <a:endParaRPr lang="en-US" sz="2000"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14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ea typeface="+mj-ea"/>
                <a:cs typeface="+mj-cs"/>
              </a:rPr>
              <a:t>member/2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924800" cy="2286000"/>
          </a:xfr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smtClean="0">
                <a:ea typeface="+mn-ea"/>
                <a:cs typeface="+mn-cs"/>
              </a:rPr>
              <a:t>member</a:t>
            </a:r>
            <a:r>
              <a:rPr lang="en-US" sz="2400" smtClean="0">
                <a:ea typeface="+mn-ea"/>
                <a:cs typeface="Arial" charset="0"/>
              </a:rPr>
              <a:t>(X,[X|T]).</a:t>
            </a:r>
          </a:p>
          <a:p>
            <a:pPr eaLnBrk="1" hangingPunct="1">
              <a:buFontTx/>
              <a:buNone/>
              <a:defRPr/>
            </a:pPr>
            <a:r>
              <a:rPr lang="en-US" sz="2400" smtClean="0">
                <a:ea typeface="+mn-ea"/>
                <a:cs typeface="Arial" charset="0"/>
              </a:rPr>
              <a:t>member(X,[H|T]):- member(X,T).</a:t>
            </a:r>
          </a:p>
        </p:txBody>
      </p:sp>
      <p:sp>
        <p:nvSpPr>
          <p:cNvPr id="420868" name="Rectangle 4"/>
          <p:cNvSpPr>
            <a:spLocks noChangeArrowheads="1"/>
          </p:cNvSpPr>
          <p:nvPr/>
        </p:nvSpPr>
        <p:spPr bwMode="auto">
          <a:xfrm>
            <a:off x="990600" y="4267200"/>
            <a:ext cx="7924800" cy="22860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member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(yolanda,[yolanda,trudy,vincent,jules]).</a:t>
            </a:r>
          </a:p>
          <a:p>
            <a:pPr marL="342900" indent="-342900" algn="l">
              <a:buFontTx/>
              <a:buNone/>
              <a:defRPr/>
            </a:pPr>
            <a:endParaRPr lang="en-US" sz="2000"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12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ea typeface="+mj-ea"/>
                <a:cs typeface="+mj-cs"/>
              </a:rPr>
              <a:t>member/2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924800" cy="2286000"/>
          </a:xfr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smtClean="0">
                <a:ea typeface="+mn-ea"/>
                <a:cs typeface="+mn-cs"/>
              </a:rPr>
              <a:t>member</a:t>
            </a:r>
            <a:r>
              <a:rPr lang="en-US" sz="2400" smtClean="0">
                <a:ea typeface="+mn-ea"/>
                <a:cs typeface="Arial" charset="0"/>
              </a:rPr>
              <a:t>(X,[X|T]).</a:t>
            </a:r>
          </a:p>
          <a:p>
            <a:pPr eaLnBrk="1" hangingPunct="1">
              <a:buFontTx/>
              <a:buNone/>
              <a:defRPr/>
            </a:pPr>
            <a:r>
              <a:rPr lang="en-US" sz="2400" smtClean="0">
                <a:ea typeface="+mn-ea"/>
                <a:cs typeface="Arial" charset="0"/>
              </a:rPr>
              <a:t>member(X,[H|T]):- member(X,T).</a:t>
            </a:r>
          </a:p>
        </p:txBody>
      </p:sp>
      <p:sp>
        <p:nvSpPr>
          <p:cNvPr id="444420" name="Rectangle 4"/>
          <p:cNvSpPr>
            <a:spLocks noChangeArrowheads="1"/>
          </p:cNvSpPr>
          <p:nvPr/>
        </p:nvSpPr>
        <p:spPr bwMode="auto">
          <a:xfrm>
            <a:off x="990600" y="4267200"/>
            <a:ext cx="7924800" cy="22860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member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(yolanda,[yolanda,trudy,vincent,jules]).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yes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?- </a:t>
            </a:r>
          </a:p>
          <a:p>
            <a:pPr marL="342900" indent="-342900" algn="l">
              <a:buFontTx/>
              <a:buNone/>
              <a:defRPr/>
            </a:pPr>
            <a:endParaRPr lang="en-US" sz="2000"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8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ea typeface="+mj-ea"/>
                <a:cs typeface="+mj-cs"/>
              </a:rPr>
              <a:t>member/2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924800" cy="2286000"/>
          </a:xfr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smtClean="0">
                <a:ea typeface="+mn-ea"/>
                <a:cs typeface="+mn-cs"/>
              </a:rPr>
              <a:t>member</a:t>
            </a:r>
            <a:r>
              <a:rPr lang="en-US" sz="2400" smtClean="0">
                <a:ea typeface="+mn-ea"/>
                <a:cs typeface="Arial" charset="0"/>
              </a:rPr>
              <a:t>(X,[X|T]).</a:t>
            </a:r>
          </a:p>
          <a:p>
            <a:pPr eaLnBrk="1" hangingPunct="1">
              <a:buFontTx/>
              <a:buNone/>
              <a:defRPr/>
            </a:pPr>
            <a:r>
              <a:rPr lang="en-US" sz="2400" smtClean="0">
                <a:ea typeface="+mn-ea"/>
                <a:cs typeface="Arial" charset="0"/>
              </a:rPr>
              <a:t>member(X,[H|T]):- member(X,T).</a:t>
            </a:r>
          </a:p>
        </p:txBody>
      </p:sp>
      <p:sp>
        <p:nvSpPr>
          <p:cNvPr id="421892" name="Rectangle 4"/>
          <p:cNvSpPr>
            <a:spLocks noChangeArrowheads="1"/>
          </p:cNvSpPr>
          <p:nvPr/>
        </p:nvSpPr>
        <p:spPr bwMode="auto">
          <a:xfrm>
            <a:off x="990600" y="4267200"/>
            <a:ext cx="7924800" cy="22860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member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(vincent,[yolanda,trudy,vincent,jules]).</a:t>
            </a:r>
          </a:p>
          <a:p>
            <a:pPr marL="342900" indent="-342900" algn="l">
              <a:buFontTx/>
              <a:buNone/>
              <a:defRPr/>
            </a:pPr>
            <a:endParaRPr lang="en-US" sz="2000"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7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31640" y="258924"/>
            <a:ext cx="6264696" cy="770384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Recursive Definitions</a:t>
            </a:r>
          </a:p>
        </p:txBody>
      </p:sp>
      <p:sp>
        <p:nvSpPr>
          <p:cNvPr id="3706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687764" cy="13681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Prolog predicates can be defined recursively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A predicate is recursively defined if one or more rules in its definition refers to itself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7721" y="3568824"/>
            <a:ext cx="7924800" cy="2286000"/>
          </a:xfrm>
          <a:prstGeom prst="rect">
            <a:avLst/>
          </a:prstGeo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00CC"/>
              </a:buClr>
              <a:buSzPct val="150000"/>
              <a:buFont typeface="Wingdings" pitchFamily="2" charset="2"/>
              <a:buChar char="§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6438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defRPr sz="2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6438" indent="-342900" algn="l" defTabSz="914400" rtl="0" eaLnBrk="1" latinLnBrk="0" hangingPunct="1">
              <a:spcBef>
                <a:spcPct val="20000"/>
              </a:spcBef>
              <a:buClr>
                <a:srgbClr val="008000"/>
              </a:buClr>
              <a:buSzPct val="15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4600" indent="-342900" algn="l" defTabSz="914400" rtl="0" eaLnBrk="1" latinLnBrk="0" hangingPunct="1">
              <a:spcBef>
                <a:spcPct val="20000"/>
              </a:spcBef>
              <a:buClr>
                <a:srgbClr val="006600"/>
              </a:buClr>
              <a:buSzPct val="15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sz="2000" dirty="0" err="1" smtClean="0"/>
              <a:t>isDigesting</a:t>
            </a:r>
            <a:r>
              <a:rPr lang="en-US" sz="2000" dirty="0" smtClean="0">
                <a:cs typeface="Arial" charset="0"/>
              </a:rPr>
              <a:t>(X,Y):- </a:t>
            </a:r>
            <a:r>
              <a:rPr lang="en-US" sz="2000" dirty="0" err="1" smtClean="0">
                <a:cs typeface="Arial" charset="0"/>
              </a:rPr>
              <a:t>justAte</a:t>
            </a:r>
            <a:r>
              <a:rPr lang="en-US" sz="2000" dirty="0" smtClean="0">
                <a:cs typeface="Arial" charset="0"/>
              </a:rPr>
              <a:t>(X,Y).</a:t>
            </a:r>
          </a:p>
          <a:p>
            <a:pPr>
              <a:buFontTx/>
              <a:buNone/>
              <a:defRPr/>
            </a:pPr>
            <a:r>
              <a:rPr lang="en-US" sz="2000" dirty="0" err="1" smtClean="0"/>
              <a:t>isDigesting</a:t>
            </a:r>
            <a:r>
              <a:rPr lang="en-US" sz="2000" dirty="0" smtClean="0">
                <a:cs typeface="Arial" charset="0"/>
              </a:rPr>
              <a:t>(X,Y):- </a:t>
            </a:r>
            <a:r>
              <a:rPr lang="en-US" sz="2000" dirty="0" err="1" smtClean="0">
                <a:cs typeface="Arial" charset="0"/>
              </a:rPr>
              <a:t>justAte</a:t>
            </a:r>
            <a:r>
              <a:rPr lang="en-US" sz="2000" dirty="0" smtClean="0">
                <a:cs typeface="Arial" charset="0"/>
              </a:rPr>
              <a:t>(X,Z), </a:t>
            </a:r>
            <a:r>
              <a:rPr lang="en-US" sz="2000" dirty="0" err="1" smtClean="0"/>
              <a:t>isDigesting</a:t>
            </a:r>
            <a:r>
              <a:rPr lang="en-US" sz="2000" dirty="0" smtClean="0">
                <a:cs typeface="Arial" charset="0"/>
              </a:rPr>
              <a:t>(Z,Y).</a:t>
            </a:r>
          </a:p>
          <a:p>
            <a:pPr>
              <a:buFontTx/>
              <a:buNone/>
              <a:defRPr/>
            </a:pPr>
            <a:endParaRPr lang="en-US" sz="2000" dirty="0" smtClean="0">
              <a:cs typeface="Arial" charset="0"/>
            </a:endParaRPr>
          </a:p>
          <a:p>
            <a:pPr>
              <a:buFontTx/>
              <a:buNone/>
              <a:defRPr/>
            </a:pPr>
            <a:r>
              <a:rPr lang="en-US" sz="2000" dirty="0" err="1" smtClean="0">
                <a:cs typeface="Arial" charset="0"/>
              </a:rPr>
              <a:t>justAte</a:t>
            </a:r>
            <a:r>
              <a:rPr lang="en-US" sz="2000" dirty="0" smtClean="0">
                <a:cs typeface="Arial" charset="0"/>
              </a:rPr>
              <a:t>(</a:t>
            </a:r>
            <a:r>
              <a:rPr lang="en-US" sz="2000" dirty="0" err="1" smtClean="0">
                <a:cs typeface="Arial" charset="0"/>
              </a:rPr>
              <a:t>mosquito,blood</a:t>
            </a:r>
            <a:r>
              <a:rPr lang="en-US" sz="2000" dirty="0" smtClean="0">
                <a:cs typeface="Arial" charset="0"/>
              </a:rPr>
              <a:t>(john)).</a:t>
            </a:r>
          </a:p>
          <a:p>
            <a:pPr>
              <a:buFontTx/>
              <a:buNone/>
              <a:defRPr/>
            </a:pPr>
            <a:r>
              <a:rPr lang="en-US" sz="2000" dirty="0" err="1" smtClean="0">
                <a:cs typeface="Arial" charset="0"/>
              </a:rPr>
              <a:t>justAte</a:t>
            </a:r>
            <a:r>
              <a:rPr lang="en-US" sz="2000" dirty="0" smtClean="0">
                <a:cs typeface="Arial" charset="0"/>
              </a:rPr>
              <a:t>(</a:t>
            </a:r>
            <a:r>
              <a:rPr lang="en-US" sz="2000" dirty="0" err="1" smtClean="0">
                <a:cs typeface="Arial" charset="0"/>
              </a:rPr>
              <a:t>frog,mosquito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>
              <a:buFontTx/>
              <a:buNone/>
              <a:defRPr/>
            </a:pPr>
            <a:r>
              <a:rPr lang="en-US" sz="2000" dirty="0" err="1" smtClean="0">
                <a:cs typeface="Arial" charset="0"/>
              </a:rPr>
              <a:t>justAte</a:t>
            </a:r>
            <a:r>
              <a:rPr lang="en-US" sz="2000" dirty="0" smtClean="0">
                <a:cs typeface="Arial" charset="0"/>
              </a:rPr>
              <a:t>(</a:t>
            </a:r>
            <a:r>
              <a:rPr lang="en-US" sz="2000" dirty="0" err="1" smtClean="0">
                <a:cs typeface="Arial" charset="0"/>
              </a:rPr>
              <a:t>stork,frog</a:t>
            </a:r>
            <a:r>
              <a:rPr lang="en-US" sz="2000" dirty="0" smtClean="0">
                <a:cs typeface="Arial" charset="0"/>
              </a:rPr>
              <a:t>).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3568" y="5995392"/>
            <a:ext cx="7924800" cy="60196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</a:t>
            </a:r>
            <a:endParaRPr lang="en-US" sz="20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21522" y="2852936"/>
            <a:ext cx="7880999" cy="657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u="none" kern="1200">
                <a:solidFill>
                  <a:srgbClr val="0000E6"/>
                </a:solidFill>
                <a:latin typeface="Arial Rounded MT Bold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dirty="0" smtClean="0"/>
              <a:t>Example 1: Eating</a:t>
            </a:r>
          </a:p>
        </p:txBody>
      </p:sp>
    </p:spTree>
    <p:extLst>
      <p:ext uri="{BB962C8B-B14F-4D97-AF65-F5344CB8AC3E}">
        <p14:creationId xmlns:p14="http://schemas.microsoft.com/office/powerpoint/2010/main" val="387694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ea typeface="+mj-ea"/>
                <a:cs typeface="+mj-cs"/>
              </a:rPr>
              <a:t>member/2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924800" cy="2286000"/>
          </a:xfr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smtClean="0">
                <a:ea typeface="+mn-ea"/>
                <a:cs typeface="+mn-cs"/>
              </a:rPr>
              <a:t>member</a:t>
            </a:r>
            <a:r>
              <a:rPr lang="en-US" sz="2400" smtClean="0">
                <a:ea typeface="+mn-ea"/>
                <a:cs typeface="Arial" charset="0"/>
              </a:rPr>
              <a:t>(X,[X|T]).</a:t>
            </a:r>
          </a:p>
          <a:p>
            <a:pPr eaLnBrk="1" hangingPunct="1">
              <a:buFontTx/>
              <a:buNone/>
              <a:defRPr/>
            </a:pPr>
            <a:r>
              <a:rPr lang="en-US" sz="2400" smtClean="0">
                <a:ea typeface="+mn-ea"/>
                <a:cs typeface="Arial" charset="0"/>
              </a:rPr>
              <a:t>member(X,[H|T]):- member(X,T).</a:t>
            </a:r>
          </a:p>
        </p:txBody>
      </p:sp>
      <p:sp>
        <p:nvSpPr>
          <p:cNvPr id="445444" name="Rectangle 4"/>
          <p:cNvSpPr>
            <a:spLocks noChangeArrowheads="1"/>
          </p:cNvSpPr>
          <p:nvPr/>
        </p:nvSpPr>
        <p:spPr bwMode="auto">
          <a:xfrm>
            <a:off x="990600" y="4267200"/>
            <a:ext cx="7924800" cy="22860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member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(vincent,[yolanda,trudy,vincent,jules]).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yes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?- </a:t>
            </a:r>
          </a:p>
          <a:p>
            <a:pPr marL="342900" indent="-342900" algn="l">
              <a:buFontTx/>
              <a:buNone/>
              <a:defRPr/>
            </a:pPr>
            <a:endParaRPr lang="en-US" sz="2000"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1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ea typeface="+mj-ea"/>
                <a:cs typeface="+mj-cs"/>
              </a:rPr>
              <a:t>member/2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924800" cy="2286000"/>
          </a:xfr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smtClean="0">
                <a:ea typeface="+mn-ea"/>
                <a:cs typeface="+mn-cs"/>
              </a:rPr>
              <a:t>member</a:t>
            </a:r>
            <a:r>
              <a:rPr lang="en-US" sz="2400" smtClean="0">
                <a:ea typeface="+mn-ea"/>
                <a:cs typeface="Arial" charset="0"/>
              </a:rPr>
              <a:t>(X,[X|T]).</a:t>
            </a:r>
          </a:p>
          <a:p>
            <a:pPr eaLnBrk="1" hangingPunct="1">
              <a:buFontTx/>
              <a:buNone/>
              <a:defRPr/>
            </a:pPr>
            <a:r>
              <a:rPr lang="en-US" sz="2400" smtClean="0">
                <a:ea typeface="+mn-ea"/>
                <a:cs typeface="Arial" charset="0"/>
              </a:rPr>
              <a:t>member(X,[H|T]):- member(X,T).</a:t>
            </a:r>
          </a:p>
        </p:txBody>
      </p:sp>
      <p:sp>
        <p:nvSpPr>
          <p:cNvPr id="422916" name="Rectangle 4"/>
          <p:cNvSpPr>
            <a:spLocks noChangeArrowheads="1"/>
          </p:cNvSpPr>
          <p:nvPr/>
        </p:nvSpPr>
        <p:spPr bwMode="auto">
          <a:xfrm>
            <a:off x="990600" y="4267200"/>
            <a:ext cx="7924800" cy="22860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member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(zed,[yolanda,trudy,vincent,jules]).</a:t>
            </a:r>
          </a:p>
          <a:p>
            <a:pPr marL="342900" indent="-342900" algn="l">
              <a:buFontTx/>
              <a:buNone/>
              <a:defRPr/>
            </a:pPr>
            <a:endParaRPr lang="en-US" sz="2000"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62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ea typeface="+mj-ea"/>
                <a:cs typeface="+mj-cs"/>
              </a:rPr>
              <a:t>member/2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924800" cy="2286000"/>
          </a:xfr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smtClean="0">
                <a:ea typeface="+mn-ea"/>
                <a:cs typeface="+mn-cs"/>
              </a:rPr>
              <a:t>member</a:t>
            </a:r>
            <a:r>
              <a:rPr lang="en-US" sz="2400" smtClean="0">
                <a:ea typeface="+mn-ea"/>
                <a:cs typeface="Arial" charset="0"/>
              </a:rPr>
              <a:t>(X,[X|T]).</a:t>
            </a:r>
          </a:p>
          <a:p>
            <a:pPr eaLnBrk="1" hangingPunct="1">
              <a:buFontTx/>
              <a:buNone/>
              <a:defRPr/>
            </a:pPr>
            <a:r>
              <a:rPr lang="en-US" sz="2400" smtClean="0">
                <a:ea typeface="+mn-ea"/>
                <a:cs typeface="Arial" charset="0"/>
              </a:rPr>
              <a:t>member(X,[H|T]):- member(X,T).</a:t>
            </a:r>
          </a:p>
        </p:txBody>
      </p:sp>
      <p:sp>
        <p:nvSpPr>
          <p:cNvPr id="446468" name="Rectangle 4"/>
          <p:cNvSpPr>
            <a:spLocks noChangeArrowheads="1"/>
          </p:cNvSpPr>
          <p:nvPr/>
        </p:nvSpPr>
        <p:spPr bwMode="auto">
          <a:xfrm>
            <a:off x="990600" y="4267200"/>
            <a:ext cx="7924800" cy="22860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member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(zed,[yolanda,trudy,vincent,jules]).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no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?-</a:t>
            </a:r>
          </a:p>
          <a:p>
            <a:pPr marL="342900" indent="-342900" algn="l">
              <a:buFontTx/>
              <a:buNone/>
              <a:defRPr/>
            </a:pPr>
            <a:endParaRPr lang="en-US" sz="2000"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01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ea typeface="+mj-ea"/>
                <a:cs typeface="+mj-cs"/>
              </a:rPr>
              <a:t>member/2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924800" cy="2286000"/>
          </a:xfr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smtClean="0">
                <a:ea typeface="+mn-ea"/>
                <a:cs typeface="+mn-cs"/>
              </a:rPr>
              <a:t>member</a:t>
            </a:r>
            <a:r>
              <a:rPr lang="en-US" sz="2400" smtClean="0">
                <a:ea typeface="+mn-ea"/>
                <a:cs typeface="Arial" charset="0"/>
              </a:rPr>
              <a:t>(X,[X|T]).</a:t>
            </a:r>
          </a:p>
          <a:p>
            <a:pPr eaLnBrk="1" hangingPunct="1">
              <a:buFontTx/>
              <a:buNone/>
              <a:defRPr/>
            </a:pPr>
            <a:r>
              <a:rPr lang="en-US" sz="2400" smtClean="0">
                <a:ea typeface="+mn-ea"/>
                <a:cs typeface="Arial" charset="0"/>
              </a:rPr>
              <a:t>member(X,[H|T]):- member(X,T).</a:t>
            </a:r>
          </a:p>
        </p:txBody>
      </p:sp>
      <p:sp>
        <p:nvSpPr>
          <p:cNvPr id="423940" name="Rectangle 4"/>
          <p:cNvSpPr>
            <a:spLocks noChangeArrowheads="1"/>
          </p:cNvSpPr>
          <p:nvPr/>
        </p:nvSpPr>
        <p:spPr bwMode="auto">
          <a:xfrm>
            <a:off x="990600" y="4267200"/>
            <a:ext cx="7924800" cy="22860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member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(X,[yolanda,trudy,vincent,jules]).</a:t>
            </a:r>
          </a:p>
          <a:p>
            <a:pPr marL="342900" indent="-342900" algn="l">
              <a:buFontTx/>
              <a:buNone/>
              <a:defRPr/>
            </a:pPr>
            <a:endParaRPr lang="en-US" sz="2000"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69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ea typeface="+mj-ea"/>
                <a:cs typeface="+mj-cs"/>
              </a:rPr>
              <a:t>member/2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72816"/>
            <a:ext cx="7924800" cy="2286000"/>
          </a:xfr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smtClean="0">
                <a:ea typeface="+mn-ea"/>
                <a:cs typeface="+mn-cs"/>
              </a:rPr>
              <a:t>member</a:t>
            </a:r>
            <a:r>
              <a:rPr lang="en-US" sz="2400" smtClean="0">
                <a:ea typeface="+mn-ea"/>
                <a:cs typeface="Arial" charset="0"/>
              </a:rPr>
              <a:t>(X,[X|T]).</a:t>
            </a:r>
          </a:p>
          <a:p>
            <a:pPr eaLnBrk="1" hangingPunct="1">
              <a:buFontTx/>
              <a:buNone/>
              <a:defRPr/>
            </a:pPr>
            <a:r>
              <a:rPr lang="en-US" sz="2400" smtClean="0">
                <a:ea typeface="+mn-ea"/>
                <a:cs typeface="Arial" charset="0"/>
              </a:rPr>
              <a:t>member(X,[H|T]):- member(X,T).</a:t>
            </a:r>
          </a:p>
        </p:txBody>
      </p:sp>
      <p:sp>
        <p:nvSpPr>
          <p:cNvPr id="424964" name="Rectangle 4"/>
          <p:cNvSpPr>
            <a:spLocks noChangeArrowheads="1"/>
          </p:cNvSpPr>
          <p:nvPr/>
        </p:nvSpPr>
        <p:spPr bwMode="auto">
          <a:xfrm>
            <a:off x="990600" y="4267200"/>
            <a:ext cx="7924800" cy="22860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?- member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(X,[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yolanda,trudy,vincent,jules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]).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X = 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yolanda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;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X = 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trudy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;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X = 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vincent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;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X = 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jules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;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56606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ea typeface="+mj-ea"/>
                <a:cs typeface="+mj-cs"/>
              </a:rPr>
              <a:t>Rewriting member/2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336" y="1916832"/>
            <a:ext cx="7924800" cy="1100336"/>
          </a:xfrm>
          <a:solidFill>
            <a:srgbClr val="FFC000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member</a:t>
            </a:r>
            <a:r>
              <a:rPr lang="en-US" sz="2400" dirty="0" smtClean="0">
                <a:ea typeface="+mn-ea"/>
                <a:cs typeface="Arial" charset="0"/>
              </a:rPr>
              <a:t>(X,[X|_]).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>
                <a:ea typeface="+mn-ea"/>
                <a:cs typeface="Arial" charset="0"/>
              </a:rPr>
              <a:t>member(X,[_|T]):- member(X,T).</a:t>
            </a:r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>
          <a:xfrm>
            <a:off x="700336" y="4293096"/>
            <a:ext cx="7924800" cy="1080120"/>
          </a:xfrm>
          <a:prstGeom prst="rect">
            <a:avLst/>
          </a:prstGeo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00CC"/>
              </a:buClr>
              <a:buSzPct val="150000"/>
              <a:buFont typeface="Wingdings" pitchFamily="2" charset="2"/>
              <a:buChar char="§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6438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defRPr sz="2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6438" indent="-342900" algn="l" defTabSz="914400" rtl="0" eaLnBrk="1" latinLnBrk="0" hangingPunct="1">
              <a:spcBef>
                <a:spcPct val="20000"/>
              </a:spcBef>
              <a:buClr>
                <a:srgbClr val="008000"/>
              </a:buClr>
              <a:buSzPct val="15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4600" indent="-342900" algn="l" defTabSz="914400" rtl="0" eaLnBrk="1" latinLnBrk="0" hangingPunct="1">
              <a:spcBef>
                <a:spcPct val="20000"/>
              </a:spcBef>
              <a:buClr>
                <a:srgbClr val="006600"/>
              </a:buClr>
              <a:buSzPct val="15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2400" smtClean="0">
                <a:ea typeface="+mn-ea"/>
                <a:cs typeface="+mn-cs"/>
              </a:rPr>
              <a:t>member</a:t>
            </a:r>
            <a:r>
              <a:rPr lang="en-US" sz="2400" smtClean="0">
                <a:ea typeface="+mn-ea"/>
                <a:cs typeface="Arial" charset="0"/>
              </a:rPr>
              <a:t>(X,[X|T]).</a:t>
            </a:r>
          </a:p>
          <a:p>
            <a:pPr eaLnBrk="1" hangingPunct="1">
              <a:buFontTx/>
              <a:buNone/>
              <a:defRPr/>
            </a:pPr>
            <a:r>
              <a:rPr lang="en-US" sz="2400" smtClean="0">
                <a:ea typeface="+mn-ea"/>
                <a:cs typeface="Arial" charset="0"/>
              </a:rPr>
              <a:t>member(X,[H|T]):- member(X,T).</a:t>
            </a:r>
          </a:p>
        </p:txBody>
      </p:sp>
    </p:spTree>
    <p:extLst>
      <p:ext uri="{BB962C8B-B14F-4D97-AF65-F5344CB8AC3E}">
        <p14:creationId xmlns:p14="http://schemas.microsoft.com/office/powerpoint/2010/main" val="354114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Recursing down lists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The member/2 predicate works by recursively working its way down a list</a:t>
            </a:r>
          </a:p>
          <a:p>
            <a:pPr lvl="1" eaLnBrk="1" hangingPunct="1">
              <a:defRPr/>
            </a:pPr>
            <a:r>
              <a:rPr lang="en-US" smtClean="0">
                <a:ea typeface="+mn-ea"/>
              </a:rPr>
              <a:t>doing something to the head, and then</a:t>
            </a:r>
          </a:p>
          <a:p>
            <a:pPr lvl="1" eaLnBrk="1" hangingPunct="1">
              <a:defRPr/>
            </a:pPr>
            <a:r>
              <a:rPr lang="en-US" smtClean="0">
                <a:ea typeface="+mn-ea"/>
              </a:rPr>
              <a:t>recursively doing the same thing to the tail</a:t>
            </a:r>
          </a:p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This technique is very common in Prolog and therefore very important that you master it</a:t>
            </a:r>
          </a:p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So let`s look at another example! </a:t>
            </a:r>
          </a:p>
        </p:txBody>
      </p:sp>
    </p:spTree>
    <p:extLst>
      <p:ext uri="{BB962C8B-B14F-4D97-AF65-F5344CB8AC3E}">
        <p14:creationId xmlns:p14="http://schemas.microsoft.com/office/powerpoint/2010/main" val="80252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Example: a2b/2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76400"/>
            <a:ext cx="8223448" cy="1968624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The predicate a2b/2 takes two lists as arguments and succeeds 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if the first argument is a list of as, and 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the second argument is a list of </a:t>
            </a:r>
            <a:r>
              <a:rPr lang="en-US" dirty="0" err="1" smtClean="0">
                <a:ea typeface="+mn-ea"/>
              </a:rPr>
              <a:t>bs</a:t>
            </a:r>
            <a:r>
              <a:rPr lang="en-US" dirty="0" smtClean="0">
                <a:ea typeface="+mn-ea"/>
              </a:rPr>
              <a:t> of exactly the same length</a:t>
            </a:r>
          </a:p>
        </p:txBody>
      </p:sp>
      <p:sp>
        <p:nvSpPr>
          <p:cNvPr id="428036" name="Rectangle 4"/>
          <p:cNvSpPr>
            <a:spLocks noChangeArrowheads="1"/>
          </p:cNvSpPr>
          <p:nvPr/>
        </p:nvSpPr>
        <p:spPr bwMode="auto">
          <a:xfrm>
            <a:off x="670182" y="3861048"/>
            <a:ext cx="7924800" cy="22860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?- a2b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([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a,a,a,a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],[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b,b,b,b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]). 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yes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?- a2b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([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a,a,a,a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],[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b,b,b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]). 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no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?- a2b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([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a,c,a,a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],[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b,b,b,t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]). 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01715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Defining a2b/2: step 1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343400"/>
            <a:ext cx="76962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Often the best away to solve such problems is to think about the simplest possible case</a:t>
            </a:r>
          </a:p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Here it means: the empty list</a:t>
            </a:r>
          </a:p>
        </p:txBody>
      </p:sp>
      <p:sp>
        <p:nvSpPr>
          <p:cNvPr id="429060" name="Rectangle 4"/>
          <p:cNvSpPr>
            <a:spLocks noChangeArrowheads="1"/>
          </p:cNvSpPr>
          <p:nvPr/>
        </p:nvSpPr>
        <p:spPr bwMode="auto">
          <a:xfrm>
            <a:off x="990600" y="1752600"/>
            <a:ext cx="7924800" cy="2286000"/>
          </a:xfrm>
          <a:prstGeom prst="rect">
            <a:avLst/>
          </a:prstGeom>
          <a:solidFill>
            <a:srgbClr val="DDDDDD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>
                <a:latin typeface="Arial" charset="0"/>
                <a:ea typeface="ＭＳ Ｐゴシック" charset="0"/>
              </a:rPr>
              <a:t>a2b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([],[]).</a:t>
            </a:r>
          </a:p>
        </p:txBody>
      </p:sp>
    </p:spTree>
    <p:extLst>
      <p:ext uri="{BB962C8B-B14F-4D97-AF65-F5344CB8AC3E}">
        <p14:creationId xmlns:p14="http://schemas.microsoft.com/office/powerpoint/2010/main" val="343629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Defining a2b/2: step 2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343400"/>
            <a:ext cx="76962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Now think recursively!</a:t>
            </a:r>
          </a:p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When should a2b/2 decide that two non-empty lists are a list of as and a list of bs of exactly the same length?</a:t>
            </a:r>
          </a:p>
        </p:txBody>
      </p:sp>
      <p:sp>
        <p:nvSpPr>
          <p:cNvPr id="430084" name="Rectangle 4"/>
          <p:cNvSpPr>
            <a:spLocks noChangeArrowheads="1"/>
          </p:cNvSpPr>
          <p:nvPr/>
        </p:nvSpPr>
        <p:spPr bwMode="auto">
          <a:xfrm>
            <a:off x="990600" y="1752600"/>
            <a:ext cx="7924800" cy="2286000"/>
          </a:xfrm>
          <a:prstGeom prst="rect">
            <a:avLst/>
          </a:prstGeom>
          <a:solidFill>
            <a:srgbClr val="DDDDDD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>
                <a:latin typeface="Arial" charset="0"/>
                <a:ea typeface="ＭＳ Ｐゴシック" charset="0"/>
              </a:rPr>
              <a:t>a2b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([],[]).</a:t>
            </a:r>
          </a:p>
          <a:p>
            <a:pPr marL="342900" indent="-342900" algn="l">
              <a:buFontTx/>
              <a:buNone/>
              <a:defRPr/>
            </a:pPr>
            <a:r>
              <a:rPr lang="en-US">
                <a:latin typeface="Arial" charset="0"/>
                <a:ea typeface="ＭＳ Ｐゴシック" charset="0"/>
                <a:cs typeface="Arial" charset="0"/>
              </a:rPr>
              <a:t>a2b([a|L1],[b|L2]):- a2b(L1,L2).</a:t>
            </a:r>
          </a:p>
        </p:txBody>
      </p:sp>
    </p:spTree>
    <p:extLst>
      <p:ext uri="{BB962C8B-B14F-4D97-AF65-F5344CB8AC3E}">
        <p14:creationId xmlns:p14="http://schemas.microsoft.com/office/powerpoint/2010/main" val="219440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Picture of the situation</a:t>
            </a:r>
          </a:p>
        </p:txBody>
      </p:sp>
      <p:sp>
        <p:nvSpPr>
          <p:cNvPr id="401411" name="Line 1027"/>
          <p:cNvSpPr>
            <a:spLocks noChangeShapeType="1"/>
          </p:cNvSpPr>
          <p:nvPr/>
        </p:nvSpPr>
        <p:spPr bwMode="auto">
          <a:xfrm flipV="1">
            <a:off x="2286000" y="2667000"/>
            <a:ext cx="2286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Lucida Console" charset="0"/>
              <a:ea typeface="ＭＳ Ｐゴシック" charset="0"/>
            </a:endParaRPr>
          </a:p>
        </p:txBody>
      </p:sp>
      <p:sp>
        <p:nvSpPr>
          <p:cNvPr id="401412" name="Text Box 1028"/>
          <p:cNvSpPr txBox="1">
            <a:spLocks noChangeArrowheads="1"/>
          </p:cNvSpPr>
          <p:nvPr/>
        </p:nvSpPr>
        <p:spPr bwMode="auto">
          <a:xfrm>
            <a:off x="1797050" y="2638425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>
                <a:latin typeface="Lucida Console" charset="0"/>
                <a:ea typeface="ＭＳ Ｐゴシック" charset="0"/>
              </a:rPr>
              <a:t>X</a:t>
            </a:r>
          </a:p>
        </p:txBody>
      </p:sp>
      <p:sp>
        <p:nvSpPr>
          <p:cNvPr id="401413" name="Text Box 1029"/>
          <p:cNvSpPr txBox="1">
            <a:spLocks noChangeArrowheads="1"/>
          </p:cNvSpPr>
          <p:nvPr/>
        </p:nvSpPr>
        <p:spPr bwMode="auto">
          <a:xfrm>
            <a:off x="4432300" y="266700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>
                <a:latin typeface="Lucida Console" charset="0"/>
                <a:ea typeface="ＭＳ Ｐゴシック" charset="0"/>
              </a:rPr>
              <a:t>Y</a:t>
            </a:r>
          </a:p>
        </p:txBody>
      </p:sp>
      <p:sp>
        <p:nvSpPr>
          <p:cNvPr id="401414" name="Text Box 1030"/>
          <p:cNvSpPr txBox="1">
            <a:spLocks noChangeArrowheads="1"/>
          </p:cNvSpPr>
          <p:nvPr/>
        </p:nvSpPr>
        <p:spPr bwMode="auto">
          <a:xfrm>
            <a:off x="2489200" y="2057400"/>
            <a:ext cx="147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>
                <a:latin typeface="Lucida Console" charset="0"/>
                <a:ea typeface="ＭＳ Ｐゴシック" charset="0"/>
              </a:rPr>
              <a:t>justAte</a:t>
            </a:r>
          </a:p>
        </p:txBody>
      </p:sp>
      <p:sp>
        <p:nvSpPr>
          <p:cNvPr id="401415" name="Text Box 1031"/>
          <p:cNvSpPr txBox="1">
            <a:spLocks noChangeArrowheads="1"/>
          </p:cNvSpPr>
          <p:nvPr/>
        </p:nvSpPr>
        <p:spPr bwMode="auto">
          <a:xfrm>
            <a:off x="2286000" y="32766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>
                <a:latin typeface="Lucida Console" charset="0"/>
                <a:ea typeface="ＭＳ Ｐゴシック" charset="0"/>
              </a:rPr>
              <a:t>isDigesting</a:t>
            </a:r>
          </a:p>
        </p:txBody>
      </p:sp>
      <p:sp>
        <p:nvSpPr>
          <p:cNvPr id="401416" name="Line 1032"/>
          <p:cNvSpPr>
            <a:spLocks noChangeShapeType="1"/>
          </p:cNvSpPr>
          <p:nvPr/>
        </p:nvSpPr>
        <p:spPr bwMode="auto">
          <a:xfrm flipV="1">
            <a:off x="2286000" y="3200400"/>
            <a:ext cx="2286000" cy="0"/>
          </a:xfrm>
          <a:prstGeom prst="line">
            <a:avLst/>
          </a:prstGeom>
          <a:noFill/>
          <a:ln w="25400">
            <a:solidFill>
              <a:schemeClr val="folHlink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Lucida Console" charset="0"/>
              <a:ea typeface="ＭＳ Ｐゴシック" charset="0"/>
            </a:endParaRPr>
          </a:p>
        </p:txBody>
      </p:sp>
      <p:sp>
        <p:nvSpPr>
          <p:cNvPr id="401417" name="Line 1033"/>
          <p:cNvSpPr>
            <a:spLocks noChangeShapeType="1"/>
          </p:cNvSpPr>
          <p:nvPr/>
        </p:nvSpPr>
        <p:spPr bwMode="auto">
          <a:xfrm flipV="1">
            <a:off x="2317750" y="5334000"/>
            <a:ext cx="194945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Lucida Console" charset="0"/>
              <a:ea typeface="ＭＳ Ｐゴシック" charset="0"/>
            </a:endParaRPr>
          </a:p>
        </p:txBody>
      </p:sp>
      <p:sp>
        <p:nvSpPr>
          <p:cNvPr id="401418" name="Text Box 1034"/>
          <p:cNvSpPr txBox="1">
            <a:spLocks noChangeArrowheads="1"/>
          </p:cNvSpPr>
          <p:nvPr/>
        </p:nvSpPr>
        <p:spPr bwMode="auto">
          <a:xfrm>
            <a:off x="1828800" y="5305425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>
                <a:latin typeface="Lucida Console" charset="0"/>
                <a:ea typeface="ＭＳ Ｐゴシック" charset="0"/>
              </a:rPr>
              <a:t>X</a:t>
            </a:r>
          </a:p>
        </p:txBody>
      </p:sp>
      <p:sp>
        <p:nvSpPr>
          <p:cNvPr id="401419" name="Text Box 1035"/>
          <p:cNvSpPr txBox="1">
            <a:spLocks noChangeArrowheads="1"/>
          </p:cNvSpPr>
          <p:nvPr/>
        </p:nvSpPr>
        <p:spPr bwMode="auto">
          <a:xfrm>
            <a:off x="4279900" y="533400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>
                <a:latin typeface="Lucida Console" charset="0"/>
                <a:ea typeface="ＭＳ Ｐゴシック" charset="0"/>
              </a:rPr>
              <a:t>Z</a:t>
            </a:r>
          </a:p>
        </p:txBody>
      </p:sp>
      <p:sp>
        <p:nvSpPr>
          <p:cNvPr id="401420" name="Text Box 1036"/>
          <p:cNvSpPr txBox="1">
            <a:spLocks noChangeArrowheads="1"/>
          </p:cNvSpPr>
          <p:nvPr/>
        </p:nvSpPr>
        <p:spPr bwMode="auto">
          <a:xfrm>
            <a:off x="2241550" y="4724400"/>
            <a:ext cx="147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>
                <a:latin typeface="Lucida Console" charset="0"/>
                <a:ea typeface="ＭＳ Ｐゴシック" charset="0"/>
              </a:rPr>
              <a:t>justAte</a:t>
            </a:r>
          </a:p>
        </p:txBody>
      </p:sp>
      <p:sp>
        <p:nvSpPr>
          <p:cNvPr id="401421" name="Text Box 1037"/>
          <p:cNvSpPr txBox="1">
            <a:spLocks noChangeArrowheads="1"/>
          </p:cNvSpPr>
          <p:nvPr/>
        </p:nvSpPr>
        <p:spPr bwMode="auto">
          <a:xfrm>
            <a:off x="3505200" y="59436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>
                <a:latin typeface="Lucida Console" charset="0"/>
                <a:ea typeface="ＭＳ Ｐゴシック" charset="0"/>
              </a:rPr>
              <a:t>isDigesting</a:t>
            </a:r>
          </a:p>
        </p:txBody>
      </p:sp>
      <p:sp>
        <p:nvSpPr>
          <p:cNvPr id="401422" name="Line 1038"/>
          <p:cNvSpPr>
            <a:spLocks noChangeShapeType="1"/>
          </p:cNvSpPr>
          <p:nvPr/>
        </p:nvSpPr>
        <p:spPr bwMode="auto">
          <a:xfrm flipV="1">
            <a:off x="2317750" y="5791200"/>
            <a:ext cx="4768850" cy="0"/>
          </a:xfrm>
          <a:prstGeom prst="line">
            <a:avLst/>
          </a:prstGeom>
          <a:noFill/>
          <a:ln w="25400">
            <a:solidFill>
              <a:schemeClr val="folHlink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Lucida Console" charset="0"/>
              <a:ea typeface="ＭＳ Ｐゴシック" charset="0"/>
            </a:endParaRPr>
          </a:p>
        </p:txBody>
      </p:sp>
      <p:sp>
        <p:nvSpPr>
          <p:cNvPr id="401423" name="Text Box 1039"/>
          <p:cNvSpPr txBox="1">
            <a:spLocks noChangeArrowheads="1"/>
          </p:cNvSpPr>
          <p:nvPr/>
        </p:nvSpPr>
        <p:spPr bwMode="auto">
          <a:xfrm>
            <a:off x="7099300" y="533400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>
                <a:latin typeface="Lucida Console" charset="0"/>
                <a:ea typeface="ＭＳ Ｐゴシック" charset="0"/>
              </a:rPr>
              <a:t>Y</a:t>
            </a:r>
          </a:p>
        </p:txBody>
      </p:sp>
      <p:sp>
        <p:nvSpPr>
          <p:cNvPr id="401424" name="Line 1040"/>
          <p:cNvSpPr>
            <a:spLocks noChangeShapeType="1"/>
          </p:cNvSpPr>
          <p:nvPr/>
        </p:nvSpPr>
        <p:spPr bwMode="auto">
          <a:xfrm flipV="1">
            <a:off x="4648200" y="5334000"/>
            <a:ext cx="24384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Lucida Console" charset="0"/>
              <a:ea typeface="ＭＳ Ｐゴシック" charset="0"/>
            </a:endParaRPr>
          </a:p>
        </p:txBody>
      </p:sp>
      <p:sp>
        <p:nvSpPr>
          <p:cNvPr id="401425" name="Text Box 1041"/>
          <p:cNvSpPr txBox="1">
            <a:spLocks noChangeArrowheads="1"/>
          </p:cNvSpPr>
          <p:nvPr/>
        </p:nvSpPr>
        <p:spPr bwMode="auto">
          <a:xfrm>
            <a:off x="4800600" y="47244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>
                <a:latin typeface="Lucida Console" charset="0"/>
                <a:ea typeface="ＭＳ Ｐゴシック" charset="0"/>
              </a:rPr>
              <a:t>isDigesting</a:t>
            </a:r>
          </a:p>
        </p:txBody>
      </p:sp>
    </p:spTree>
    <p:extLst>
      <p:ext uri="{BB962C8B-B14F-4D97-AF65-F5344CB8AC3E}">
        <p14:creationId xmlns:p14="http://schemas.microsoft.com/office/powerpoint/2010/main" val="374246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Testing a2b/2</a:t>
            </a:r>
          </a:p>
        </p:txBody>
      </p:sp>
      <p:sp>
        <p:nvSpPr>
          <p:cNvPr id="431108" name="Rectangle 4"/>
          <p:cNvSpPr>
            <a:spLocks noChangeArrowheads="1"/>
          </p:cNvSpPr>
          <p:nvPr/>
        </p:nvSpPr>
        <p:spPr bwMode="auto">
          <a:xfrm>
            <a:off x="990600" y="1752600"/>
            <a:ext cx="7924800" cy="2286000"/>
          </a:xfrm>
          <a:prstGeom prst="rect">
            <a:avLst/>
          </a:prstGeom>
          <a:solidFill>
            <a:srgbClr val="DDDDDD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a2b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( [ ] ,[ ] ).</a:t>
            </a:r>
            <a:endParaRPr lang="en-US" dirty="0">
              <a:latin typeface="Arial" charset="0"/>
              <a:ea typeface="ＭＳ Ｐゴシック" charset="0"/>
              <a:cs typeface="Arial" charset="0"/>
            </a:endParaRPr>
          </a:p>
          <a:p>
            <a:pPr marL="342900" indent="-342900" algn="l">
              <a:buFontTx/>
              <a:buNone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a2b([a|L1],[b|L2]):- a2b(L1,L2).</a:t>
            </a:r>
          </a:p>
        </p:txBody>
      </p:sp>
      <p:sp>
        <p:nvSpPr>
          <p:cNvPr id="431110" name="Rectangle 6"/>
          <p:cNvSpPr>
            <a:spLocks noChangeArrowheads="1"/>
          </p:cNvSpPr>
          <p:nvPr/>
        </p:nvSpPr>
        <p:spPr bwMode="auto">
          <a:xfrm>
            <a:off x="990600" y="4267200"/>
            <a:ext cx="7924800" cy="22860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a2b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([a,a,a],[b,b,b]). 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yes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?-</a:t>
            </a:r>
          </a:p>
        </p:txBody>
      </p:sp>
    </p:spTree>
    <p:extLst>
      <p:ext uri="{BB962C8B-B14F-4D97-AF65-F5344CB8AC3E}">
        <p14:creationId xmlns:p14="http://schemas.microsoft.com/office/powerpoint/2010/main" val="385699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Testing a2b/2</a:t>
            </a:r>
          </a:p>
        </p:txBody>
      </p:sp>
      <p:sp>
        <p:nvSpPr>
          <p:cNvPr id="432131" name="Rectangle 3"/>
          <p:cNvSpPr>
            <a:spLocks noChangeArrowheads="1"/>
          </p:cNvSpPr>
          <p:nvPr/>
        </p:nvSpPr>
        <p:spPr bwMode="auto">
          <a:xfrm>
            <a:off x="990600" y="1752600"/>
            <a:ext cx="7924800" cy="2286000"/>
          </a:xfrm>
          <a:prstGeom prst="rect">
            <a:avLst/>
          </a:prstGeom>
          <a:solidFill>
            <a:srgbClr val="DDDDDD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a2b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( [ ] ,[ ] ).</a:t>
            </a:r>
            <a:endParaRPr lang="en-US" dirty="0">
              <a:latin typeface="Arial" charset="0"/>
              <a:ea typeface="ＭＳ Ｐゴシック" charset="0"/>
              <a:cs typeface="Arial" charset="0"/>
            </a:endParaRPr>
          </a:p>
          <a:p>
            <a:pPr marL="342900" indent="-342900" algn="l">
              <a:buFontTx/>
              <a:buNone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a2b([a|L1],[b|L2]):- a2b(L1,L2).</a:t>
            </a:r>
          </a:p>
        </p:txBody>
      </p:sp>
      <p:sp>
        <p:nvSpPr>
          <p:cNvPr id="432132" name="Rectangle 4"/>
          <p:cNvSpPr>
            <a:spLocks noChangeArrowheads="1"/>
          </p:cNvSpPr>
          <p:nvPr/>
        </p:nvSpPr>
        <p:spPr bwMode="auto">
          <a:xfrm>
            <a:off x="990600" y="4267200"/>
            <a:ext cx="7924800" cy="22860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a2b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([a,a,a,a],[b,b,b]). 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no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?-</a:t>
            </a:r>
          </a:p>
        </p:txBody>
      </p:sp>
    </p:spTree>
    <p:extLst>
      <p:ext uri="{BB962C8B-B14F-4D97-AF65-F5344CB8AC3E}">
        <p14:creationId xmlns:p14="http://schemas.microsoft.com/office/powerpoint/2010/main" val="338327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Testing a2b/2</a:t>
            </a:r>
          </a:p>
        </p:txBody>
      </p:sp>
      <p:sp>
        <p:nvSpPr>
          <p:cNvPr id="433155" name="Rectangle 3"/>
          <p:cNvSpPr>
            <a:spLocks noChangeArrowheads="1"/>
          </p:cNvSpPr>
          <p:nvPr/>
        </p:nvSpPr>
        <p:spPr bwMode="auto">
          <a:xfrm>
            <a:off x="990600" y="1752600"/>
            <a:ext cx="7924800" cy="2286000"/>
          </a:xfrm>
          <a:prstGeom prst="rect">
            <a:avLst/>
          </a:prstGeom>
          <a:solidFill>
            <a:srgbClr val="DDDDDD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a2b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( [ ] , [ ] ).</a:t>
            </a:r>
            <a:endParaRPr lang="en-US" dirty="0">
              <a:latin typeface="Arial" charset="0"/>
              <a:ea typeface="ＭＳ Ｐゴシック" charset="0"/>
              <a:cs typeface="Arial" charset="0"/>
            </a:endParaRPr>
          </a:p>
          <a:p>
            <a:pPr marL="342900" indent="-342900" algn="l">
              <a:buFontTx/>
              <a:buNone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a2b([a|L1],[b|L2]):- a2b(L1,L2).</a:t>
            </a:r>
          </a:p>
        </p:txBody>
      </p:sp>
      <p:sp>
        <p:nvSpPr>
          <p:cNvPr id="433156" name="Rectangle 4"/>
          <p:cNvSpPr>
            <a:spLocks noChangeArrowheads="1"/>
          </p:cNvSpPr>
          <p:nvPr/>
        </p:nvSpPr>
        <p:spPr bwMode="auto">
          <a:xfrm>
            <a:off x="990600" y="4267200"/>
            <a:ext cx="7924800" cy="22860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a2b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([a,t,a,a],[b,b,b,c]). 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no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?-</a:t>
            </a:r>
          </a:p>
        </p:txBody>
      </p:sp>
    </p:spTree>
    <p:extLst>
      <p:ext uri="{BB962C8B-B14F-4D97-AF65-F5344CB8AC3E}">
        <p14:creationId xmlns:p14="http://schemas.microsoft.com/office/powerpoint/2010/main" val="266995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Further investigating a2b/2</a:t>
            </a:r>
          </a:p>
        </p:txBody>
      </p:sp>
      <p:sp>
        <p:nvSpPr>
          <p:cNvPr id="434179" name="Rectangle 3"/>
          <p:cNvSpPr>
            <a:spLocks noChangeArrowheads="1"/>
          </p:cNvSpPr>
          <p:nvPr/>
        </p:nvSpPr>
        <p:spPr bwMode="auto">
          <a:xfrm>
            <a:off x="990600" y="1752600"/>
            <a:ext cx="7924800" cy="2286000"/>
          </a:xfrm>
          <a:prstGeom prst="rect">
            <a:avLst/>
          </a:prstGeom>
          <a:solidFill>
            <a:srgbClr val="DDDDDD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a2b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( [ ] , [ ] ).</a:t>
            </a:r>
            <a:endParaRPr lang="en-US" dirty="0">
              <a:latin typeface="Arial" charset="0"/>
              <a:ea typeface="ＭＳ Ｐゴシック" charset="0"/>
              <a:cs typeface="Arial" charset="0"/>
            </a:endParaRPr>
          </a:p>
          <a:p>
            <a:pPr marL="342900" indent="-342900" algn="l">
              <a:buFontTx/>
              <a:buNone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a2b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([a|L1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],[b|L2]):- a2b(L1,L2).</a:t>
            </a:r>
          </a:p>
        </p:txBody>
      </p:sp>
      <p:sp>
        <p:nvSpPr>
          <p:cNvPr id="434180" name="Rectangle 4"/>
          <p:cNvSpPr>
            <a:spLocks noChangeArrowheads="1"/>
          </p:cNvSpPr>
          <p:nvPr/>
        </p:nvSpPr>
        <p:spPr bwMode="auto">
          <a:xfrm>
            <a:off x="990600" y="4267200"/>
            <a:ext cx="7924800" cy="22860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a2b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([a,a,a,a,a], X). 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X = [b,b,b,b,b]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yes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?-</a:t>
            </a:r>
          </a:p>
        </p:txBody>
      </p:sp>
    </p:spTree>
    <p:extLst>
      <p:ext uri="{BB962C8B-B14F-4D97-AF65-F5344CB8AC3E}">
        <p14:creationId xmlns:p14="http://schemas.microsoft.com/office/powerpoint/2010/main" val="131947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Further investigating a2b/2</a:t>
            </a:r>
          </a:p>
        </p:txBody>
      </p:sp>
      <p:sp>
        <p:nvSpPr>
          <p:cNvPr id="435203" name="Rectangle 3"/>
          <p:cNvSpPr>
            <a:spLocks noChangeArrowheads="1"/>
          </p:cNvSpPr>
          <p:nvPr/>
        </p:nvSpPr>
        <p:spPr bwMode="auto">
          <a:xfrm>
            <a:off x="990600" y="1556792"/>
            <a:ext cx="7924800" cy="2286000"/>
          </a:xfrm>
          <a:prstGeom prst="rect">
            <a:avLst/>
          </a:prstGeom>
          <a:solidFill>
            <a:srgbClr val="DDDDDD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a2b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( [ ] , [ ] ).</a:t>
            </a:r>
            <a:endParaRPr lang="en-US" dirty="0">
              <a:latin typeface="Arial" charset="0"/>
              <a:ea typeface="ＭＳ Ｐゴシック" charset="0"/>
              <a:cs typeface="Arial" charset="0"/>
            </a:endParaRPr>
          </a:p>
          <a:p>
            <a:pPr marL="342900" indent="-342900" algn="l">
              <a:buFontTx/>
              <a:buNone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a2b([a|L1],[b|L2]):- a2b(L1,L2).</a:t>
            </a:r>
          </a:p>
        </p:txBody>
      </p:sp>
      <p:sp>
        <p:nvSpPr>
          <p:cNvPr id="435204" name="Rectangle 4"/>
          <p:cNvSpPr>
            <a:spLocks noChangeArrowheads="1"/>
          </p:cNvSpPr>
          <p:nvPr/>
        </p:nvSpPr>
        <p:spPr bwMode="auto">
          <a:xfrm>
            <a:off x="990600" y="4077072"/>
            <a:ext cx="7924800" cy="22860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a2b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(X,[b,b,b,b,b,b,b]). 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X = [a,a,a,a,a,a,a]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yes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?-</a:t>
            </a:r>
          </a:p>
        </p:txBody>
      </p:sp>
    </p:spTree>
    <p:extLst>
      <p:ext uri="{BB962C8B-B14F-4D97-AF65-F5344CB8AC3E}">
        <p14:creationId xmlns:p14="http://schemas.microsoft.com/office/powerpoint/2010/main" val="272131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Exercises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3579" r="1851" b="10834"/>
          <a:stretch/>
        </p:blipFill>
        <p:spPr>
          <a:xfrm>
            <a:off x="72008" y="1499592"/>
            <a:ext cx="9036496" cy="48817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30216" y="1535373"/>
            <a:ext cx="2653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Chapter </a:t>
            </a:r>
            <a:r>
              <a:rPr lang="en-US" sz="3200" b="1" dirty="0" smtClean="0"/>
              <a:t>3,4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9407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Summary of this lecture 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880" y="1484784"/>
            <a:ext cx="8610600" cy="46085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In this lecture we introduced recursive predicates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We also looked at the differences between the declarative and the procedural meaning of Prolog programs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We have identified some of the shortcomings of Prolog seen as a logical programming language</a:t>
            </a:r>
          </a:p>
          <a:p>
            <a:pPr>
              <a:defRPr/>
            </a:pPr>
            <a:r>
              <a:rPr lang="en-US" dirty="0"/>
              <a:t>In this lecture we introduced list and recursive predicates that work on lists</a:t>
            </a:r>
          </a:p>
          <a:p>
            <a:pPr>
              <a:defRPr/>
            </a:pPr>
            <a:r>
              <a:rPr lang="en-US" dirty="0"/>
              <a:t>The kind of programming that these predicates illustrated is fundamental to Prolog</a:t>
            </a:r>
          </a:p>
          <a:p>
            <a:pPr>
              <a:defRPr/>
            </a:pPr>
            <a:r>
              <a:rPr lang="en-US" dirty="0"/>
              <a:t>You will see that most Predicates you will write in your Prolog career will be variants of these </a:t>
            </a:r>
            <a:r>
              <a:rPr lang="en-US" dirty="0" smtClean="0"/>
              <a:t>predicates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44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Example 1: Eating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7640" y="1412776"/>
            <a:ext cx="7924800" cy="1944216"/>
          </a:xfr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dirty="0" err="1" smtClean="0">
                <a:cs typeface="+mn-cs"/>
              </a:rPr>
              <a:t>isDigesting</a:t>
            </a:r>
            <a:r>
              <a:rPr lang="en-US" sz="2000" dirty="0" smtClean="0">
                <a:cs typeface="Arial" charset="0"/>
              </a:rPr>
              <a:t>(X,Y):- </a:t>
            </a:r>
            <a:r>
              <a:rPr lang="en-US" sz="2000" dirty="0" err="1" smtClean="0">
                <a:cs typeface="Arial" charset="0"/>
              </a:rPr>
              <a:t>justAte</a:t>
            </a:r>
            <a:r>
              <a:rPr lang="en-US" sz="2000" dirty="0" smtClean="0">
                <a:cs typeface="Arial" charset="0"/>
              </a:rPr>
              <a:t>(X,Y).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err="1" smtClean="0">
                <a:cs typeface="+mn-cs"/>
              </a:rPr>
              <a:t>isDigesting</a:t>
            </a:r>
            <a:r>
              <a:rPr lang="en-US" sz="2000" dirty="0" smtClean="0">
                <a:cs typeface="Arial" charset="0"/>
              </a:rPr>
              <a:t>(X,Y):- </a:t>
            </a:r>
            <a:r>
              <a:rPr lang="en-US" sz="2000" dirty="0" err="1" smtClean="0">
                <a:cs typeface="Arial" charset="0"/>
              </a:rPr>
              <a:t>justAte</a:t>
            </a:r>
            <a:r>
              <a:rPr lang="en-US" sz="2000" dirty="0" smtClean="0">
                <a:cs typeface="Arial" charset="0"/>
              </a:rPr>
              <a:t>(X,Z), </a:t>
            </a:r>
            <a:r>
              <a:rPr lang="en-US" sz="2000" dirty="0" err="1" smtClean="0">
                <a:cs typeface="+mn-cs"/>
              </a:rPr>
              <a:t>isDigesting</a:t>
            </a:r>
            <a:r>
              <a:rPr lang="en-US" sz="2000" dirty="0" smtClean="0">
                <a:cs typeface="Arial" charset="0"/>
              </a:rPr>
              <a:t>(Z,Y).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err="1" smtClean="0">
                <a:cs typeface="Arial" charset="0"/>
              </a:rPr>
              <a:t>justAte</a:t>
            </a:r>
            <a:r>
              <a:rPr lang="en-US" sz="2000" dirty="0" smtClean="0">
                <a:cs typeface="Arial" charset="0"/>
              </a:rPr>
              <a:t>(</a:t>
            </a:r>
            <a:r>
              <a:rPr lang="en-US" sz="2000" dirty="0" err="1" smtClean="0">
                <a:cs typeface="Arial" charset="0"/>
              </a:rPr>
              <a:t>mosquito,blood</a:t>
            </a:r>
            <a:r>
              <a:rPr lang="en-US" sz="2000" dirty="0" smtClean="0">
                <a:cs typeface="Arial" charset="0"/>
              </a:rPr>
              <a:t>(john)).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err="1" smtClean="0">
                <a:cs typeface="Arial" charset="0"/>
              </a:rPr>
              <a:t>justAte</a:t>
            </a:r>
            <a:r>
              <a:rPr lang="en-US" sz="2000" dirty="0" smtClean="0">
                <a:cs typeface="Arial" charset="0"/>
              </a:rPr>
              <a:t>(</a:t>
            </a:r>
            <a:r>
              <a:rPr lang="en-US" sz="2000" dirty="0" err="1" smtClean="0">
                <a:cs typeface="Arial" charset="0"/>
              </a:rPr>
              <a:t>frog,mosquito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err="1" smtClean="0">
                <a:cs typeface="Arial" charset="0"/>
              </a:rPr>
              <a:t>justAte</a:t>
            </a:r>
            <a:r>
              <a:rPr lang="en-US" sz="2000" dirty="0" smtClean="0">
                <a:cs typeface="Arial" charset="0"/>
              </a:rPr>
              <a:t>(</a:t>
            </a:r>
            <a:r>
              <a:rPr lang="en-US" sz="2000" dirty="0" err="1" smtClean="0">
                <a:cs typeface="Arial" charset="0"/>
              </a:rPr>
              <a:t>stork,frog</a:t>
            </a:r>
            <a:r>
              <a:rPr lang="en-US" sz="2000" dirty="0" smtClean="0">
                <a:cs typeface="Arial" charset="0"/>
              </a:rPr>
              <a:t>).</a:t>
            </a:r>
          </a:p>
        </p:txBody>
      </p:sp>
      <p:sp>
        <p:nvSpPr>
          <p:cNvPr id="372740" name="Rectangle 4"/>
          <p:cNvSpPr>
            <a:spLocks noChangeArrowheads="1"/>
          </p:cNvSpPr>
          <p:nvPr/>
        </p:nvSpPr>
        <p:spPr bwMode="auto">
          <a:xfrm>
            <a:off x="607640" y="3414700"/>
            <a:ext cx="7924800" cy="648072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isDigesting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(stork,mosquito). </a:t>
            </a:r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>
          <a:xfrm>
            <a:off x="457200" y="3996162"/>
            <a:ext cx="8229600" cy="770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u="none" kern="1200">
                <a:solidFill>
                  <a:srgbClr val="0000E6"/>
                </a:solidFill>
                <a:latin typeface="Arial Rounded MT Bold" pitchFamily="34" charset="0"/>
                <a:ea typeface="+mj-ea"/>
                <a:cs typeface="+mj-cs"/>
              </a:defRPr>
            </a:lvl1pPr>
          </a:lstStyle>
          <a:p>
            <a:pPr eaLnBrk="1" hangingPunct="1">
              <a:defRPr/>
            </a:pPr>
            <a:r>
              <a:rPr lang="en-US" sz="2800" dirty="0" smtClean="0">
                <a:cs typeface="+mj-cs"/>
              </a:rPr>
              <a:t>Another recursive definition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609600" y="4751040"/>
            <a:ext cx="7924800" cy="596280"/>
          </a:xfrm>
          <a:prstGeom prst="rect">
            <a:avLst/>
          </a:prstGeo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00CC"/>
              </a:buClr>
              <a:buSzPct val="150000"/>
              <a:buFont typeface="Wingdings" pitchFamily="2" charset="2"/>
              <a:buChar char="§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6438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defRPr sz="2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6438" indent="-342900" algn="l" defTabSz="914400" rtl="0" eaLnBrk="1" latinLnBrk="0" hangingPunct="1">
              <a:spcBef>
                <a:spcPct val="20000"/>
              </a:spcBef>
              <a:buClr>
                <a:srgbClr val="008000"/>
              </a:buClr>
              <a:buSzPct val="15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4600" indent="-342900" algn="l" defTabSz="914400" rtl="0" eaLnBrk="1" latinLnBrk="0" hangingPunct="1">
              <a:spcBef>
                <a:spcPct val="20000"/>
              </a:spcBef>
              <a:buClr>
                <a:srgbClr val="006600"/>
              </a:buClr>
              <a:buSzPct val="15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2000" smtClean="0">
                <a:cs typeface="+mn-cs"/>
              </a:rPr>
              <a:t>p:- p.</a:t>
            </a:r>
            <a:endParaRPr lang="en-US" sz="2000" smtClean="0"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9600" y="5491336"/>
            <a:ext cx="7924800" cy="1034008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?- p.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ERROR: out of memory</a:t>
            </a:r>
            <a:endParaRPr lang="en-US" sz="2000" dirty="0"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49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Example 2: Decendant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936" y="1484784"/>
            <a:ext cx="7924800" cy="1944216"/>
          </a:xfr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smtClean="0">
                <a:cs typeface="Arial" charset="0"/>
              </a:rPr>
              <a:t>child(bridget,caroline).</a:t>
            </a:r>
          </a:p>
          <a:p>
            <a:pPr eaLnBrk="1" hangingPunct="1">
              <a:buFontTx/>
              <a:buNone/>
              <a:defRPr/>
            </a:pPr>
            <a:r>
              <a:rPr lang="en-US" sz="2000" smtClean="0">
                <a:cs typeface="Arial" charset="0"/>
              </a:rPr>
              <a:t>child(caroline,donna).</a:t>
            </a:r>
          </a:p>
          <a:p>
            <a:pPr eaLnBrk="1" hangingPunct="1">
              <a:buFontTx/>
              <a:buNone/>
              <a:defRPr/>
            </a:pPr>
            <a:endParaRPr lang="en-US" sz="200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z="2000" smtClean="0">
                <a:cs typeface="+mn-cs"/>
              </a:rPr>
              <a:t>descend</a:t>
            </a:r>
            <a:r>
              <a:rPr lang="en-US" sz="2000" smtClean="0">
                <a:cs typeface="Arial" charset="0"/>
              </a:rPr>
              <a:t>(X,Y):- child(X,Y).</a:t>
            </a:r>
          </a:p>
          <a:p>
            <a:pPr eaLnBrk="1" hangingPunct="1">
              <a:buFontTx/>
              <a:buNone/>
              <a:defRPr/>
            </a:pPr>
            <a:r>
              <a:rPr lang="en-US" sz="2000" smtClean="0">
                <a:cs typeface="+mn-cs"/>
              </a:rPr>
              <a:t>descend</a:t>
            </a:r>
            <a:r>
              <a:rPr lang="en-US" sz="2000" smtClean="0">
                <a:cs typeface="Arial" charset="0"/>
              </a:rPr>
              <a:t>(X,Y):- child(X,Z), </a:t>
            </a:r>
            <a:r>
              <a:rPr lang="en-US" sz="2000" smtClean="0">
                <a:cs typeface="+mn-cs"/>
              </a:rPr>
              <a:t>child</a:t>
            </a:r>
            <a:r>
              <a:rPr lang="en-US" sz="2000" smtClean="0">
                <a:cs typeface="Arial" charset="0"/>
              </a:rPr>
              <a:t>(Z,Y).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1037" y="3645024"/>
            <a:ext cx="7924800" cy="2684512"/>
          </a:xfrm>
          <a:prstGeom prst="rect">
            <a:avLst/>
          </a:prstGeo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00CC"/>
              </a:buClr>
              <a:buSzPct val="150000"/>
              <a:buFont typeface="Wingdings" pitchFamily="2" charset="2"/>
              <a:buChar char="§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6438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defRPr sz="2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6438" indent="-342900" algn="l" defTabSz="914400" rtl="0" eaLnBrk="1" latinLnBrk="0" hangingPunct="1">
              <a:spcBef>
                <a:spcPct val="20000"/>
              </a:spcBef>
              <a:buClr>
                <a:srgbClr val="008000"/>
              </a:buClr>
              <a:buSzPct val="15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4600" indent="-342900" algn="l" defTabSz="914400" rtl="0" eaLnBrk="1" latinLnBrk="0" hangingPunct="1">
              <a:spcBef>
                <a:spcPct val="20000"/>
              </a:spcBef>
              <a:buClr>
                <a:srgbClr val="006600"/>
              </a:buClr>
              <a:buSzPct val="15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sz="2000" smtClean="0">
                <a:cs typeface="Arial" charset="0"/>
              </a:rPr>
              <a:t>child(anna,bridget).</a:t>
            </a:r>
          </a:p>
          <a:p>
            <a:pPr>
              <a:buFontTx/>
              <a:buNone/>
              <a:defRPr/>
            </a:pPr>
            <a:r>
              <a:rPr lang="en-US" sz="2000" smtClean="0">
                <a:cs typeface="Arial" charset="0"/>
              </a:rPr>
              <a:t>child(bridget,caroline).</a:t>
            </a:r>
          </a:p>
          <a:p>
            <a:pPr>
              <a:buFontTx/>
              <a:buNone/>
              <a:defRPr/>
            </a:pPr>
            <a:r>
              <a:rPr lang="en-US" sz="2000" smtClean="0">
                <a:cs typeface="Arial" charset="0"/>
              </a:rPr>
              <a:t>child(caroline,donna).</a:t>
            </a:r>
          </a:p>
          <a:p>
            <a:pPr>
              <a:buFontTx/>
              <a:buNone/>
              <a:defRPr/>
            </a:pPr>
            <a:r>
              <a:rPr lang="en-US" sz="2000" smtClean="0">
                <a:cs typeface="Arial" charset="0"/>
              </a:rPr>
              <a:t>child(donna,emily).</a:t>
            </a:r>
          </a:p>
          <a:p>
            <a:pPr>
              <a:buFontTx/>
              <a:buNone/>
              <a:defRPr/>
            </a:pPr>
            <a:endParaRPr lang="en-US" sz="2000" smtClean="0"/>
          </a:p>
          <a:p>
            <a:pPr>
              <a:buFontTx/>
              <a:buNone/>
              <a:defRPr/>
            </a:pPr>
            <a:r>
              <a:rPr lang="en-US" sz="2000" smtClean="0"/>
              <a:t>descend</a:t>
            </a:r>
            <a:r>
              <a:rPr lang="en-US" sz="2000" smtClean="0">
                <a:cs typeface="Arial" charset="0"/>
              </a:rPr>
              <a:t>(X,Y):- child(X,Y).</a:t>
            </a:r>
          </a:p>
          <a:p>
            <a:pPr>
              <a:buFontTx/>
              <a:buNone/>
              <a:defRPr/>
            </a:pPr>
            <a:r>
              <a:rPr lang="en-US" sz="2000" smtClean="0"/>
              <a:t>descend</a:t>
            </a:r>
            <a:r>
              <a:rPr lang="en-US" sz="2000" smtClean="0">
                <a:cs typeface="Arial" charset="0"/>
              </a:rPr>
              <a:t>(X,Y):- child(X,Z), </a:t>
            </a:r>
            <a:r>
              <a:rPr lang="en-US" sz="2000" smtClean="0"/>
              <a:t>child</a:t>
            </a:r>
            <a:r>
              <a:rPr lang="en-US" sz="2000" smtClean="0">
                <a:cs typeface="Arial" charset="0"/>
              </a:rPr>
              <a:t>(Z,Y).</a:t>
            </a:r>
            <a:endParaRPr lang="en-US" sz="20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4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Example 2: Decendant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5632" y="1752600"/>
            <a:ext cx="7924800" cy="2684512"/>
          </a:xfr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anna,bridget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bridget,caroline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caroline,donna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child(</a:t>
            </a:r>
            <a:r>
              <a:rPr lang="en-US" sz="2000" dirty="0" err="1" smtClean="0">
                <a:cs typeface="Arial" charset="0"/>
              </a:rPr>
              <a:t>donna,emily</a:t>
            </a:r>
            <a:r>
              <a:rPr lang="en-US" sz="2000" dirty="0" smtClean="0">
                <a:cs typeface="Arial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+mn-cs"/>
              </a:rPr>
              <a:t>descend</a:t>
            </a:r>
            <a:r>
              <a:rPr lang="en-US" sz="2000" dirty="0" smtClean="0">
                <a:cs typeface="Arial" charset="0"/>
              </a:rPr>
              <a:t>(X,Y):- child(X,Y).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+mn-cs"/>
              </a:rPr>
              <a:t>descend</a:t>
            </a:r>
            <a:r>
              <a:rPr lang="en-US" sz="2000" dirty="0" smtClean="0">
                <a:cs typeface="Arial" charset="0"/>
              </a:rPr>
              <a:t>(X,Y):- child(X,Z), </a:t>
            </a:r>
            <a:r>
              <a:rPr lang="en-US" sz="2000" dirty="0" smtClean="0">
                <a:cs typeface="+mn-cs"/>
              </a:rPr>
              <a:t>child</a:t>
            </a:r>
            <a:r>
              <a:rPr lang="en-US" sz="2000" dirty="0" smtClean="0">
                <a:cs typeface="Arial" charset="0"/>
              </a:rPr>
              <a:t>(Z,Y).</a:t>
            </a:r>
          </a:p>
        </p:txBody>
      </p:sp>
    </p:spTree>
    <p:extLst>
      <p:ext uri="{BB962C8B-B14F-4D97-AF65-F5344CB8AC3E}">
        <p14:creationId xmlns:p14="http://schemas.microsoft.com/office/powerpoint/2010/main" val="165542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Example 2: Decendant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924800" cy="3276600"/>
          </a:xfrm>
          <a:solidFill>
            <a:srgbClr val="DDDDDD">
              <a:alpha val="50000"/>
            </a:srgbClr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smtClean="0">
                <a:cs typeface="Arial" charset="0"/>
              </a:rPr>
              <a:t>child(anna,bridget).</a:t>
            </a:r>
          </a:p>
          <a:p>
            <a:pPr eaLnBrk="1" hangingPunct="1">
              <a:buFontTx/>
              <a:buNone/>
              <a:defRPr/>
            </a:pPr>
            <a:r>
              <a:rPr lang="en-US" sz="2000" smtClean="0">
                <a:cs typeface="Arial" charset="0"/>
              </a:rPr>
              <a:t>child(bridget,caroline).</a:t>
            </a:r>
          </a:p>
          <a:p>
            <a:pPr eaLnBrk="1" hangingPunct="1">
              <a:buFontTx/>
              <a:buNone/>
              <a:defRPr/>
            </a:pPr>
            <a:r>
              <a:rPr lang="en-US" sz="2000" smtClean="0">
                <a:cs typeface="Arial" charset="0"/>
              </a:rPr>
              <a:t>child(caroline,donna).</a:t>
            </a:r>
          </a:p>
          <a:p>
            <a:pPr eaLnBrk="1" hangingPunct="1">
              <a:buFontTx/>
              <a:buNone/>
              <a:defRPr/>
            </a:pPr>
            <a:r>
              <a:rPr lang="en-US" sz="2000" smtClean="0">
                <a:cs typeface="Arial" charset="0"/>
              </a:rPr>
              <a:t>child(donna,emily).</a:t>
            </a:r>
          </a:p>
          <a:p>
            <a:pPr eaLnBrk="1" hangingPunct="1">
              <a:buFontTx/>
              <a:buNone/>
              <a:defRPr/>
            </a:pPr>
            <a:endParaRPr lang="en-US" sz="2000" smtClean="0"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en-US" sz="200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z="2000" smtClean="0">
                <a:cs typeface="+mn-cs"/>
              </a:rPr>
              <a:t>descend</a:t>
            </a:r>
            <a:r>
              <a:rPr lang="en-US" sz="2000" smtClean="0">
                <a:cs typeface="Arial" charset="0"/>
              </a:rPr>
              <a:t>(X,Y):- child(X,Y).</a:t>
            </a:r>
          </a:p>
          <a:p>
            <a:pPr eaLnBrk="1" hangingPunct="1">
              <a:buFontTx/>
              <a:buNone/>
              <a:defRPr/>
            </a:pPr>
            <a:r>
              <a:rPr lang="en-US" sz="2000" smtClean="0">
                <a:cs typeface="+mn-cs"/>
              </a:rPr>
              <a:t>descend</a:t>
            </a:r>
            <a:r>
              <a:rPr lang="en-US" sz="2000" smtClean="0">
                <a:cs typeface="Arial" charset="0"/>
              </a:rPr>
              <a:t>(X,Y):- child(X,Z), </a:t>
            </a:r>
            <a:r>
              <a:rPr lang="en-US" sz="2000" smtClean="0">
                <a:cs typeface="+mn-cs"/>
              </a:rPr>
              <a:t>child</a:t>
            </a:r>
            <a:r>
              <a:rPr lang="en-US" sz="2000" smtClean="0">
                <a:cs typeface="Arial" charset="0"/>
              </a:rPr>
              <a:t>(Z,Y).</a:t>
            </a:r>
          </a:p>
        </p:txBody>
      </p:sp>
      <p:sp>
        <p:nvSpPr>
          <p:cNvPr id="378884" name="Rectangle 4"/>
          <p:cNvSpPr>
            <a:spLocks noChangeArrowheads="1"/>
          </p:cNvSpPr>
          <p:nvPr/>
        </p:nvSpPr>
        <p:spPr bwMode="auto">
          <a:xfrm>
            <a:off x="990600" y="5257800"/>
            <a:ext cx="7924800" cy="129540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?- descend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(anna,donna).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no</a:t>
            </a:r>
          </a:p>
          <a:p>
            <a:pPr marL="342900" indent="-342900" algn="l">
              <a:buFontTx/>
              <a:buNone/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?- </a:t>
            </a:r>
          </a:p>
        </p:txBody>
      </p:sp>
    </p:spTree>
    <p:extLst>
      <p:ext uri="{BB962C8B-B14F-4D97-AF65-F5344CB8AC3E}">
        <p14:creationId xmlns:p14="http://schemas.microsoft.com/office/powerpoint/2010/main" val="68451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362_MAST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11416</TotalTime>
  <Words>1937</Words>
  <Application>Microsoft Office PowerPoint</Application>
  <PresentationFormat>On-screen Show (4:3)</PresentationFormat>
  <Paragraphs>456</Paragraphs>
  <Slides>56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7" baseType="lpstr">
      <vt:lpstr>MS PGothic</vt:lpstr>
      <vt:lpstr>Algerian</vt:lpstr>
      <vt:lpstr>Arial</vt:lpstr>
      <vt:lpstr>Arial Rounded MT Bold</vt:lpstr>
      <vt:lpstr>Bookman Old Style</vt:lpstr>
      <vt:lpstr>Calibri</vt:lpstr>
      <vt:lpstr>Copperplate Gothic Bold</vt:lpstr>
      <vt:lpstr>Courier</vt:lpstr>
      <vt:lpstr>Lucida Console</vt:lpstr>
      <vt:lpstr>Wingdings</vt:lpstr>
      <vt:lpstr>CS362_MASTER SLIDE</vt:lpstr>
      <vt:lpstr>UNIT  </vt:lpstr>
      <vt:lpstr>Introduction to Prolog</vt:lpstr>
      <vt:lpstr>Lecture 3: Recursion</vt:lpstr>
      <vt:lpstr>Recursive Definitions</vt:lpstr>
      <vt:lpstr>Picture of the situation</vt:lpstr>
      <vt:lpstr>Example 1: Eating</vt:lpstr>
      <vt:lpstr>Example 2: Decendant</vt:lpstr>
      <vt:lpstr>Example 2: Decendant</vt:lpstr>
      <vt:lpstr>Example 2: Decendant</vt:lpstr>
      <vt:lpstr>Example 2: Decendant</vt:lpstr>
      <vt:lpstr>Example 2: Decendant</vt:lpstr>
      <vt:lpstr>Example 2: Decendant</vt:lpstr>
      <vt:lpstr>Example 2: Search tree for descend(anna,donna)</vt:lpstr>
      <vt:lpstr>Example 3: Successor</vt:lpstr>
      <vt:lpstr>Example 3: Successor</vt:lpstr>
      <vt:lpstr>Example 3: Successor</vt:lpstr>
      <vt:lpstr>Example 3: Successor</vt:lpstr>
      <vt:lpstr>Example 3: Successor</vt:lpstr>
      <vt:lpstr>Example 4: Addition</vt:lpstr>
      <vt:lpstr>Example 4: Addition</vt:lpstr>
      <vt:lpstr>Example 4: Addition</vt:lpstr>
      <vt:lpstr>Example 4: Search tree</vt:lpstr>
      <vt:lpstr>Prolog and Logic</vt:lpstr>
      <vt:lpstr>descend1.pl</vt:lpstr>
      <vt:lpstr>descend2.pl</vt:lpstr>
      <vt:lpstr>descend3.pl</vt:lpstr>
      <vt:lpstr>descend4.pl</vt:lpstr>
      <vt:lpstr>Lists</vt:lpstr>
      <vt:lpstr>Head and Tail</vt:lpstr>
      <vt:lpstr>Head and Tail examples</vt:lpstr>
      <vt:lpstr>Head and tail of empty list</vt:lpstr>
      <vt:lpstr>The built-in operator |</vt:lpstr>
      <vt:lpstr>The built-in operator |</vt:lpstr>
      <vt:lpstr>Anonymous variable</vt:lpstr>
      <vt:lpstr>Anonymous variables</vt:lpstr>
      <vt:lpstr>Member (of a List)</vt:lpstr>
      <vt:lpstr>member/2</vt:lpstr>
      <vt:lpstr>member/2</vt:lpstr>
      <vt:lpstr>member/2</vt:lpstr>
      <vt:lpstr>member/2</vt:lpstr>
      <vt:lpstr>member/2</vt:lpstr>
      <vt:lpstr>member/2</vt:lpstr>
      <vt:lpstr>member/2</vt:lpstr>
      <vt:lpstr>member/2</vt:lpstr>
      <vt:lpstr>Rewriting member/2</vt:lpstr>
      <vt:lpstr>Recursing down lists</vt:lpstr>
      <vt:lpstr>Example: a2b/2</vt:lpstr>
      <vt:lpstr>Defining a2b/2: step 1</vt:lpstr>
      <vt:lpstr>Defining a2b/2: step 2</vt:lpstr>
      <vt:lpstr>Testing a2b/2</vt:lpstr>
      <vt:lpstr>Testing a2b/2</vt:lpstr>
      <vt:lpstr>Testing a2b/2</vt:lpstr>
      <vt:lpstr>Further investigating a2b/2</vt:lpstr>
      <vt:lpstr>Further investigating a2b/2</vt:lpstr>
      <vt:lpstr>Exercises</vt:lpstr>
      <vt:lpstr>Summary of this lecture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Administratr</dc:creator>
  <cp:lastModifiedBy>Magdy Mohammed Saleh Awed</cp:lastModifiedBy>
  <cp:revision>272</cp:revision>
  <dcterms:created xsi:type="dcterms:W3CDTF">2014-09-24T18:12:18Z</dcterms:created>
  <dcterms:modified xsi:type="dcterms:W3CDTF">2019-01-29T09:05:57Z</dcterms:modified>
</cp:coreProperties>
</file>